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7"/>
  </p:notesMasterIdLst>
  <p:handoutMasterIdLst>
    <p:handoutMasterId r:id="rId48"/>
  </p:handoutMasterIdLst>
  <p:sldIdLst>
    <p:sldId id="1544" r:id="rId2"/>
    <p:sldId id="2058" r:id="rId3"/>
    <p:sldId id="1996" r:id="rId4"/>
    <p:sldId id="2013" r:id="rId5"/>
    <p:sldId id="1848" r:id="rId6"/>
    <p:sldId id="1997" r:id="rId7"/>
    <p:sldId id="2059" r:id="rId8"/>
    <p:sldId id="2015" r:id="rId9"/>
    <p:sldId id="2023" r:id="rId10"/>
    <p:sldId id="2055" r:id="rId11"/>
    <p:sldId id="1951" r:id="rId12"/>
    <p:sldId id="2056" r:id="rId13"/>
    <p:sldId id="2057" r:id="rId14"/>
    <p:sldId id="1936" r:id="rId15"/>
    <p:sldId id="2018" r:id="rId16"/>
    <p:sldId id="2021" r:id="rId17"/>
    <p:sldId id="2022" r:id="rId18"/>
    <p:sldId id="1988" r:id="rId19"/>
    <p:sldId id="2024" r:id="rId20"/>
    <p:sldId id="2019" r:id="rId21"/>
    <p:sldId id="2020" r:id="rId22"/>
    <p:sldId id="2011" r:id="rId23"/>
    <p:sldId id="1934" r:id="rId24"/>
    <p:sldId id="1923" r:id="rId25"/>
    <p:sldId id="1944" r:id="rId26"/>
    <p:sldId id="1922" r:id="rId27"/>
    <p:sldId id="2040" r:id="rId28"/>
    <p:sldId id="2041" r:id="rId29"/>
    <p:sldId id="2042" r:id="rId30"/>
    <p:sldId id="2014" r:id="rId31"/>
    <p:sldId id="2060" r:id="rId32"/>
    <p:sldId id="2025" r:id="rId33"/>
    <p:sldId id="2003" r:id="rId34"/>
    <p:sldId id="1947" r:id="rId35"/>
    <p:sldId id="1792" r:id="rId36"/>
    <p:sldId id="2005" r:id="rId37"/>
    <p:sldId id="2030" r:id="rId38"/>
    <p:sldId id="2032" r:id="rId39"/>
    <p:sldId id="2035" r:id="rId40"/>
    <p:sldId id="2045" r:id="rId41"/>
    <p:sldId id="2046" r:id="rId42"/>
    <p:sldId id="2047" r:id="rId43"/>
    <p:sldId id="2054" r:id="rId44"/>
    <p:sldId id="2009" r:id="rId45"/>
    <p:sldId id="1933" r:id="rId46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301" y="6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</dgm:ptLst>
  <dgm:cxnLst>
    <dgm:cxn modelId="{C559DA01-7609-4347-901A-F64D60C430CF}" type="presOf" srcId="{96ED5622-202F-C947-BC45-A5FA037D119B}" destId="{3B8012C6-BDB5-5E42-AD5B-3E946D617566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CDC6A11D-B62C-1C44-AA62-6B48A63A5EDC}" type="presOf" srcId="{86D17B7E-E696-8941-8E58-7886025557FE}" destId="{C1B0984E-E3E0-C943-AF18-A37F5C5D8942}" srcOrd="0" destOrd="0" presId="urn:microsoft.com/office/officeart/2009/3/layout/CircleRelationship"/>
    <dgm:cxn modelId="{D076EB38-409B-8E4D-AAD1-A278AD7FA34D}" type="presOf" srcId="{67399531-B4AD-494A-92F2-504158F3E707}" destId="{CD68683C-D877-F146-989D-683FF92CCE28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49B7775D-86B8-C944-8356-93D83FCFB975}" type="presOf" srcId="{20780591-29E4-CF48-87F7-3F6B004E709A}" destId="{5C929E12-B5A9-524E-8637-7BDE97CEB999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648D4F4D-5204-8F44-8864-DB1EA4DEC7B2}" type="presOf" srcId="{738A3422-D32A-114F-8E34-8A2257CE464B}" destId="{EAA19F38-080A-2445-9C24-BF5FCF5EAE4A}" srcOrd="0" destOrd="0" presId="urn:microsoft.com/office/officeart/2009/3/layout/CircleRelationship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BF17378D-94AC-CE4F-BD41-9E48AD43CD4C}" type="presOf" srcId="{6F5795CA-FCF7-3D49-92E8-4F066CD012F3}" destId="{2C4EA2EF-7032-994A-8CDA-D08E93AE0AB3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919221EE-9E7F-9C45-B96D-EBD00C12B64B}" type="presOf" srcId="{91032682-16C8-8746-92ED-AF58BF7EB348}" destId="{12638A83-E4F5-674B-9467-240AA0C5FB0A}" srcOrd="0" destOrd="0" presId="urn:microsoft.com/office/officeart/2009/3/layout/CircleRelationship"/>
    <dgm:cxn modelId="{14922A9C-2938-4E4C-81DD-71C94417458E}" type="presParOf" srcId="{12638A83-E4F5-674B-9467-240AA0C5FB0A}" destId="{CD68683C-D877-F146-989D-683FF92CCE28}" srcOrd="0" destOrd="0" presId="urn:microsoft.com/office/officeart/2009/3/layout/CircleRelationship"/>
    <dgm:cxn modelId="{8F079305-B4A5-7144-A17D-E0C7DC6DB01E}" type="presParOf" srcId="{12638A83-E4F5-674B-9467-240AA0C5FB0A}" destId="{58D9F01F-9E18-A346-A934-8987F4284017}" srcOrd="1" destOrd="0" presId="urn:microsoft.com/office/officeart/2009/3/layout/CircleRelationship"/>
    <dgm:cxn modelId="{FB79F23A-8D6F-6042-8D7B-61E5D2469576}" type="presParOf" srcId="{12638A83-E4F5-674B-9467-240AA0C5FB0A}" destId="{FEF05A9F-2AAC-074D-BD7A-9196CC8F387E}" srcOrd="2" destOrd="0" presId="urn:microsoft.com/office/officeart/2009/3/layout/CircleRelationship"/>
    <dgm:cxn modelId="{84674C30-552D-334C-A216-405BC9DE319B}" type="presParOf" srcId="{12638A83-E4F5-674B-9467-240AA0C5FB0A}" destId="{3E2BC93E-E0ED-0A4C-904E-34FEB557D6B3}" srcOrd="3" destOrd="0" presId="urn:microsoft.com/office/officeart/2009/3/layout/CircleRelationship"/>
    <dgm:cxn modelId="{4E066375-DAA4-D646-9B80-FAD5ABED43C8}" type="presParOf" srcId="{12638A83-E4F5-674B-9467-240AA0C5FB0A}" destId="{9AE0C5AB-F05E-C54F-946F-524451D97D6A}" srcOrd="4" destOrd="0" presId="urn:microsoft.com/office/officeart/2009/3/layout/CircleRelationship"/>
    <dgm:cxn modelId="{59FF1CAF-3E8B-6445-AB2A-1DE0B0D4C437}" type="presParOf" srcId="{12638A83-E4F5-674B-9467-240AA0C5FB0A}" destId="{9B818891-721B-E249-A46D-3F104437D69C}" srcOrd="5" destOrd="0" presId="urn:microsoft.com/office/officeart/2009/3/layout/CircleRelationship"/>
    <dgm:cxn modelId="{9ABB4238-ED5D-EE41-815C-E20E3D9E9C61}" type="presParOf" srcId="{12638A83-E4F5-674B-9467-240AA0C5FB0A}" destId="{3B8012C6-BDB5-5E42-AD5B-3E946D617566}" srcOrd="6" destOrd="0" presId="urn:microsoft.com/office/officeart/2009/3/layout/CircleRelationship"/>
    <dgm:cxn modelId="{ADCE5935-CA92-F440-B6EE-D2CDDAFB4CDE}" type="presParOf" srcId="{12638A83-E4F5-674B-9467-240AA0C5FB0A}" destId="{BB4D3749-C5A6-1F42-BA2E-174FCD75366C}" srcOrd="7" destOrd="0" presId="urn:microsoft.com/office/officeart/2009/3/layout/CircleRelationship"/>
    <dgm:cxn modelId="{838778A3-DBFB-024D-8CC0-874C53DAF0C6}" type="presParOf" srcId="{BB4D3749-C5A6-1F42-BA2E-174FCD75366C}" destId="{307D2AE0-B61B-3F49-AF65-492CC44B7E00}" srcOrd="0" destOrd="0" presId="urn:microsoft.com/office/officeart/2009/3/layout/CircleRelationship"/>
    <dgm:cxn modelId="{B888E309-AA90-1648-824D-8A5CB983921D}" type="presParOf" srcId="{12638A83-E4F5-674B-9467-240AA0C5FB0A}" destId="{6B05C13D-FEEA-C64C-B5AB-429A48D8019E}" srcOrd="8" destOrd="0" presId="urn:microsoft.com/office/officeart/2009/3/layout/CircleRelationship"/>
    <dgm:cxn modelId="{819A9F3D-826A-E748-A08A-B3EED8EC33DB}" type="presParOf" srcId="{6B05C13D-FEEA-C64C-B5AB-429A48D8019E}" destId="{B46D02DE-DFD9-264A-9122-1B111364DA6D}" srcOrd="0" destOrd="0" presId="urn:microsoft.com/office/officeart/2009/3/layout/CircleRelationship"/>
    <dgm:cxn modelId="{172E9AC0-1AC1-C847-9EF8-CE9A3F8EB76C}" type="presParOf" srcId="{12638A83-E4F5-674B-9467-240AA0C5FB0A}" destId="{5C929E12-B5A9-524E-8637-7BDE97CEB999}" srcOrd="9" destOrd="0" presId="urn:microsoft.com/office/officeart/2009/3/layout/CircleRelationship"/>
    <dgm:cxn modelId="{853E530C-D27D-F24E-BA3F-5813D3DFB3DA}" type="presParOf" srcId="{12638A83-E4F5-674B-9467-240AA0C5FB0A}" destId="{A458321B-FFC0-BD4F-9287-F448D405C256}" srcOrd="10" destOrd="0" presId="urn:microsoft.com/office/officeart/2009/3/layout/CircleRelationship"/>
    <dgm:cxn modelId="{1AF2856F-365D-1340-A2CD-C9FC36C04DF1}" type="presParOf" srcId="{A458321B-FFC0-BD4F-9287-F448D405C256}" destId="{CBAE351A-2575-EB4E-BDFE-AC8C89AB19F6}" srcOrd="0" destOrd="0" presId="urn:microsoft.com/office/officeart/2009/3/layout/CircleRelationship"/>
    <dgm:cxn modelId="{29BBA33B-569A-5B43-AEC6-2EEC506D1213}" type="presParOf" srcId="{12638A83-E4F5-674B-9467-240AA0C5FB0A}" destId="{A5B4C08C-AA14-F94A-9115-1C7612570EC3}" srcOrd="11" destOrd="0" presId="urn:microsoft.com/office/officeart/2009/3/layout/CircleRelationship"/>
    <dgm:cxn modelId="{E44C898E-C4C2-7E4D-B3BC-34070470C7A9}" type="presParOf" srcId="{A5B4C08C-AA14-F94A-9115-1C7612570EC3}" destId="{E87B16E0-7609-B741-ADEC-7ED3166C467B}" srcOrd="0" destOrd="0" presId="urn:microsoft.com/office/officeart/2009/3/layout/CircleRelationship"/>
    <dgm:cxn modelId="{57062C77-4E6A-9F4D-9A0D-CAAEBD978D56}" type="presParOf" srcId="{12638A83-E4F5-674B-9467-240AA0C5FB0A}" destId="{04321634-7EAA-C442-9E3C-6235F031E2D1}" srcOrd="12" destOrd="0" presId="urn:microsoft.com/office/officeart/2009/3/layout/CircleRelationship"/>
    <dgm:cxn modelId="{1EA0A8D7-6B29-2C45-8462-89ADEFCB7E0D}" type="presParOf" srcId="{04321634-7EAA-C442-9E3C-6235F031E2D1}" destId="{A27AE5E0-C77F-1548-B6AC-19A721F18551}" srcOrd="0" destOrd="0" presId="urn:microsoft.com/office/officeart/2009/3/layout/CircleRelationship"/>
    <dgm:cxn modelId="{F892F0AE-6489-DC4C-8A62-E76E692F35E5}" type="presParOf" srcId="{12638A83-E4F5-674B-9467-240AA0C5FB0A}" destId="{2C4EA2EF-7032-994A-8CDA-D08E93AE0AB3}" srcOrd="13" destOrd="0" presId="urn:microsoft.com/office/officeart/2009/3/layout/CircleRelationship"/>
    <dgm:cxn modelId="{CE241E9A-13DD-604F-9907-3B39E1A252A2}" type="presParOf" srcId="{12638A83-E4F5-674B-9467-240AA0C5FB0A}" destId="{20931715-7EAE-D343-813D-4E75C341ED7C}" srcOrd="14" destOrd="0" presId="urn:microsoft.com/office/officeart/2009/3/layout/CircleRelationship"/>
    <dgm:cxn modelId="{B1C5417F-6642-654C-A891-F2C2B4C2CAD7}" type="presParOf" srcId="{20931715-7EAE-D343-813D-4E75C341ED7C}" destId="{233E81BF-6756-1A46-9ADA-2C3EBEC9678C}" srcOrd="0" destOrd="0" presId="urn:microsoft.com/office/officeart/2009/3/layout/CircleRelationship"/>
    <dgm:cxn modelId="{97EEB1EC-FB5F-5248-B4A4-BD6558B761E2}" type="presParOf" srcId="{12638A83-E4F5-674B-9467-240AA0C5FB0A}" destId="{EAA19F38-080A-2445-9C24-BF5FCF5EAE4A}" srcOrd="15" destOrd="0" presId="urn:microsoft.com/office/officeart/2009/3/layout/CircleRelationship"/>
    <dgm:cxn modelId="{08201A63-4385-ED4D-8839-C86C955F1306}" type="presParOf" srcId="{12638A83-E4F5-674B-9467-240AA0C5FB0A}" destId="{4E3A32DE-4BB9-3148-B3A6-B205618EB141}" srcOrd="16" destOrd="0" presId="urn:microsoft.com/office/officeart/2009/3/layout/CircleRelationship"/>
    <dgm:cxn modelId="{ED526594-F2E6-3440-8555-4671D6CE2F1A}" type="presParOf" srcId="{4E3A32DE-4BB9-3148-B3A6-B205618EB141}" destId="{3B2A56C1-B96B-2340-9B03-CA89F8A21E79}" srcOrd="0" destOrd="0" presId="urn:microsoft.com/office/officeart/2009/3/layout/CircleRelationship"/>
    <dgm:cxn modelId="{819ED166-B986-D14D-98EF-9221D619B541}" type="presParOf" srcId="{12638A83-E4F5-674B-9467-240AA0C5FB0A}" destId="{C1B0984E-E3E0-C943-AF18-A37F5C5D8942}" srcOrd="17" destOrd="0" presId="urn:microsoft.com/office/officeart/2009/3/layout/CircleRelationship"/>
    <dgm:cxn modelId="{698B3B5C-7693-4E46-A6F5-F62096576DE0}" type="presParOf" srcId="{12638A83-E4F5-674B-9467-240AA0C5FB0A}" destId="{9EAD5373-AAF2-584E-A784-9920C80F048E}" srcOrd="18" destOrd="0" presId="urn:microsoft.com/office/officeart/2009/3/layout/CircleRelationship"/>
    <dgm:cxn modelId="{3A34614D-16C7-C649-AEE7-8E7D2458F2B3}" type="presParOf" srcId="{9EAD5373-AAF2-584E-A784-9920C80F048E}" destId="{6F43751C-A657-5641-8282-9805A3E00C8B}" srcOrd="0" destOrd="0" presId="urn:microsoft.com/office/officeart/2009/3/layout/CircleRelationship"/>
    <dgm:cxn modelId="{5559ACC2-4FA7-D748-BDF3-C13A4177A1C8}" type="presParOf" srcId="{12638A83-E4F5-674B-9467-240AA0C5FB0A}" destId="{D9700332-47BC-454C-8230-0816D8CE441B}" srcOrd="19" destOrd="0" presId="urn:microsoft.com/office/officeart/2009/3/layout/CircleRelationship"/>
    <dgm:cxn modelId="{7A823A45-6CC8-B842-8F0D-63FF274C08B7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267417" y="559061"/>
          <a:ext cx="1651838" cy="165212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</a:p>
      </dsp:txBody>
      <dsp:txXfrm>
        <a:off x="1509323" y="801009"/>
        <a:ext cx="1168026" cy="1168226"/>
      </dsp:txXfrm>
    </dsp:sp>
    <dsp:sp modelId="{58D9F01F-9E18-A346-A934-8987F4284017}">
      <dsp:nvSpPr>
        <dsp:cNvPr id="0" name=""/>
        <dsp:cNvSpPr/>
      </dsp:nvSpPr>
      <dsp:spPr>
        <a:xfrm>
          <a:off x="1775337" y="2088367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025651" y="1229534"/>
          <a:ext cx="133163" cy="13314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389312" y="2230078"/>
          <a:ext cx="183650" cy="18393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812609" y="744762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93465" y="1506758"/>
          <a:ext cx="133163" cy="13314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411763" y="755547"/>
          <a:ext cx="1123033" cy="875051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576227" y="883695"/>
        <a:ext cx="794105" cy="618755"/>
      </dsp:txXfrm>
    </dsp:sp>
    <dsp:sp modelId="{307D2AE0-B61B-3F49-AF65-492CC44B7E00}">
      <dsp:nvSpPr>
        <dsp:cNvPr id="0" name=""/>
        <dsp:cNvSpPr/>
      </dsp:nvSpPr>
      <dsp:spPr>
        <a:xfrm>
          <a:off x="2024383" y="750667"/>
          <a:ext cx="183650" cy="18393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814390" y="1725526"/>
          <a:ext cx="332061" cy="33213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2924860" y="442540"/>
          <a:ext cx="999886" cy="86926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071290" y="569841"/>
        <a:ext cx="707026" cy="614666"/>
      </dsp:txXfrm>
    </dsp:sp>
    <dsp:sp modelId="{CBAE351A-2575-EB4E-BDFE-AC8C89AB19F6}">
      <dsp:nvSpPr>
        <dsp:cNvPr id="0" name=""/>
        <dsp:cNvSpPr/>
      </dsp:nvSpPr>
      <dsp:spPr>
        <a:xfrm>
          <a:off x="2789142" y="1004862"/>
          <a:ext cx="183650" cy="18393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688003" y="2120842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014896" y="1931303"/>
          <a:ext cx="133163" cy="13314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109959" y="1631246"/>
          <a:ext cx="1261284" cy="812977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294670" y="1750304"/>
        <a:ext cx="891862" cy="574861"/>
      </dsp:txXfrm>
    </dsp:sp>
    <dsp:sp modelId="{233E81BF-6756-1A46-9ADA-2C3EBEC9678C}">
      <dsp:nvSpPr>
        <dsp:cNvPr id="0" name=""/>
        <dsp:cNvSpPr/>
      </dsp:nvSpPr>
      <dsp:spPr>
        <a:xfrm>
          <a:off x="3215401" y="1678584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316255" y="2173489"/>
          <a:ext cx="993385" cy="878127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61733" y="2302088"/>
        <a:ext cx="702429" cy="620929"/>
      </dsp:txXfrm>
    </dsp:sp>
    <dsp:sp modelId="{3B2A56C1-B96B-2340-9B03-CA89F8A21E79}">
      <dsp:nvSpPr>
        <dsp:cNvPr id="0" name=""/>
        <dsp:cNvSpPr/>
      </dsp:nvSpPr>
      <dsp:spPr>
        <a:xfrm>
          <a:off x="2076903" y="2253992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1937094" y="-99289"/>
          <a:ext cx="1032518" cy="862337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088303" y="26997"/>
        <a:ext cx="730100" cy="609765"/>
      </dsp:txXfrm>
    </dsp:sp>
    <dsp:sp modelId="{6F43751C-A657-5641-8282-9805A3E00C8B}">
      <dsp:nvSpPr>
        <dsp:cNvPr id="0" name=""/>
        <dsp:cNvSpPr/>
      </dsp:nvSpPr>
      <dsp:spPr>
        <a:xfrm>
          <a:off x="1289442" y="724096"/>
          <a:ext cx="133163" cy="13314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2839968" y="161382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76DC4B35-BEEE-4A35-8861-FC9389B9A0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A87CBE49-9705-4A14-ADFF-7A585B344D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2F2DFCEA-FBB3-4846-902D-45B8EF3051B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A5C9E240-61F2-413B-A27C-FCD9090828F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216CE8C7-BA1C-46A6-A7DE-7B041CB551C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72D2CE5-51AA-4FCF-BB88-227D4425E6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347FB84-F678-44D0-8D59-2B5A8B066D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11452BE-1AAD-4404-A22D-24F00BB08E3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5666C244-8DA9-490D-BDDF-DECFF310802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47A63071-302F-4FF8-8F60-03BE5CC150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3637F508-293D-49DE-8BA3-259FE8839D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AE6EA181-4C72-4278-9380-ABF157C3FA8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ço Reservado para Imagem de Slide 1">
            <a:extLst>
              <a:ext uri="{FF2B5EF4-FFF2-40B4-BE49-F238E27FC236}">
                <a16:creationId xmlns:a16="http://schemas.microsoft.com/office/drawing/2014/main" id="{ACB01684-BBEF-4463-9F55-0CD1D6F01E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>
            <a:extLst>
              <a:ext uri="{FF2B5EF4-FFF2-40B4-BE49-F238E27FC236}">
                <a16:creationId xmlns:a16="http://schemas.microsoft.com/office/drawing/2014/main" id="{EDDE3E71-3A44-4612-8E08-CDCA65EEB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7B2121F-CE35-4FD6-85C2-F58E6E704BCD}" type="slidenum">
              <a:rPr lang="pt-BR" altLang="pt-BR" sz="1200" b="0">
                <a:solidFill>
                  <a:schemeClr val="tx1"/>
                </a:solidFill>
              </a:rPr>
              <a:pPr/>
              <a:t>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>
            <a:extLst>
              <a:ext uri="{FF2B5EF4-FFF2-40B4-BE49-F238E27FC236}">
                <a16:creationId xmlns:a16="http://schemas.microsoft.com/office/drawing/2014/main" id="{B8915BDE-C74F-4162-839E-31FF14A1649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5847E83F-A6F5-483D-B7CE-1966FF407F6D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13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2F4009DA-8701-4BDF-BA35-5E1A6F0C9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F2CA89CF-77C4-4556-ABED-18FB133FE9E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77B98BB-F878-4A17-A06D-278B65F32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>
            <a:extLst>
              <a:ext uri="{FF2B5EF4-FFF2-40B4-BE49-F238E27FC236}">
                <a16:creationId xmlns:a16="http://schemas.microsoft.com/office/drawing/2014/main" id="{14AB3428-8E8B-47AF-8C5B-334FFA3FB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alt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alt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ço Reservado para Imagem de Slide 1">
            <a:extLst>
              <a:ext uri="{FF2B5EF4-FFF2-40B4-BE49-F238E27FC236}">
                <a16:creationId xmlns:a16="http://schemas.microsoft.com/office/drawing/2014/main" id="{5272D9CE-F386-4680-8423-2BFB4E524F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Espaço Reservado para Número de Slide 3">
            <a:extLst>
              <a:ext uri="{FF2B5EF4-FFF2-40B4-BE49-F238E27FC236}">
                <a16:creationId xmlns:a16="http://schemas.microsoft.com/office/drawing/2014/main" id="{7407050F-75AD-467C-8AE7-4A13183DEE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4F9018E-4EC6-431D-847E-EB511C4DC477}" type="slidenum">
              <a:rPr lang="pt-BR" altLang="pt-BR" sz="1200" b="0">
                <a:solidFill>
                  <a:schemeClr val="tx1"/>
                </a:solidFill>
              </a:rPr>
              <a:pPr/>
              <a:t>15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9A195FB9-CA28-4BDB-85FF-284B6B9313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5A165949-B874-47C6-A2DE-CCB93F2CB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5719771B-5BCB-430C-B129-7A6568AA3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D3D60DA-E8D7-4F84-A288-EDDBC4776D00}" type="slidenum">
              <a:rPr lang="pt-BR" altLang="pt-BR" sz="1200" b="0">
                <a:solidFill>
                  <a:schemeClr val="tx1"/>
                </a:solidFill>
              </a:rPr>
              <a:pPr/>
              <a:t>18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ço Reservado para Imagem de Slide 1">
            <a:extLst>
              <a:ext uri="{FF2B5EF4-FFF2-40B4-BE49-F238E27FC236}">
                <a16:creationId xmlns:a16="http://schemas.microsoft.com/office/drawing/2014/main" id="{0F68F9C2-DB5B-47D6-B996-A33A6A93B1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Espaço Reservado para Número de Slide 3">
            <a:extLst>
              <a:ext uri="{FF2B5EF4-FFF2-40B4-BE49-F238E27FC236}">
                <a16:creationId xmlns:a16="http://schemas.microsoft.com/office/drawing/2014/main" id="{5F90B321-4432-4320-A970-86C9ADF50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45EFCCB-C30E-40D1-A961-C9799331AFDF}" type="slidenum">
              <a:rPr lang="pt-BR" altLang="pt-BR" sz="1200" b="0">
                <a:solidFill>
                  <a:schemeClr val="tx1"/>
                </a:solidFill>
              </a:rPr>
              <a:pPr/>
              <a:t>19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ço Reservado para Imagem de Slide 1">
            <a:extLst>
              <a:ext uri="{FF2B5EF4-FFF2-40B4-BE49-F238E27FC236}">
                <a16:creationId xmlns:a16="http://schemas.microsoft.com/office/drawing/2014/main" id="{D7AA7C21-28E1-451F-BA61-BBF74C6CA2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Espaço Reservado para Número de Slide 3">
            <a:extLst>
              <a:ext uri="{FF2B5EF4-FFF2-40B4-BE49-F238E27FC236}">
                <a16:creationId xmlns:a16="http://schemas.microsoft.com/office/drawing/2014/main" id="{6503E77B-D4A9-49CB-A64F-1CC1F863A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447A0DF-996B-47CC-A3BF-99C4DBF1A3C0}" type="slidenum">
              <a:rPr lang="pt-BR" altLang="pt-BR" sz="1200" b="0">
                <a:solidFill>
                  <a:schemeClr val="tx1"/>
                </a:solidFill>
              </a:rPr>
              <a:pPr/>
              <a:t>20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ço Reservado para Imagem de Slide 1">
            <a:extLst>
              <a:ext uri="{FF2B5EF4-FFF2-40B4-BE49-F238E27FC236}">
                <a16:creationId xmlns:a16="http://schemas.microsoft.com/office/drawing/2014/main" id="{B1ECDF1F-FB55-406B-8042-CE9F2DCE9C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Espaço Reservado para Número de Slide 3">
            <a:extLst>
              <a:ext uri="{FF2B5EF4-FFF2-40B4-BE49-F238E27FC236}">
                <a16:creationId xmlns:a16="http://schemas.microsoft.com/office/drawing/2014/main" id="{EB9C0AA7-E1B9-412A-90DE-68914F34B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FF05538-0559-4BE7-AA33-BA393AC6C7D1}" type="slidenum">
              <a:rPr lang="pt-BR" altLang="pt-BR" sz="1200" b="0">
                <a:solidFill>
                  <a:schemeClr val="tx1"/>
                </a:solidFill>
              </a:rPr>
              <a:pPr/>
              <a:t>21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>
            <a:extLst>
              <a:ext uri="{FF2B5EF4-FFF2-40B4-BE49-F238E27FC236}">
                <a16:creationId xmlns:a16="http://schemas.microsoft.com/office/drawing/2014/main" id="{83BEA763-0817-46F5-B405-D16EEDE0B6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Espaço Reservado para Número de Slide 3">
            <a:extLst>
              <a:ext uri="{FF2B5EF4-FFF2-40B4-BE49-F238E27FC236}">
                <a16:creationId xmlns:a16="http://schemas.microsoft.com/office/drawing/2014/main" id="{41128FCC-4E88-4904-B966-B0A414148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4331706-EC0D-4771-84D7-078EE62AEA85}" type="slidenum">
              <a:rPr lang="pt-BR" altLang="pt-BR" sz="1200" b="0">
                <a:solidFill>
                  <a:schemeClr val="tx1"/>
                </a:solidFill>
              </a:rPr>
              <a:pPr/>
              <a:t>22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>
            <a:extLst>
              <a:ext uri="{FF2B5EF4-FFF2-40B4-BE49-F238E27FC236}">
                <a16:creationId xmlns:a16="http://schemas.microsoft.com/office/drawing/2014/main" id="{DBDCF22F-7426-4329-A973-6ED1B9D513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Espaço Reservado para Anotações 2">
            <a:extLst>
              <a:ext uri="{FF2B5EF4-FFF2-40B4-BE49-F238E27FC236}">
                <a16:creationId xmlns:a16="http://schemas.microsoft.com/office/drawing/2014/main" id="{263422E5-1AE5-4295-B2F1-4BE5ED704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45059" name="Espaço Reservado para Número de Slide 3">
            <a:extLst>
              <a:ext uri="{FF2B5EF4-FFF2-40B4-BE49-F238E27FC236}">
                <a16:creationId xmlns:a16="http://schemas.microsoft.com/office/drawing/2014/main" id="{07356B09-CD0E-483D-A55C-C11469D44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033349A-0899-416A-AFD7-C36EFAE3212F}" type="slidenum">
              <a:rPr lang="pt-BR" altLang="pt-BR" sz="1200" b="0">
                <a:solidFill>
                  <a:schemeClr val="tx1"/>
                </a:solidFill>
              </a:rPr>
              <a:pPr/>
              <a:t>23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>
            <a:extLst>
              <a:ext uri="{FF2B5EF4-FFF2-40B4-BE49-F238E27FC236}">
                <a16:creationId xmlns:a16="http://schemas.microsoft.com/office/drawing/2014/main" id="{3669DC29-9121-4471-B3F0-867DBF3C94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buFont typeface="Times New Roman" panose="02020603050405020304" pitchFamily="18" charset="0"/>
              <a:buNone/>
            </a:pPr>
            <a:fld id="{0BD5399C-62E5-4515-B853-C9FC60CBB93D}" type="slidenum">
              <a:rPr lang="en-GB" altLang="pt-BR" sz="1200" b="0">
                <a:solidFill>
                  <a:schemeClr val="tx1"/>
                </a:solidFill>
              </a:rPr>
              <a:pPr algn="r">
                <a:buFont typeface="Times New Roman" panose="02020603050405020304" pitchFamily="18" charset="0"/>
                <a:buNone/>
              </a:pPr>
              <a:t>24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DF39FBEC-BA0D-433E-8ED1-DB42C62B5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195D910F-A1F9-4D75-9265-0B5640090E8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id="{9BBC8A31-7FE8-4446-93E1-102630FE3F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2D45EE1A-6231-4CD0-BF0F-BF76F8F85EE7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2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4482C4A6-19D9-417F-822F-3815F4588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426D19DF-2E33-498D-8B35-291891B15E3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A2ABEA69-1D41-4712-8F3D-DE067A6BCF3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buFont typeface="Times New Roman" panose="02020603050405020304" pitchFamily="18" charset="0"/>
              <a:buNone/>
            </a:pPr>
            <a:fld id="{A60F9D88-6CB3-4B90-8F0A-5584A36325C9}" type="slidenum">
              <a:rPr lang="en-GB" altLang="pt-BR" sz="1200" b="0">
                <a:solidFill>
                  <a:schemeClr val="tx1"/>
                </a:solidFill>
              </a:rPr>
              <a:pPr algn="r">
                <a:buFont typeface="Times New Roman" panose="02020603050405020304" pitchFamily="18" charset="0"/>
                <a:buNone/>
              </a:pPr>
              <a:t>26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53334C24-4756-4E99-BA6F-106157F2A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EFC58055-BB66-4DC4-99F3-D835BFA37FF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ço Reservado para Imagem de Slide 1">
            <a:extLst>
              <a:ext uri="{FF2B5EF4-FFF2-40B4-BE49-F238E27FC236}">
                <a16:creationId xmlns:a16="http://schemas.microsoft.com/office/drawing/2014/main" id="{CD8E57C5-9F4C-42E1-A801-AAF07D0467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Espaço Reservado para Anotações 2">
            <a:extLst>
              <a:ext uri="{FF2B5EF4-FFF2-40B4-BE49-F238E27FC236}">
                <a16:creationId xmlns:a16="http://schemas.microsoft.com/office/drawing/2014/main" id="{CA4A36E9-8012-4076-B7ED-8956C516B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52227" name="Espaço Reservado para Número de Slide 3">
            <a:extLst>
              <a:ext uri="{FF2B5EF4-FFF2-40B4-BE49-F238E27FC236}">
                <a16:creationId xmlns:a16="http://schemas.microsoft.com/office/drawing/2014/main" id="{94832C29-716F-4636-9960-B3411B31C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E5BB07A-DB6A-4A51-8054-68761DCDF834}" type="slidenum">
              <a:rPr lang="pt-BR" altLang="pt-BR" sz="1200" b="0">
                <a:solidFill>
                  <a:schemeClr val="tx1"/>
                </a:solidFill>
              </a:rPr>
              <a:pPr/>
              <a:t>27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ço Reservado para Imagem de Slide 1">
            <a:extLst>
              <a:ext uri="{FF2B5EF4-FFF2-40B4-BE49-F238E27FC236}">
                <a16:creationId xmlns:a16="http://schemas.microsoft.com/office/drawing/2014/main" id="{EDA1B7E3-0314-4C01-AE13-E5CFD77722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Espaço Reservado para Número de Slide 3">
            <a:extLst>
              <a:ext uri="{FF2B5EF4-FFF2-40B4-BE49-F238E27FC236}">
                <a16:creationId xmlns:a16="http://schemas.microsoft.com/office/drawing/2014/main" id="{41E4DECB-193D-4391-896A-94C4DE401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ED22DFC-B8EB-40A0-9034-E79B549041CF}" type="slidenum">
              <a:rPr lang="pt-BR" altLang="pt-BR" sz="1200" b="0">
                <a:solidFill>
                  <a:schemeClr val="tx1"/>
                </a:solidFill>
              </a:rPr>
              <a:pPr/>
              <a:t>30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  <p:sp>
        <p:nvSpPr>
          <p:cNvPr id="56323" name="Notes Placeholder 1">
            <a:extLst>
              <a:ext uri="{FF2B5EF4-FFF2-40B4-BE49-F238E27FC236}">
                <a16:creationId xmlns:a16="http://schemas.microsoft.com/office/drawing/2014/main" id="{B2C70B16-20E5-404D-8D12-B950AC625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>
            <a:extLst>
              <a:ext uri="{FF2B5EF4-FFF2-40B4-BE49-F238E27FC236}">
                <a16:creationId xmlns:a16="http://schemas.microsoft.com/office/drawing/2014/main" id="{DEAA2BC3-7865-4FAD-82CA-B79033E584B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64901BB0-5B1A-440D-8958-CA9960BB8314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33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944BFC14-67F9-4B58-A2AA-D80BABD7E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B7A5734C-B618-4920-BA31-EC4841F8E8D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ço Reservado para Imagem de Slide 1">
            <a:extLst>
              <a:ext uri="{FF2B5EF4-FFF2-40B4-BE49-F238E27FC236}">
                <a16:creationId xmlns:a16="http://schemas.microsoft.com/office/drawing/2014/main" id="{AF2E2400-610D-4B82-BAD8-1765A62A72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Espaço Reservado para Número de Slide 3">
            <a:extLst>
              <a:ext uri="{FF2B5EF4-FFF2-40B4-BE49-F238E27FC236}">
                <a16:creationId xmlns:a16="http://schemas.microsoft.com/office/drawing/2014/main" id="{A6F5529C-A4E4-4F96-ACF9-1E31F74BB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9A7E7D7-4A87-4E84-B68C-FA5605A08874}" type="slidenum">
              <a:rPr lang="pt-BR" altLang="pt-BR" sz="1200" b="0">
                <a:solidFill>
                  <a:schemeClr val="tx1"/>
                </a:solidFill>
              </a:rPr>
              <a:pPr/>
              <a:t>37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>
            <a:extLst>
              <a:ext uri="{FF2B5EF4-FFF2-40B4-BE49-F238E27FC236}">
                <a16:creationId xmlns:a16="http://schemas.microsoft.com/office/drawing/2014/main" id="{D4A15E08-0D98-4DB8-909B-3A29FDA05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F0ECC9E-E04A-4487-ABA4-A25D31ED2FF0}" type="slidenum">
              <a:rPr lang="pt-BR" altLang="pt-BR" sz="1200" b="0">
                <a:solidFill>
                  <a:schemeClr val="tx1"/>
                </a:solidFill>
              </a:rPr>
              <a:pPr/>
              <a:t>38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  <p:sp>
        <p:nvSpPr>
          <p:cNvPr id="5121" name="Text Box 1">
            <a:extLst>
              <a:ext uri="{FF2B5EF4-FFF2-40B4-BE49-F238E27FC236}">
                <a16:creationId xmlns:a16="http://schemas.microsoft.com/office/drawing/2014/main" id="{E47C2728-6186-4B3C-8B6F-D6B642F05E9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798513" y="728663"/>
            <a:ext cx="5260975" cy="36417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FFF46F7F-5556-48B9-B9E5-C0124C8E4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9226550"/>
            <a:ext cx="297021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C8257D8-6413-4A62-8628-D327355392BD}" type="slidenum">
              <a:rPr lang="pt-BR" altLang="pt-BR" sz="1200" b="0">
                <a:solidFill>
                  <a:srgbClr val="000000"/>
                </a:solidFill>
              </a:rPr>
              <a:pPr algn="r" eaLnBrk="1" hangingPunct="1"/>
              <a:t>38</a:t>
            </a:fld>
            <a:endParaRPr lang="pt-BR" altLang="pt-BR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Espaço Reservado para Imagem de Slide 1">
            <a:extLst>
              <a:ext uri="{FF2B5EF4-FFF2-40B4-BE49-F238E27FC236}">
                <a16:creationId xmlns:a16="http://schemas.microsoft.com/office/drawing/2014/main" id="{F184CE37-320F-4C19-9321-CAB2972E95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Espaço Reservado para Número de Slide 3">
            <a:extLst>
              <a:ext uri="{FF2B5EF4-FFF2-40B4-BE49-F238E27FC236}">
                <a16:creationId xmlns:a16="http://schemas.microsoft.com/office/drawing/2014/main" id="{E5A3A138-90E2-437B-8A08-FCD1F6D83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A940976-AED2-4DDC-A19A-7F31037F984C}" type="slidenum">
              <a:rPr lang="pt-BR" altLang="pt-BR" sz="1200" b="0">
                <a:solidFill>
                  <a:schemeClr val="tx1"/>
                </a:solidFill>
              </a:rPr>
              <a:pPr/>
              <a:t>39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ço Reservado para Imagem de Slide 1">
            <a:extLst>
              <a:ext uri="{FF2B5EF4-FFF2-40B4-BE49-F238E27FC236}">
                <a16:creationId xmlns:a16="http://schemas.microsoft.com/office/drawing/2014/main" id="{EDFDADF3-7A6F-4A9E-A48B-91E14CD1F3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Espaço Reservado para Número de Slide 3">
            <a:extLst>
              <a:ext uri="{FF2B5EF4-FFF2-40B4-BE49-F238E27FC236}">
                <a16:creationId xmlns:a16="http://schemas.microsoft.com/office/drawing/2014/main" id="{1E81894D-E881-484F-A0AC-F809B1686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51B7B7F-1BD1-4A0C-9AF0-FC0F591D0706}" type="slidenum">
              <a:rPr lang="pt-BR" altLang="pt-BR" sz="1200" b="0">
                <a:solidFill>
                  <a:schemeClr val="tx1"/>
                </a:solidFill>
              </a:rPr>
              <a:pPr/>
              <a:t>40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Espaço Reservado para Imagem de Slide 1">
            <a:extLst>
              <a:ext uri="{FF2B5EF4-FFF2-40B4-BE49-F238E27FC236}">
                <a16:creationId xmlns:a16="http://schemas.microsoft.com/office/drawing/2014/main" id="{57744D15-B3E9-4B47-AA0D-C28F0B4C6B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Espaço Reservado para Número de Slide 3">
            <a:extLst>
              <a:ext uri="{FF2B5EF4-FFF2-40B4-BE49-F238E27FC236}">
                <a16:creationId xmlns:a16="http://schemas.microsoft.com/office/drawing/2014/main" id="{9044E6F6-710E-4008-820F-EF7980FAD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CF7FDE2-4E2D-4148-AF36-A337856137FA}" type="slidenum">
              <a:rPr lang="pt-BR" altLang="pt-BR" sz="1200" b="0">
                <a:solidFill>
                  <a:schemeClr val="tx1"/>
                </a:solidFill>
              </a:rPr>
              <a:pPr/>
              <a:t>41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Espaço Reservado para Imagem de Slide 1">
            <a:extLst>
              <a:ext uri="{FF2B5EF4-FFF2-40B4-BE49-F238E27FC236}">
                <a16:creationId xmlns:a16="http://schemas.microsoft.com/office/drawing/2014/main" id="{6874B4A8-A8D5-4A35-A042-AF817774F4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Espaço Reservado para Anotações 2">
            <a:extLst>
              <a:ext uri="{FF2B5EF4-FFF2-40B4-BE49-F238E27FC236}">
                <a16:creationId xmlns:a16="http://schemas.microsoft.com/office/drawing/2014/main" id="{6AEE167F-F7B7-4DAC-90B3-D5AFF1E14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77827" name="Espaço Reservado para Número de Slide 3">
            <a:extLst>
              <a:ext uri="{FF2B5EF4-FFF2-40B4-BE49-F238E27FC236}">
                <a16:creationId xmlns:a16="http://schemas.microsoft.com/office/drawing/2014/main" id="{FE4CB380-AFFB-4B3A-B91B-321FD34DE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B28BB60-7197-4685-BF0D-C706CF7EB676}" type="slidenum">
              <a:rPr lang="pt-BR" altLang="pt-BR" sz="1200" b="0">
                <a:solidFill>
                  <a:schemeClr val="tx1"/>
                </a:solidFill>
              </a:rPr>
              <a:pPr/>
              <a:t>44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Espaço Reservado para Imagem de Slide 1">
            <a:extLst>
              <a:ext uri="{FF2B5EF4-FFF2-40B4-BE49-F238E27FC236}">
                <a16:creationId xmlns:a16="http://schemas.microsoft.com/office/drawing/2014/main" id="{C591F50F-3016-44ED-8D0F-579FBD86B1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Espaço Reservado para Anotações 2">
            <a:extLst>
              <a:ext uri="{FF2B5EF4-FFF2-40B4-BE49-F238E27FC236}">
                <a16:creationId xmlns:a16="http://schemas.microsoft.com/office/drawing/2014/main" id="{BC44668D-FDCB-4BC4-A1DA-46F161D41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9219" name="Espaço Reservado para Número de Slide 3">
            <a:extLst>
              <a:ext uri="{FF2B5EF4-FFF2-40B4-BE49-F238E27FC236}">
                <a16:creationId xmlns:a16="http://schemas.microsoft.com/office/drawing/2014/main" id="{917D9DFF-1571-435E-ADA3-9443441B9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9590612-7DAA-45E0-8C22-710BB3646E52}" type="slidenum">
              <a:rPr lang="pt-BR" altLang="pt-BR" sz="1200" b="0">
                <a:solidFill>
                  <a:schemeClr val="tx1"/>
                </a:solidFill>
              </a:rPr>
              <a:pPr/>
              <a:t>3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Espaço Reservado para Imagem de Slide 1">
            <a:extLst>
              <a:ext uri="{FF2B5EF4-FFF2-40B4-BE49-F238E27FC236}">
                <a16:creationId xmlns:a16="http://schemas.microsoft.com/office/drawing/2014/main" id="{97E3B81C-9813-4331-B71C-F124BF03E0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Espaço Reservado para Anotações 2">
            <a:extLst>
              <a:ext uri="{FF2B5EF4-FFF2-40B4-BE49-F238E27FC236}">
                <a16:creationId xmlns:a16="http://schemas.microsoft.com/office/drawing/2014/main" id="{02B26076-4AA6-417E-9D08-E39EBD3E2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79875" name="Espaço Reservado para Número de Slide 3">
            <a:extLst>
              <a:ext uri="{FF2B5EF4-FFF2-40B4-BE49-F238E27FC236}">
                <a16:creationId xmlns:a16="http://schemas.microsoft.com/office/drawing/2014/main" id="{CB97E37C-282D-48B7-BEDA-8198F8354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AA0C984-6CAB-4C5E-B3EA-F1755392C240}" type="slidenum">
              <a:rPr lang="pt-BR" altLang="pt-BR" sz="1200" b="0">
                <a:solidFill>
                  <a:schemeClr val="tx1"/>
                </a:solidFill>
              </a:rPr>
              <a:pPr/>
              <a:t>45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03C6B1E-0E1B-4F06-85C2-DEB7B1A61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69F79D5-34C9-4430-888A-A23E725DA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CaixaDeTexto 3">
            <a:extLst>
              <a:ext uri="{FF2B5EF4-FFF2-40B4-BE49-F238E27FC236}">
                <a16:creationId xmlns:a16="http://schemas.microsoft.com/office/drawing/2014/main" id="{0C330C9D-F095-4537-BB8B-B6988FD71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alt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alt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6E6312-2109-4FD0-93A9-3A0C132064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842DBD09-D9B4-461A-9B23-35D525802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8370F46-6E6A-406F-AD95-E341375278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20418C5-E43E-47EB-9FF8-E9385BE4E3B6}" type="slidenum">
              <a:rPr lang="pt-BR" altLang="pt-BR" sz="1200" b="0">
                <a:solidFill>
                  <a:schemeClr val="tx1"/>
                </a:solidFill>
              </a:rPr>
              <a:pPr/>
              <a:t>8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Imagem de Slide 1">
            <a:extLst>
              <a:ext uri="{FF2B5EF4-FFF2-40B4-BE49-F238E27FC236}">
                <a16:creationId xmlns:a16="http://schemas.microsoft.com/office/drawing/2014/main" id="{0FC4405B-5319-4DA4-A43C-1A2AE171D1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Espaço Reservado para Número de Slide 3">
            <a:extLst>
              <a:ext uri="{FF2B5EF4-FFF2-40B4-BE49-F238E27FC236}">
                <a16:creationId xmlns:a16="http://schemas.microsoft.com/office/drawing/2014/main" id="{B37277D5-E251-4319-AA5D-76F9D3A8E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E1B3601-BC42-4B36-B8CF-ED27D12EA2B2}" type="slidenum">
              <a:rPr lang="pt-BR" altLang="pt-BR" sz="1200" b="0">
                <a:solidFill>
                  <a:schemeClr val="tx1"/>
                </a:solidFill>
              </a:rPr>
              <a:pPr/>
              <a:t>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8CA807B-73CA-411A-A532-4738CE9C2B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CaixaDeTexto 3">
            <a:extLst>
              <a:ext uri="{FF2B5EF4-FFF2-40B4-BE49-F238E27FC236}">
                <a16:creationId xmlns:a16="http://schemas.microsoft.com/office/drawing/2014/main" id="{67B48FCB-349E-4FF8-A8F2-BB1FECC56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alt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pt-BR" sz="12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291C630-F4C6-4C7E-AF25-29B9AF650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CaixaDeTexto 3">
            <a:extLst>
              <a:ext uri="{FF2B5EF4-FFF2-40B4-BE49-F238E27FC236}">
                <a16:creationId xmlns:a16="http://schemas.microsoft.com/office/drawing/2014/main" id="{3D9D9879-0B77-4063-9D62-A1C3E02BF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alt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pt-BR" sz="12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23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29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43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269" y="273352"/>
            <a:ext cx="8914847" cy="11446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269" y="1604514"/>
            <a:ext cx="8914847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15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74CDEEA-EDD4-42D6-B175-8680188E63E5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>
            <a:extLst>
              <a:ext uri="{FF2B5EF4-FFF2-40B4-BE49-F238E27FC236}">
                <a16:creationId xmlns:a16="http://schemas.microsoft.com/office/drawing/2014/main" id="{1F347F03-F21D-4DDA-9FE8-EDF65E33DF96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8" name="Freeform 9">
            <a:extLst>
              <a:ext uri="{FF2B5EF4-FFF2-40B4-BE49-F238E27FC236}">
                <a16:creationId xmlns:a16="http://schemas.microsoft.com/office/drawing/2014/main" id="{1D596991-C752-4833-814E-478FC0D85F95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9" name="Freeform 10">
            <a:extLst>
              <a:ext uri="{FF2B5EF4-FFF2-40B4-BE49-F238E27FC236}">
                <a16:creationId xmlns:a16="http://schemas.microsoft.com/office/drawing/2014/main" id="{9D62BFA4-AB09-46AC-B10D-B1145B7CF439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7BA1312C-09DE-4479-B149-BDA1ECF2EB74}"/>
              </a:ext>
            </a:extLst>
          </p:cNvPr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hVPV3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hyperlink" Target="https://bit.ly/35mCy7h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amara.leg.br/internet/comissao/index/mista/orca/orcamento/OR2021/proposta/PL2021.EX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MVSvf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isweb.tesouro.gov.br/apex/f?p=2501:9::::9:P9_ID_PUBLICACAO_ANEXO:962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toriacidada.org.br/explicacao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hyperlink" Target="https://bit.ly/2MVSvf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XV1Pk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t.ly/3jK41a5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NTPlJo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content/estatisticas/Documents/Tabelas_especiais/Nfspp.xl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bit.ly/36OSUIJ" TargetMode="Externa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GQFvSR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it.ly/34FjnH9" TargetMode="External"/><Relationship Id="rId4" Type="http://schemas.openxmlformats.org/officeDocument/2006/relationships/hyperlink" Target="https://bit.ly/3jOvJB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ftp/notaecon/ni202007pfp.zi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3.bcb.gov.br/sgspub/localizarseries/localizarSeries.do?method=prepararTelaLocalizarSerie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5pu0NH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4mLp9h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Y2SEQj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t.ly/308tguY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X5BbHd" TargetMode="External"/><Relationship Id="rId2" Type="http://schemas.openxmlformats.org/officeDocument/2006/relationships/hyperlink" Target="https://bit.ly/2WAKhJq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amara.leg.br/internet/comissao/index/mista/orca/orcamento/OR2021/proposta/1_VolumeI.pdf" TargetMode="External"/><Relationship Id="rId4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iH3t2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bit.ly/30Iljfw" TargetMode="External"/><Relationship Id="rId2" Type="http://schemas.openxmlformats.org/officeDocument/2006/relationships/hyperlink" Target="https://bit.ly/2EQSXW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bit.ly/3liKWeM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hyperlink" Target="https://www.painel.pep.planejamento.gov.br/QvAJAXZfc/opendoc.htm?document=painelpep.qvw&amp;lang=en-US&amp;host=Local&amp;anonymous=true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hyperlink" Target="https://www1.siop.planejamento.gov.br/QvAJAXZfc/opendoc.htm?document=IAS/Execucao_Orcamentaria.qvw&amp;host=QVS@pqlk04&amp;anonymous=true&amp;sheet=SH06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siop.planejamento.gov.br/QvAJAXZfc/opendoc.htm?document=IAS/Execucao_Orcamentaria.qvw&amp;host=QVS@pqlk04&amp;anonymous=true&amp;sheet=SH06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3bVDd0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hyperlink" Target="https://bit.ly/3a9HO0y" TargetMode="External"/><Relationship Id="rId4" Type="http://schemas.openxmlformats.org/officeDocument/2006/relationships/hyperlink" Target="http://www.auditoriacidada.org.br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hyperlink" Target="http://www.facebook.com/auditoriacidada.pagin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65AA9CDB-87E8-4F84-9C8E-B1B1ECF27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-158750"/>
            <a:ext cx="9777412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3200" u="sng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440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2700" u="sng">
              <a:solidFill>
                <a:srgbClr val="FFFF00"/>
              </a:solidFill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PT" altLang="pt-BR" sz="2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pt-BR" sz="2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sz="2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20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PLENÁRIA INTERCATEGORIAS - UNB</a:t>
            </a:r>
          </a:p>
          <a:p>
            <a:pPr algn="ctr" eaLnBrk="1" hangingPunct="1"/>
            <a:r>
              <a:rPr lang="pt-BR" altLang="pt-BR" sz="20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29 de outubro de 2020</a:t>
            </a:r>
          </a:p>
        </p:txBody>
      </p:sp>
      <p:sp>
        <p:nvSpPr>
          <p:cNvPr id="4098" name="CaixaDeTexto 3">
            <a:extLst>
              <a:ext uri="{FF2B5EF4-FFF2-40B4-BE49-F238E27FC236}">
                <a16:creationId xmlns:a16="http://schemas.microsoft.com/office/drawing/2014/main" id="{1221359B-D962-4A24-A5E3-9C2541778EF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8950" y="2133600"/>
            <a:ext cx="885666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sz="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9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SISTEMA DA DÍVIDA E A 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DEMOLIÇÃO DO ESTADO SOCIAL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AE834737-0C1C-4934-8AA7-38827171E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76250"/>
            <a:ext cx="2105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57BFB91E-D438-43CE-9BE1-CEAE82A70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0"/>
            <a:ext cx="8318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>
            <a:extLst>
              <a:ext uri="{FF2B5EF4-FFF2-40B4-BE49-F238E27FC236}">
                <a16:creationId xmlns:a16="http://schemas.microsoft.com/office/drawing/2014/main" id="{13CB941F-5509-4AC9-AE63-374429C19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88913"/>
            <a:ext cx="943292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</a:pP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SISTEMA DA DÍVIDA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</a:pPr>
            <a:endParaRPr lang="pt-BR" altLang="pt-BR" sz="100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Utilização do endividamento público às avessas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: ao invés de instrumento de financiamento dos Estados, funciona como mecanismo de subtração de recursos públicos, que são direcionados principalmente a bancos e grandes corporações</a:t>
            </a: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Se reproduz internacionalmente e internamente, em âmbito dos estados e municípios</a:t>
            </a: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Principal característica: 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</a:pP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dívida pública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sem contrapartida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Maior beneficiário: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     Setor financeiro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8564E5E-5C3C-4B10-94B5-573C095C8230}"/>
              </a:ext>
            </a:extLst>
          </p:cNvPr>
          <p:cNvGraphicFramePr>
            <a:graphicFrameLocks/>
          </p:cNvGraphicFramePr>
          <p:nvPr/>
        </p:nvGraphicFramePr>
        <p:xfrm>
          <a:off x="4880992" y="3573016"/>
          <a:ext cx="489654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>
            <a:extLst>
              <a:ext uri="{FF2B5EF4-FFF2-40B4-BE49-F238E27FC236}">
                <a16:creationId xmlns:a16="http://schemas.microsoft.com/office/drawing/2014/main" id="{0F76A084-CB4B-48F8-B0B7-1F543400A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88913"/>
            <a:ext cx="971232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panose="02020603050405020304" pitchFamily="18" charset="0"/>
              <a:buNone/>
            </a:pPr>
            <a:r>
              <a:rPr lang="pt-BR" altLang="en-US" sz="2800">
                <a:solidFill>
                  <a:srgbClr val="92D050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</a:rPr>
              <a:t>Sistema da Dívida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pitchFamily="34" charset="0"/>
              </a:rPr>
              <a:t>”</a:t>
            </a:r>
            <a:endParaRPr lang="pt-BR" altLang="pt-BR" sz="280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panose="02020603050405020304" pitchFamily="18" charset="0"/>
              <a:buNone/>
            </a:pPr>
            <a:r>
              <a:rPr lang="pt-BR" altLang="ja-JP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Como opera</a:t>
            </a:r>
            <a:endParaRPr lang="pt-BR" altLang="pt-BR" sz="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Privilégios Financeiros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Sistema 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Sistema 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Corrupção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Grande Mídia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FINANCEIRO: BIS, FMI, BM, BID, Bancos Centrais, banca privada internacional e nacional</a:t>
            </a:r>
            <a:endParaRPr lang="pt-BR" altLang="pt-BR" sz="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altLang="pt-BR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Dominação financeira e graves consequências sociais</a:t>
            </a:r>
          </a:p>
        </p:txBody>
      </p:sp>
      <p:pic>
        <p:nvPicPr>
          <p:cNvPr id="23554" name="Picture 3">
            <a:extLst>
              <a:ext uri="{FF2B5EF4-FFF2-40B4-BE49-F238E27FC236}">
                <a16:creationId xmlns:a16="http://schemas.microsoft.com/office/drawing/2014/main" id="{E3A512CA-1DB5-4C83-8FE0-58B998165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484313"/>
            <a:ext cx="38163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F4D54FF4-5F3E-4DE9-801B-DE46B4B32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0"/>
            <a:ext cx="97774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en-GB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QUEM MANDA NO BRASIL ? </a:t>
            </a:r>
          </a:p>
          <a:p>
            <a:pPr algn="ctr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02" name="TextBox 1">
            <a:extLst>
              <a:ext uri="{FF2B5EF4-FFF2-40B4-BE49-F238E27FC236}">
                <a16:creationId xmlns:a16="http://schemas.microsoft.com/office/drawing/2014/main" id="{5BE25D7B-5F78-46FA-957C-A3BB17ECB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025" y="765175"/>
            <a:ext cx="2881313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O BIS e o SISTEMA DA DÍVIDA</a:t>
            </a:r>
          </a:p>
          <a:p>
            <a:pPr algn="ctr" eaLnBrk="1" hangingPunct="1"/>
            <a:r>
              <a:rPr lang="pt-BR" altLang="pt-BR" sz="2000" b="0" u="sng">
                <a:hlinkClick r:id="rId3"/>
              </a:rPr>
              <a:t>https://bit.ly/3hVPV3Z</a:t>
            </a:r>
            <a:r>
              <a:rPr lang="pt-BR" altLang="pt-BR" sz="2000" b="0"/>
              <a:t>  </a:t>
            </a:r>
            <a:endParaRPr lang="pt-BR" altLang="pt-BR" sz="20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BANCO PRIVADO BIS: </a:t>
            </a:r>
          </a:p>
          <a:p>
            <a:pPr algn="ctr" eaLnBrk="1" hangingPunct="1">
              <a:spcAft>
                <a:spcPts val="1200"/>
              </a:spcAft>
            </a:pP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Centro do poder de regulamentação e supervisão financeira global</a:t>
            </a:r>
            <a:endParaRPr lang="pt-BR" altLang="pt-BR" sz="2000" b="0" u="sng"/>
          </a:p>
          <a:p>
            <a:pPr algn="ctr" eaLnBrk="1" hangingPunct="1">
              <a:spcAft>
                <a:spcPts val="1200"/>
              </a:spcAft>
            </a:pPr>
            <a:r>
              <a:rPr lang="pt-BR" altLang="pt-BR" sz="2000" b="0">
                <a:hlinkClick r:id="rId4"/>
              </a:rPr>
              <a:t>https://bit.ly/35mCy7h</a:t>
            </a:r>
            <a:endParaRPr lang="pt-BR" altLang="pt-BR" sz="2000" b="0"/>
          </a:p>
          <a:p>
            <a:pPr algn="ctr" eaLnBrk="1" hangingPunct="1">
              <a:spcAft>
                <a:spcPts val="1200"/>
              </a:spcAft>
            </a:pPr>
            <a:endParaRPr lang="pt-BR" altLang="pt-BR" sz="2000" b="0" u="sng"/>
          </a:p>
        </p:txBody>
      </p:sp>
      <p:pic>
        <p:nvPicPr>
          <p:cNvPr id="25603" name="Picture 1">
            <a:extLst>
              <a:ext uri="{FF2B5EF4-FFF2-40B4-BE49-F238E27FC236}">
                <a16:creationId xmlns:a16="http://schemas.microsoft.com/office/drawing/2014/main" id="{87F2DC69-0394-4143-9461-8DD55421E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742950"/>
            <a:ext cx="60737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>
            <a:extLst>
              <a:ext uri="{FF2B5EF4-FFF2-40B4-BE49-F238E27FC236}">
                <a16:creationId xmlns:a16="http://schemas.microsoft.com/office/drawing/2014/main" id="{BD2D7B87-927E-41FD-8A72-0FD0197EB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88913"/>
            <a:ext cx="963295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A DÍVIDA PÚBLICA TEM SIDO GERADA POR MECANISMOS FINANCEIROS:</a:t>
            </a:r>
          </a:p>
          <a:p>
            <a:pPr algn="ctr"/>
            <a:endParaRPr lang="pt-BR" altLang="pt-BR" sz="5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Transformações de dívidas do setor privado em dívida pública 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ilegal transferência de dívidas privadas para o BC: PROER, PROES, EC 106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Transformação de dívida externa irregular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suspeita de prescrição, em operação feita em Luxemburgo: Plano Brady</a:t>
            </a:r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Elevadíssimas taxas de juros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: sem justificativa técnica ou econômica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A ilegal prática do 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anatocismo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: incidência contínua de juros sobre juros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A irregular </a:t>
            </a: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contabilização de juros como se fosse amortização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da dívida, burlando-se o artigo 167, III, da Constituição Federal.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As sigilosas operações de 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swap cambial 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realizadas pelo BC em moeda nacional, garantindo o risco de variação do dólar de forma sigilosa.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Remuneração da sobra do caixa dos bancos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por meio do abuso das sigilosas 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operações compromissadas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que chegam a R$ 1,4 trilhão.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Emissão excessiva de títulos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para formar 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colchão de liquidez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Prejuízos do Banco Central 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transferidos para o TN (Art. 7º da LRF) </a:t>
            </a:r>
            <a:endParaRPr lang="pt-BR" altLang="pt-BR" sz="22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</a:t>
            </a:r>
            <a:r>
              <a:rPr lang="pt-BR" altLang="en-US" sz="2200">
                <a:solidFill>
                  <a:srgbClr val="94C600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Securitização</a:t>
            </a:r>
            <a:r>
              <a:rPr lang="pt-BR" altLang="en-US" sz="2200">
                <a:solidFill>
                  <a:srgbClr val="94C600"/>
                </a:solidFill>
                <a:latin typeface="Tahoma" panose="020B0604030504040204" pitchFamily="34" charset="0"/>
              </a:rPr>
              <a:t>”</a:t>
            </a:r>
            <a:r>
              <a:rPr lang="pt-BR" altLang="ja-JP" sz="2200" b="0">
                <a:solidFill>
                  <a:schemeClr val="tx1"/>
                </a:solidFill>
                <a:latin typeface="Tahoma" panose="020B0604030504040204" pitchFamily="34" charset="0"/>
              </a:rPr>
              <a:t> gera dívida ilegal que é paga por fora do orçamento, mediante desvio de arrecadação que sequer alcançará os cofres públicos</a:t>
            </a:r>
            <a:endParaRPr lang="pt-BR" altLang="pt-BR" sz="220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8">
            <a:extLst>
              <a:ext uri="{FF2B5EF4-FFF2-40B4-BE49-F238E27FC236}">
                <a16:creationId xmlns:a16="http://schemas.microsoft.com/office/drawing/2014/main" id="{B1F0316B-9E54-49E6-AFFF-E056E6DAB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16025"/>
            <a:ext cx="54768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CaixaDeTexto 5">
            <a:extLst>
              <a:ext uri="{FF2B5EF4-FFF2-40B4-BE49-F238E27FC236}">
                <a16:creationId xmlns:a16="http://schemas.microsoft.com/office/drawing/2014/main" id="{87952F82-70E6-42E3-B69B-6BB97F579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661025"/>
            <a:ext cx="2209800" cy="769938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latin typeface="Arial" panose="020B0604020202020204" pitchFamily="34" charset="0"/>
              </a:rPr>
              <a:t>R$ 2,236 TRILHÕES </a:t>
            </a:r>
          </a:p>
        </p:txBody>
      </p:sp>
      <p:sp>
        <p:nvSpPr>
          <p:cNvPr id="29699" name="Seta para baixo 6">
            <a:extLst>
              <a:ext uri="{FF2B5EF4-FFF2-40B4-BE49-F238E27FC236}">
                <a16:creationId xmlns:a16="http://schemas.microsoft.com/office/drawing/2014/main" id="{1E2545DD-346B-4344-8D36-2A6E14E41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4587875"/>
            <a:ext cx="566737" cy="1066800"/>
          </a:xfrm>
          <a:prstGeom prst="downArrow">
            <a:avLst>
              <a:gd name="adj1" fmla="val 50000"/>
              <a:gd name="adj2" fmla="val 49926"/>
            </a:avLst>
          </a:prstGeom>
          <a:solidFill>
            <a:srgbClr val="FFFFFF"/>
          </a:solidFill>
          <a:ln w="50800" cap="sq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29700" name="CaixaDeTexto 1">
            <a:extLst>
              <a:ext uri="{FF2B5EF4-FFF2-40B4-BE49-F238E27FC236}">
                <a16:creationId xmlns:a16="http://schemas.microsoft.com/office/drawing/2014/main" id="{E5D9C002-2FC0-42D5-B119-F8634D3E4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34938"/>
            <a:ext cx="5313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PLOA 2021 – MAIS PRIVILÉGIO PARA OS RENTISTAS</a:t>
            </a:r>
          </a:p>
        </p:txBody>
      </p:sp>
      <p:sp>
        <p:nvSpPr>
          <p:cNvPr id="29701" name="CaixaDeTexto 2">
            <a:extLst>
              <a:ext uri="{FF2B5EF4-FFF2-40B4-BE49-F238E27FC236}">
                <a16:creationId xmlns:a16="http://schemas.microsoft.com/office/drawing/2014/main" id="{E5BE4F2E-6B31-4D5A-9ABC-CCE98CCC0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134938"/>
            <a:ext cx="413702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chemeClr val="tx1"/>
                </a:solidFill>
                <a:latin typeface="Tahoma" panose="020B0604030504040204" pitchFamily="34" charset="0"/>
              </a:rPr>
              <a:t>DEFENSORES DO MERCADO SE DESESPERAM COM ESSE GRÁFICO:</a:t>
            </a:r>
          </a:p>
          <a:p>
            <a:pPr eaLnBrk="1" hangingPunct="1"/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Alegam que a parte amarela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é só rolagem/refinanciamento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Porém, o governo computa grande parte dos juros como se fosse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rolagem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ou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refinanciamento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Ignoram que todo ano centenas de bilhões de reais de outras fontes (que nada tem a ver com novos empréstimos) são destinadas para o pagamento da dívida.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Pegar empréstimo para pagar juros é uma opção política. É dinheiro que poderia ir para investimentos sociais.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Dizem que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a dívida não é problema, pois o governo pode emitir moeda e pagar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Ignoram a política monetária do BC que remunera toda a sobra de caixa dos bancos, com danos a toda a economia do país.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Emitir moeda para pagar dívida ilegal e ilegítima é a mesma coisa que defender abertamente a concentração de renda, a corrupção ou as desonerações abusivas para os muito ricos.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3D4EDE-8040-4101-BC42-2FB598B5E74B}"/>
              </a:ext>
            </a:extLst>
          </p:cNvPr>
          <p:cNvSpPr txBox="1"/>
          <p:nvPr/>
        </p:nvSpPr>
        <p:spPr>
          <a:xfrm>
            <a:off x="2505075" y="5805488"/>
            <a:ext cx="3008313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050">
                <a:solidFill>
                  <a:schemeClr val="tx1"/>
                </a:solidFill>
              </a:rPr>
              <a:t>Fonte: Banco de Dados - Sistema de Consulta a LOA 2021 -  </a:t>
            </a:r>
            <a:r>
              <a:rPr lang="pt-BR" sz="1050">
                <a:solidFill>
                  <a:schemeClr val="tx1"/>
                </a:solidFill>
                <a:hlinkClick r:id="rId4"/>
              </a:rPr>
              <a:t>http://www.camara.leg.br/internet/comissao/index/mista/orca/orcamento/OR2021/proposta/PL2021.EXE</a:t>
            </a:r>
            <a:r>
              <a:rPr lang="pt-BR" sz="105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5">
            <a:extLst>
              <a:ext uri="{FF2B5EF4-FFF2-40B4-BE49-F238E27FC236}">
                <a16:creationId xmlns:a16="http://schemas.microsoft.com/office/drawing/2014/main" id="{7658097F-22A6-4A25-A6BE-F445D97DD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890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6">
            <a:extLst>
              <a:ext uri="{FF2B5EF4-FFF2-40B4-BE49-F238E27FC236}">
                <a16:creationId xmlns:a16="http://schemas.microsoft.com/office/drawing/2014/main" id="{A08003AF-A99E-4A20-8305-DB180DCEB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890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>
            <a:extLst>
              <a:ext uri="{FF2B5EF4-FFF2-40B4-BE49-F238E27FC236}">
                <a16:creationId xmlns:a16="http://schemas.microsoft.com/office/drawing/2014/main" id="{2DF6FF95-0A08-4CD0-8F04-950889C8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63513"/>
            <a:ext cx="7345362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2">
            <a:extLst>
              <a:ext uri="{FF2B5EF4-FFF2-40B4-BE49-F238E27FC236}">
                <a16:creationId xmlns:a16="http://schemas.microsoft.com/office/drawing/2014/main" id="{DB8147A0-9733-48C7-B1C3-40514B843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476250"/>
            <a:ext cx="2216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b="0">
              <a:solidFill>
                <a:schemeClr val="tx1"/>
              </a:solidFill>
            </a:endParaRPr>
          </a:p>
          <a:p>
            <a:pPr algn="ctr" eaLnBrk="1" hangingPunct="1"/>
            <a:endParaRPr lang="pt-BR" altLang="pt-BR" b="0">
              <a:solidFill>
                <a:schemeClr val="tx1"/>
              </a:solidFill>
            </a:endParaRPr>
          </a:p>
          <a:p>
            <a:pPr algn="ctr" eaLnBrk="1" hangingPunct="1"/>
            <a:r>
              <a:rPr lang="pt-BR" altLang="pt-BR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aixaDeTexto 1">
            <a:extLst>
              <a:ext uri="{FF2B5EF4-FFF2-40B4-BE49-F238E27FC236}">
                <a16:creationId xmlns:a16="http://schemas.microsoft.com/office/drawing/2014/main" id="{89AC4424-6E92-4EE9-AB9F-B082BCA78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Disparidade entre juros informados pelo Tesouro Nacional, e os juros estimados (R$)</a:t>
            </a:r>
            <a:endParaRPr lang="pt-BR" altLang="pt-BR" sz="20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35842" name="Picture 3">
            <a:extLst>
              <a:ext uri="{FF2B5EF4-FFF2-40B4-BE49-F238E27FC236}">
                <a16:creationId xmlns:a16="http://schemas.microsoft.com/office/drawing/2014/main" id="{6E4F8B7D-B8D4-4643-AD77-051CAF66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484313"/>
            <a:ext cx="94615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CaixaDeTexto 1">
            <a:extLst>
              <a:ext uri="{FF2B5EF4-FFF2-40B4-BE49-F238E27FC236}">
                <a16:creationId xmlns:a16="http://schemas.microsoft.com/office/drawing/2014/main" id="{1D46E98C-DEAC-4FD4-8507-BE3C5602D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5445125"/>
            <a:ext cx="94615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Fontes: Quadros 2.1 e 4.2 das planilhas abaixo</a:t>
            </a:r>
          </a:p>
          <a:p>
            <a:pPr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http://www.tesouro.fazenda.gov.br/documents/10180/390360/Anexo+RMD+Dezembro+2013.zip/296286ca-7f93-4b6e-baac-cac13b3e7ec9</a:t>
            </a:r>
          </a:p>
          <a:p>
            <a:pPr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http://www.tesouro.fazenda.gov.br/documents/10180/506379/Anex_RMD_Dez_2015.zip/d9d94260-17d9-4f92-964c-f5d4afef4e9d</a:t>
            </a:r>
          </a:p>
          <a:p>
            <a:pPr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http://www.tesouro.fazenda.gov.br/documents/10180/636648/Anexo_RMD_Dez_2017.zip/24a7438e-1736-4945-a19f-1a26ae95cf61</a:t>
            </a:r>
          </a:p>
          <a:p>
            <a:pPr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http://www.tesouro.fazenda.gov.br/documents/10180/710823/Anexo_RMD_Dez_18.zip/fa92577a-0c10-4d18-a9b2-bdae542aafc2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BC98367-A52B-4F1A-AE9A-B561848E4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SISTEMA DA DÍVIDA E A 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DEMOLIÇÃO DO ESTADO SOCIAL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APROFUNDAMENTO DA CRISE ECONÔMICA E EXPLOSÃO DA DÍVIDA 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JUSTIFICATIVA PARA CONTRARREFORMAS, PRIVATIZAÇÕES E AVANÇO DO PODER FINANCEIRO PRIVADO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PAPEL DA DÍVIDA PÚBLICA NO BRASIL: FUNCIONAMENTO COMO </a:t>
            </a:r>
            <a:r>
              <a:rPr lang="pt-BR" altLang="en-US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SISTEMA</a:t>
            </a:r>
            <a:r>
              <a:rPr lang="pt-BR" altLang="en-US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SEM CONTRAPARTIDA ALGUMA EM INVESTIMENTOS DE INTERESSE DA POPULAÇÃO QUE PAGA A CONTA</a:t>
            </a:r>
            <a:endParaRPr lang="en-GB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ts val="3000"/>
              </a:spcBef>
              <a:buClr>
                <a:srgbClr val="FF9900"/>
              </a:buClr>
            </a:pPr>
            <a:r>
              <a:rPr lang="en-GB" altLang="pt-B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AUDITORIA DA DÍVIDA DEVERIA SER UMA ROTINA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aixaDeTexto 1">
            <a:extLst>
              <a:ext uri="{FF2B5EF4-FFF2-40B4-BE49-F238E27FC236}">
                <a16:creationId xmlns:a16="http://schemas.microsoft.com/office/drawing/2014/main" id="{9179AF52-486C-4D73-B224-EB8C14C86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717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chemeClr val="accent1"/>
                </a:solidFill>
                <a:latin typeface="Tahoma" panose="020B0604030504040204" pitchFamily="34" charset="0"/>
              </a:rPr>
              <a:t>CRÍTICAS AO GRÁFICO DA AUDITORIA CIDADÃ DA DÍVIDA MOSTRAM DESCONHECIMENTO EM RELAÇÃO À MANOBRA DE CONTABILIZAÇÃO DOS JUROS COMO AMORTIZAÇÃO, DENUNCIADA DESDE A CPI DA DÍVIDA</a:t>
            </a:r>
          </a:p>
          <a:p>
            <a:pPr algn="ctr" eaLnBrk="1" hangingPunct="1"/>
            <a:endParaRPr lang="pt-BR" altLang="pt-BR" sz="3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3200">
                <a:solidFill>
                  <a:schemeClr val="accent1"/>
                </a:solidFill>
                <a:latin typeface="Tahoma" panose="020B0604030504040204" pitchFamily="34" charset="0"/>
              </a:rPr>
              <a:t>VER </a:t>
            </a:r>
            <a:r>
              <a:rPr lang="pt-BR" altLang="pt-BR" sz="3200">
                <a:solidFill>
                  <a:srgbClr val="FFFFFF"/>
                </a:solidFill>
                <a:latin typeface="Tahoma" panose="020B0604030504040204" pitchFamily="34" charset="0"/>
              </a:rPr>
              <a:t>Relatório </a:t>
            </a:r>
            <a:r>
              <a:rPr lang="en-US" altLang="pt-BR" sz="3200">
                <a:solidFill>
                  <a:srgbClr val="FFFFFF"/>
                </a:solidFill>
                <a:latin typeface="Tahoma" panose="020B0604030504040204" pitchFamily="34" charset="0"/>
              </a:rPr>
              <a:t>ACD 1/2013 </a:t>
            </a:r>
            <a:r>
              <a:rPr lang="pt-BR" altLang="pt-BR" sz="3200" b="0">
                <a:hlinkClick r:id="rId3"/>
              </a:rPr>
              <a:t>https://bit.ly/2MVSvfk</a:t>
            </a:r>
            <a:r>
              <a:rPr lang="pt-BR" altLang="pt-BR" sz="32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sz="3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AUDITORIA DA DÍVIDA DEVE SER UMA ROTINA</a:t>
            </a:r>
          </a:p>
          <a:p>
            <a:pPr algn="ctr"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Ainda que seja necessário o endividamento, a auditoria é necessária. Achar que os bancos é que decidem onde aplicar os recursos do Sistema Financeiro é partir da premissa neoliberal de ausência do Estado. </a:t>
            </a:r>
          </a:p>
          <a:p>
            <a:pPr algn="ctr" eaLnBrk="1" hangingPunct="1"/>
            <a:endParaRPr lang="pt-BR" altLang="pt-BR" sz="32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aixaDeTexto 1">
            <a:extLst>
              <a:ext uri="{FF2B5EF4-FFF2-40B4-BE49-F238E27FC236}">
                <a16:creationId xmlns:a16="http://schemas.microsoft.com/office/drawing/2014/main" id="{F6CBBEE5-54B9-438D-86AA-AD6A572AA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A DÍVIDA PÚBLICA SUGA RECURSOS QUE PODERIAM ESTAR SENDO INVESTIDOS EM NOSSO DESENVOLVIMENTO SOCIOECONÔMICO</a:t>
            </a:r>
          </a:p>
          <a:p>
            <a:pPr algn="ctr" eaLnBrk="1" hangingPunct="1"/>
            <a:r>
              <a:rPr lang="pt-BR" altLang="pt-BR" sz="2300">
                <a:solidFill>
                  <a:schemeClr val="tx1"/>
                </a:solidFill>
                <a:latin typeface="Tahoma" panose="020B0604030504040204" pitchFamily="34" charset="0"/>
              </a:rPr>
              <a:t>A Dívida Pública no Brasil não tem financiado os gastos sociais</a:t>
            </a:r>
          </a:p>
          <a:p>
            <a:pPr algn="ctr" eaLnBrk="1" hangingPunct="1"/>
            <a:endParaRPr lang="pt-BR" altLang="pt-BR" sz="20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39938" name="Picture 3">
            <a:extLst>
              <a:ext uri="{FF2B5EF4-FFF2-40B4-BE49-F238E27FC236}">
                <a16:creationId xmlns:a16="http://schemas.microsoft.com/office/drawing/2014/main" id="{BDB1FAF9-2C78-4E3F-AAE0-0E1EE972B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717675"/>
            <a:ext cx="7369175" cy="50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aixaDeTexto 1">
            <a:extLst>
              <a:ext uri="{FF2B5EF4-FFF2-40B4-BE49-F238E27FC236}">
                <a16:creationId xmlns:a16="http://schemas.microsoft.com/office/drawing/2014/main" id="{BDFF571E-4030-4E1C-BBA6-28BE73BC6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0"/>
            <a:ext cx="9705975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000">
                <a:solidFill>
                  <a:schemeClr val="accent1"/>
                </a:solidFill>
                <a:latin typeface="Tahoma" panose="020B0604030504040204" pitchFamily="34" charset="0"/>
              </a:rPr>
              <a:t>OUTROS ARGUMENTOS FURADOS DOS NEOLIBERAIS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- 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 Taxa de juros é a mais baixa da história (Selic de 2% ao ano)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PORÉM.... A taxa média dos títulos da dívida pública federal tem estado ao redor de 9% ao ano</a:t>
            </a: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</a:rPr>
              <a:t>Fonte: </a:t>
            </a:r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hlinkClick r:id="rId3"/>
              </a:rPr>
              <a:t>https://sisweb.tesouro.gov.br/apex/f?p=2501:9::::9:P9_ID_PUBLICACAO_ANEXO:9620</a:t>
            </a:r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</a:rPr>
              <a:t> – Tabela 4.2</a:t>
            </a: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 taxa de juros incidente sobre as operações compromissadas é parecida com a Selic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PORÉM...  Os títulos utilizados pelo BC nas operações compromissadas são do Tesouro, que paga juros ao BC com taxas muito superiores à Selic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 dívida no Brasil tem servido para financiar as áreas sociais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MENTIRA: TEM SERVIDO PARA CONCENTRAR A RENDA POR MEIO DE MECANISMOS FINANCEIROS ILEGÍTIMOS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026">
            <a:extLst>
              <a:ext uri="{FF2B5EF4-FFF2-40B4-BE49-F238E27FC236}">
                <a16:creationId xmlns:a16="http://schemas.microsoft.com/office/drawing/2014/main" id="{B1E78A86-757C-4478-9DE9-9B1043F10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88913"/>
            <a:ext cx="9777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QUANTO MAIS PAGAMOS MAIS DEVEMOS...</a:t>
            </a:r>
          </a:p>
        </p:txBody>
      </p:sp>
      <p:sp>
        <p:nvSpPr>
          <p:cNvPr id="44034" name="TextBox 1">
            <a:extLst>
              <a:ext uri="{FF2B5EF4-FFF2-40B4-BE49-F238E27FC236}">
                <a16:creationId xmlns:a16="http://schemas.microsoft.com/office/drawing/2014/main" id="{F7E27B26-A888-4458-9AF0-E346D86FA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1125538"/>
            <a:ext cx="259238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Apesar das 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ja-JP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Amortizações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ja-JP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gigantes a dívida cresce, pois grande parte dos juros são contabilizados como 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ja-JP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amortizações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ja-JP" sz="22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b="0">
                <a:solidFill>
                  <a:schemeClr val="tx1"/>
                </a:solidFill>
                <a:hlinkClick r:id="rId3"/>
              </a:rPr>
              <a:t>https://auditoriacidada.org.br/explicacao/</a:t>
            </a:r>
            <a:endParaRPr lang="pt-BR" altLang="pt-BR" b="0">
              <a:solidFill>
                <a:schemeClr val="tx1"/>
              </a:solidFill>
            </a:endParaRPr>
          </a:p>
          <a:p>
            <a:pPr algn="ctr" eaLnBrk="1" hangingPunct="1"/>
            <a:endParaRPr lang="en-US" altLang="pt-BR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Relatório </a:t>
            </a:r>
            <a:r>
              <a:rPr lang="en-US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ACD 1/2013 </a:t>
            </a:r>
            <a:r>
              <a:rPr lang="pt-BR" altLang="pt-BR" sz="2000" b="0">
                <a:hlinkClick r:id="rId4"/>
              </a:rPr>
              <a:t>https://bit.ly/2MVSvfk</a:t>
            </a:r>
            <a:endParaRPr lang="pt-BR" altLang="pt-BR" sz="2000" b="0"/>
          </a:p>
        </p:txBody>
      </p:sp>
      <p:pic>
        <p:nvPicPr>
          <p:cNvPr id="44035" name="Figura3">
            <a:extLst>
              <a:ext uri="{FF2B5EF4-FFF2-40B4-BE49-F238E27FC236}">
                <a16:creationId xmlns:a16="http://schemas.microsoft.com/office/drawing/2014/main" id="{BB811849-3D6A-43B0-B3E5-71EE95015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81075"/>
            <a:ext cx="69119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F94DA460-03A1-40BC-884B-8CF5C7A8F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20713"/>
            <a:ext cx="97059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NECESSIDADE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 </a:t>
            </a: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PAGAR ENCARGOS DA DÍVIDA PÚBLICA </a:t>
            </a: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TEM SIDO A JUSTIFICATIVA PARA: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Destinação da maior parte do Orçamento Federal para os gastos com Juros e Amortizações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Contínuo e rigoroso Ajuste Fiscal, levando a contingenciamentos cada vez mais drásticos que impedem o funcionamento do Estado (até mesmo na área da Defesa Nacional) e a prestação dos serviços públicos essenciais (Saúde, Educação etc.)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Privatizações 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Contrarreformas que favorecem bancos </a:t>
            </a:r>
            <a:r>
              <a:rPr lang="pt-BR" altLang="pt-BR" sz="2000" b="0">
                <a:hlinkClick r:id="rId3"/>
              </a:rPr>
              <a:t>https://bit.ly/2XV1Pkw</a:t>
            </a:r>
            <a:r>
              <a:rPr lang="pt-BR" altLang="pt-BR" sz="2000" b="0"/>
              <a:t> 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Modificações constitucionais danosas (EC 95)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Novos esquemas geradores de dívida pública: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Securitização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e EC 106/2020 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(compra de papel podre pelo BC sem limite </a:t>
            </a:r>
            <a:r>
              <a:rPr lang="pt-BR" altLang="pt-BR" sz="2000" b="0">
                <a:hlinkClick r:id="rId4"/>
              </a:rPr>
              <a:t>https://bit.ly/3jK41a5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36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36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36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2">
            <a:extLst>
              <a:ext uri="{FF2B5EF4-FFF2-40B4-BE49-F238E27FC236}">
                <a16:creationId xmlns:a16="http://schemas.microsoft.com/office/drawing/2014/main" id="{04973F1E-B377-4818-9930-0139A0602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188913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9458" name="Rectangle 1">
            <a:extLst>
              <a:ext uri="{FF2B5EF4-FFF2-40B4-BE49-F238E27FC236}">
                <a16:creationId xmlns:a16="http://schemas.microsoft.com/office/drawing/2014/main" id="{8E3D3AB4-A0EA-4C1A-84A5-BF2D47F6C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73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32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TCU afirma que dívida não serviu para investimento no país</a:t>
            </a: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t-BR" altLang="pt-BR" sz="3200" b="0">
                <a:hlinkClick r:id="rId2"/>
              </a:rPr>
              <a:t>https://bit.ly/2NTPlJo</a:t>
            </a:r>
            <a:r>
              <a:rPr lang="pt-BR" altLang="pt-BR" sz="3200" b="0"/>
              <a:t> </a:t>
            </a:r>
          </a:p>
          <a:p>
            <a:pPr lvl="1" algn="ctr" eaLnBrk="1" hangingPunct="1">
              <a:lnSpc>
                <a:spcPct val="110000"/>
              </a:lnSpc>
            </a:pPr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 b="0">
                <a:solidFill>
                  <a:srgbClr val="FFFFFF"/>
                </a:solidFill>
                <a:latin typeface="Tahoma" panose="020B0604030504040204" pitchFamily="34" charset="0"/>
              </a:rPr>
              <a:t>De 1995 a 2015 produzimos </a:t>
            </a: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 b="0">
                <a:solidFill>
                  <a:srgbClr val="FFFFFF"/>
                </a:solidFill>
                <a:latin typeface="Tahoma" panose="020B0604030504040204" pitchFamily="34" charset="0"/>
              </a:rPr>
              <a:t>R$ 1 Trilhão de Superávit Primário. Apesar </a:t>
            </a:r>
            <a:r>
              <a:rPr lang="pt-BR" altLang="pt-BR" sz="3200" b="0">
                <a:solidFill>
                  <a:schemeClr val="tx1"/>
                </a:solidFill>
                <a:latin typeface="Tahoma" panose="020B0604030504040204" pitchFamily="34" charset="0"/>
              </a:rPr>
              <a:t>disso, a dívida interna federal aumentou de </a:t>
            </a: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R$86 bilhões </a:t>
            </a:r>
            <a:r>
              <a:rPr lang="pt-BR" altLang="pt-BR" sz="3200" b="0">
                <a:solidFill>
                  <a:schemeClr val="tx1"/>
                </a:solidFill>
                <a:latin typeface="Tahoma" panose="020B0604030504040204" pitchFamily="34" charset="0"/>
              </a:rPr>
              <a:t>para quase </a:t>
            </a: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R$4 trilhões </a:t>
            </a:r>
            <a:r>
              <a:rPr lang="pt-BR" altLang="pt-BR" sz="3200" b="0">
                <a:solidFill>
                  <a:srgbClr val="FFFFFF"/>
                </a:solidFill>
                <a:latin typeface="Tahoma" panose="020B0604030504040204" pitchFamily="34" charset="0"/>
              </a:rPr>
              <a:t>no mesmo período.</a:t>
            </a:r>
          </a:p>
          <a:p>
            <a:pPr lvl="1" algn="ctr" eaLnBrk="1" hangingPunct="1">
              <a:lnSpc>
                <a:spcPct val="110000"/>
              </a:lnSpc>
            </a:pPr>
            <a:endParaRPr lang="pt-BR" altLang="pt-BR" sz="10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que tem feito a chamada Dívida Pública explodir?</a:t>
            </a:r>
          </a:p>
          <a:p>
            <a:pPr lvl="1" algn="ctr" eaLnBrk="1" hangingPunct="1">
              <a:lnSpc>
                <a:spcPct val="110000"/>
              </a:lnSpc>
              <a:buFontTx/>
              <a:buChar char="•"/>
            </a:pPr>
            <a:endParaRPr lang="pt-BR" altLang="pt-BR" sz="10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É evidente que os investimentos e gastos sociais </a:t>
            </a: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não </a:t>
            </a: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foram os responsáveis pelo aumento da dívida interna, pois produzimos Superávit Primário imenso, mas sim os mecanismos de política monetária do Banco Central, responsáveis por déficit nominal brutal e pela fabricação da 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crise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pt-BR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endParaRPr lang="pt-BR" altLang="pt-BR" b="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C6410757-64EC-4D0D-A4A0-8C3B20F69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en-GB" altLang="pt-BR" sz="36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AUDITORIA DA DÍVIDA</a:t>
            </a: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2E3369AF-BE7C-40C6-A334-FEF4BF2D6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250"/>
              </a:spcBef>
            </a:pPr>
            <a:endParaRPr lang="pt-BR" altLang="pt-BR" sz="1000">
              <a:solidFill>
                <a:srgbClr val="FFFF00"/>
              </a:solidFill>
            </a:endParaRPr>
          </a:p>
          <a:p>
            <a:pPr algn="just">
              <a:lnSpc>
                <a:spcPct val="80000"/>
              </a:lnSpc>
              <a:spcBef>
                <a:spcPts val="800"/>
              </a:spcBef>
            </a:pPr>
            <a:r>
              <a:rPr lang="pt-BR" altLang="pt-BR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Prevista na Constituição Federal de 1988</a:t>
            </a:r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endParaRPr lang="pt-BR" altLang="pt-BR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800"/>
              </a:spcBef>
            </a:pP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Plebiscito popular ano 2000: mais de seis milhões de votos</a:t>
            </a:r>
          </a:p>
          <a:p>
            <a:pPr algn="ctr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</a:pPr>
            <a:endParaRPr lang="pt-BR" altLang="pt-BR" sz="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AUDITORIA CIDADÃ DA DÍVIDA</a:t>
            </a:r>
          </a:p>
          <a:p>
            <a:pPr algn="ctr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www.auditoriacidada.org.br</a:t>
            </a:r>
            <a:endParaRPr lang="pt-BR" altLang="pt-BR" sz="32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9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CPI da Dívida Pública</a:t>
            </a:r>
          </a:p>
          <a:p>
            <a:pPr algn="ctr">
              <a:spcBef>
                <a:spcPct val="50000"/>
              </a:spcBef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Passo importante, mas ainda não significa o cumprimento da Constituição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aixaDeTexto 1">
            <a:extLst>
              <a:ext uri="{FF2B5EF4-FFF2-40B4-BE49-F238E27FC236}">
                <a16:creationId xmlns:a16="http://schemas.microsoft.com/office/drawing/2014/main" id="{40E5CEE9-7C37-40F0-B528-A2DFC5F2E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5949950"/>
            <a:ext cx="9650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600" b="0">
                <a:solidFill>
                  <a:schemeClr val="tx1"/>
                </a:solidFill>
              </a:rPr>
              <a:t>Fontes: Banco Central - Séries Temporais nº 16953 e 16962;  Tabela – Necessidades de Financiamento do Setor Público - </a:t>
            </a:r>
            <a:r>
              <a:rPr lang="pt-BR" altLang="pt-BR" sz="1600" b="0">
                <a:solidFill>
                  <a:schemeClr val="tx1"/>
                </a:solidFill>
                <a:hlinkClick r:id="rId3"/>
              </a:rPr>
              <a:t>https://www.bcb.gov.br/content/estatisticas/Documents/Tabelas_especiais/Nfspp.xls</a:t>
            </a:r>
            <a:r>
              <a:rPr lang="pt-BR" altLang="pt-BR" sz="20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altLang="pt-BR" sz="1600" b="0">
              <a:solidFill>
                <a:schemeClr val="tx1"/>
              </a:solidFill>
            </a:endParaRPr>
          </a:p>
        </p:txBody>
      </p:sp>
      <p:pic>
        <p:nvPicPr>
          <p:cNvPr id="51202" name="Picture 2">
            <a:extLst>
              <a:ext uri="{FF2B5EF4-FFF2-40B4-BE49-F238E27FC236}">
                <a16:creationId xmlns:a16="http://schemas.microsoft.com/office/drawing/2014/main" id="{CF9C7135-0FBB-453C-8248-997539422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52513"/>
            <a:ext cx="941705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TextBox 3">
            <a:extLst>
              <a:ext uri="{FF2B5EF4-FFF2-40B4-BE49-F238E27FC236}">
                <a16:creationId xmlns:a16="http://schemas.microsoft.com/office/drawing/2014/main" id="{B0994F14-E251-48CA-9862-A40CCBC87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88913"/>
            <a:ext cx="9705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DÉFICIT SEMPRE ESTEVE NO BANCO CENTRAL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3">
            <a:extLst>
              <a:ext uri="{FF2B5EF4-FFF2-40B4-BE49-F238E27FC236}">
                <a16:creationId xmlns:a16="http://schemas.microsoft.com/office/drawing/2014/main" id="{F1D53C7C-5059-4387-80B0-2CFE04BA5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88913"/>
            <a:ext cx="97932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28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RENÚNCIA FISCAL E GASTO COM JUROS PAGOS PELO TESOURO NACIONAL AO BANCO CENTRAL</a:t>
            </a:r>
          </a:p>
          <a:p>
            <a:pPr algn="ctr" eaLnBrk="1" hangingPunct="1"/>
            <a:r>
              <a:rPr lang="en-US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QUASE R$ 3 TRILHÕES  DE 2010 A 2019</a:t>
            </a:r>
          </a:p>
        </p:txBody>
      </p:sp>
      <p:graphicFrame>
        <p:nvGraphicFramePr>
          <p:cNvPr id="53250" name="Object 1">
            <a:extLst>
              <a:ext uri="{FF2B5EF4-FFF2-40B4-BE49-F238E27FC236}">
                <a16:creationId xmlns:a16="http://schemas.microsoft.com/office/drawing/2014/main" id="{1A5F9F90-E921-4A8C-BD87-D87F1F56E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9175" y="1700213"/>
          <a:ext cx="5740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Document" r:id="rId3" imgW="5740189" imgH="4952818" progId="Word.Document.12">
                  <p:embed/>
                </p:oleObj>
              </mc:Choice>
              <mc:Fallback>
                <p:oleObj name="Document" r:id="rId3" imgW="5740189" imgH="4952818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1700213"/>
                        <a:ext cx="57404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TextBox 1">
            <a:extLst>
              <a:ext uri="{FF2B5EF4-FFF2-40B4-BE49-F238E27FC236}">
                <a16:creationId xmlns:a16="http://schemas.microsoft.com/office/drawing/2014/main" id="{CE2F3B01-A303-47D4-ACF1-37E5BEEEE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25" y="5661025"/>
            <a:ext cx="2017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600" b="0">
                <a:hlinkClick r:id="rId5"/>
              </a:rPr>
              <a:t>https://bit.ly/36OSUIJ</a:t>
            </a:r>
            <a:r>
              <a:rPr lang="en-US" altLang="pt-BR" sz="1600" b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2">
            <a:extLst>
              <a:ext uri="{FF2B5EF4-FFF2-40B4-BE49-F238E27FC236}">
                <a16:creationId xmlns:a16="http://schemas.microsoft.com/office/drawing/2014/main" id="{685C6A2F-6544-4DB7-B3D8-8AE6B7D7F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15888"/>
            <a:ext cx="94900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sz="1500">
              <a:solidFill>
                <a:schemeClr val="accent1"/>
              </a:solidFill>
              <a:latin typeface="Tahoma 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 " charset="0"/>
              </a:rPr>
              <a:t>POLÍTICA MONETÁRIA DO BANCO CENTRAL TRANSFERE RECURSOS PARA BANCOS E AUMENTA A DÍVIDA INTERNA EM TRILHÕES</a:t>
            </a:r>
          </a:p>
          <a:p>
            <a:pPr algn="ctr" eaLnBrk="1" hangingPunct="1"/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075C1AAB-3EBF-41F2-A414-C8FD030BC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871663"/>
            <a:ext cx="6481763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4">
            <a:extLst>
              <a:ext uri="{FF2B5EF4-FFF2-40B4-BE49-F238E27FC236}">
                <a16:creationId xmlns:a16="http://schemas.microsoft.com/office/drawing/2014/main" id="{CAFF1F28-7FBB-4EA9-8F07-B7604E772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5" y="4365625"/>
            <a:ext cx="2376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 sz="1600" b="0" u="sng">
              <a:hlinkClick r:id="rId3"/>
            </a:endParaRPr>
          </a:p>
          <a:p>
            <a:pPr eaLnBrk="1" hangingPunct="1"/>
            <a:endParaRPr lang="en-US" altLang="pt-BR"/>
          </a:p>
        </p:txBody>
      </p:sp>
      <p:sp>
        <p:nvSpPr>
          <p:cNvPr id="54276" name="TextBox 1">
            <a:extLst>
              <a:ext uri="{FF2B5EF4-FFF2-40B4-BE49-F238E27FC236}">
                <a16:creationId xmlns:a16="http://schemas.microsoft.com/office/drawing/2014/main" id="{8823CB25-2D4E-432B-9883-26DC49039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25" y="2133600"/>
            <a:ext cx="21605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>
                <a:solidFill>
                  <a:srgbClr val="FFFFFF"/>
                </a:solidFill>
              </a:rPr>
              <a:t>Vídeo:</a:t>
            </a:r>
          </a:p>
          <a:p>
            <a:pPr eaLnBrk="1" hangingPunct="1"/>
            <a:r>
              <a:rPr lang="en-US" altLang="pt-BR" sz="1600" b="0">
                <a:hlinkClick r:id="rId4"/>
              </a:rPr>
              <a:t>https://bit.ly/3jOvJBX</a:t>
            </a:r>
            <a:r>
              <a:rPr lang="en-US" altLang="pt-BR" sz="1600" b="0"/>
              <a:t> </a:t>
            </a:r>
          </a:p>
        </p:txBody>
      </p:sp>
      <p:sp>
        <p:nvSpPr>
          <p:cNvPr id="54277" name="TextBox 2">
            <a:extLst>
              <a:ext uri="{FF2B5EF4-FFF2-40B4-BE49-F238E27FC236}">
                <a16:creationId xmlns:a16="http://schemas.microsoft.com/office/drawing/2014/main" id="{141DA1F9-0213-4540-B1C7-BC2C8BF49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3716338"/>
            <a:ext cx="20875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>
                <a:solidFill>
                  <a:srgbClr val="FFFFFF"/>
                </a:solidFill>
              </a:rPr>
              <a:t>Folheto:</a:t>
            </a:r>
          </a:p>
          <a:p>
            <a:pPr eaLnBrk="1" hangingPunct="1"/>
            <a:r>
              <a:rPr lang="pt-BR" altLang="pt-BR" sz="1600" b="0" u="sng">
                <a:hlinkClick r:id="rId3"/>
              </a:rPr>
              <a:t>https://bit.ly/2GQFvSR</a:t>
            </a:r>
            <a:r>
              <a:rPr lang="pt-BR" altLang="pt-BR" sz="1600" b="0"/>
              <a:t> </a:t>
            </a:r>
            <a:endParaRPr lang="en-US" altLang="pt-BR" sz="1600"/>
          </a:p>
          <a:p>
            <a:pPr eaLnBrk="1" hangingPunct="1"/>
            <a:endParaRPr lang="en-US" altLang="pt-BR"/>
          </a:p>
          <a:p>
            <a:pPr eaLnBrk="1" hangingPunct="1"/>
            <a:endParaRPr lang="en-US" altLang="pt-BR"/>
          </a:p>
          <a:p>
            <a:pPr eaLnBrk="1" hangingPunct="1"/>
            <a:r>
              <a:rPr lang="en-US" altLang="pt-BR">
                <a:solidFill>
                  <a:srgbClr val="FFFFFF"/>
                </a:solidFill>
              </a:rPr>
              <a:t>NOVELA:</a:t>
            </a:r>
          </a:p>
          <a:p>
            <a:pPr eaLnBrk="1" hangingPunct="1"/>
            <a:r>
              <a:rPr lang="en-US" altLang="pt-BR" sz="1600" b="0">
                <a:solidFill>
                  <a:srgbClr val="FFFFFF"/>
                </a:solidFill>
                <a:hlinkClick r:id="rId5"/>
              </a:rPr>
              <a:t>https://bit.ly/34FjnH9</a:t>
            </a:r>
            <a:r>
              <a:rPr lang="en-US" altLang="pt-BR" sz="1600" b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>
            <a:extLst>
              <a:ext uri="{FF2B5EF4-FFF2-40B4-BE49-F238E27FC236}">
                <a16:creationId xmlns:a16="http://schemas.microsoft.com/office/drawing/2014/main" id="{5B0BFE64-1B86-4151-B661-9BA8C41A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15888"/>
            <a:ext cx="9793288" cy="698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" indent="-3429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pt-BR" altLang="pt-BR" sz="12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QUAL A CAUSA DA CRISE? TEMOS MANTIDO MAIS DE </a:t>
            </a:r>
          </a:p>
          <a:p>
            <a:pPr algn="ctr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R$ 4 TRILHÕES EM CAIXA HÁ VÁRIOS ANOS</a:t>
            </a:r>
            <a:endParaRPr lang="pt-BR" altLang="pt-BR" sz="18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Em 2015 e 2016 o PIB caiu cerca de 7% e seguiu estagnado, embora não tivéssemos tido aqui nenhum dos fatores que produzem crise. Milhões de empresas quebraram e a crise se alastrou para os estados e municípios.</a:t>
            </a:r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Brasil é a 9ª maior economia do mundo; possuímos imensas riquezas e potencialidades</a:t>
            </a:r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Mantemos mais de R$ 4 TRILHÕES líquidos há vários anos!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pt-BR" altLang="pt-BR" sz="1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Em JUNHO/2020, possuíamos, por exemplo: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 TRILHÃO 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 caixa do Tesouro Nacional (CONTA ÚNICA);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R$ 1,5 TRILHÃO 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 caixa do Banco Central, e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R$ 1,9 TRILHÃO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em Reservas Internacionais!</a:t>
            </a:r>
          </a:p>
          <a:p>
            <a:endParaRPr lang="pt-BR" altLang="pt-BR" sz="14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Fonte dos dados: </a:t>
            </a:r>
            <a:r>
              <a:rPr lang="pt-BR" altLang="pt-BR" sz="1400" b="0" u="sng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https://www.bcb.gov.br/ftp/notaecon/ni202007pfp.zip</a:t>
            </a:r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 - Tabela 4 - Linhas 44 e 50.  O volume de reservas internacionais foi obtido em </a:t>
            </a:r>
            <a:r>
              <a:rPr lang="pt-BR" altLang="pt-BR" sz="1400" b="0" u="sng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https://www3.bcb.gov.br/sgspub/localizarseries/localizarSeries.do?method=prepararTelaLocalizarSeries</a:t>
            </a:r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 – Série Temporal nº 13621 (US$ 348,781 bilhões em 30/6/2020, multiplicados por 5,4754 = R$ 1,9 trilhão)  </a:t>
            </a:r>
            <a:endParaRPr lang="pt-BR" altLang="pt-BR" sz="14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5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aixaDeTexto 1">
            <a:extLst>
              <a:ext uri="{FF2B5EF4-FFF2-40B4-BE49-F238E27FC236}">
                <a16:creationId xmlns:a16="http://schemas.microsoft.com/office/drawing/2014/main" id="{160345E4-3397-46E1-86F0-F3045B500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Em 2020 houve aumento brutal no volume das </a:t>
            </a:r>
          </a:p>
          <a:p>
            <a:pPr algn="ctr"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OPERAÇÕES COMPROMISSADAS </a:t>
            </a:r>
          </a:p>
          <a:p>
            <a:pPr algn="ctr"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Até julho/2020 o aumento foi de </a:t>
            </a: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R$ 546 BILHÕES</a:t>
            </a:r>
          </a:p>
          <a:p>
            <a:pPr algn="ctr" eaLnBrk="1" hangingPunct="1"/>
            <a:endParaRPr lang="pt-BR" altLang="pt-BR" sz="2800" b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No mesmo período</a:t>
            </a:r>
          </a:p>
          <a:p>
            <a:pPr algn="ctr" eaLnBrk="1" hangingPunct="1"/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ESTOQUE DA </a:t>
            </a:r>
            <a:r>
              <a:rPr lang="pt-BR" altLang="en-US" sz="2800" b="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ja-JP" sz="2800" b="0">
                <a:solidFill>
                  <a:schemeClr val="accent1"/>
                </a:solidFill>
                <a:latin typeface="Tahoma" panose="020B0604030504040204" pitchFamily="34" charset="0"/>
              </a:rPr>
              <a:t>DÍVIDA BRUTA DO GOVERNO GERAL</a:t>
            </a:r>
            <a:r>
              <a:rPr lang="pt-BR" altLang="en-US" sz="2800" b="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endParaRPr lang="pt-BR" altLang="ja-JP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AUMENTO de cerca de </a:t>
            </a: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R$ 710 BILHÕES</a:t>
            </a:r>
          </a:p>
          <a:p>
            <a:pPr algn="ctr" eaLnBrk="1" hangingPunct="1"/>
            <a:endParaRPr lang="pt-BR" altLang="pt-BR" sz="2800" b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</a:rPr>
              <a:t>O Governo usa o crescimento da dívida para justificar Privatizações e Contrarreformas, mas o problema está localizado no Sistema da Dívida</a:t>
            </a:r>
          </a:p>
          <a:p>
            <a:pPr algn="ctr" eaLnBrk="1" hangingPunct="1">
              <a:buFontTx/>
              <a:buChar char="•"/>
            </a:pPr>
            <a:endParaRPr lang="pt-BR" altLang="pt-BR" sz="2800" b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55298" name="Picture 1">
            <a:extLst>
              <a:ext uri="{FF2B5EF4-FFF2-40B4-BE49-F238E27FC236}">
                <a16:creationId xmlns:a16="http://schemas.microsoft.com/office/drawing/2014/main" id="{5F5D238C-C9CA-4821-A85C-DA508A46D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508500"/>
            <a:ext cx="72818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2">
            <a:extLst>
              <a:ext uri="{FF2B5EF4-FFF2-40B4-BE49-F238E27FC236}">
                <a16:creationId xmlns:a16="http://schemas.microsoft.com/office/drawing/2014/main" id="{4D1BADE4-11B1-4894-B99B-AB65D1C9A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60350"/>
            <a:ext cx="90011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</a:rPr>
              <a:t>Banco Central liberou R$ 1,2 trilhão para bancos, mas estes não emprestaram às empresas e lucram com a remuneração da sobra de caixa</a:t>
            </a:r>
          </a:p>
        </p:txBody>
      </p:sp>
      <p:pic>
        <p:nvPicPr>
          <p:cNvPr id="57346" name="Picture 5">
            <a:extLst>
              <a:ext uri="{FF2B5EF4-FFF2-40B4-BE49-F238E27FC236}">
                <a16:creationId xmlns:a16="http://schemas.microsoft.com/office/drawing/2014/main" id="{9D40CC5B-E3AB-4E70-9152-DFE6936C1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0438"/>
            <a:ext cx="288131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6">
            <a:extLst>
              <a:ext uri="{FF2B5EF4-FFF2-40B4-BE49-F238E27FC236}">
                <a16:creationId xmlns:a16="http://schemas.microsoft.com/office/drawing/2014/main" id="{2DDDEF5A-7D8F-441D-983D-1D5A9D520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5168900"/>
            <a:ext cx="3960812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7">
            <a:extLst>
              <a:ext uri="{FF2B5EF4-FFF2-40B4-BE49-F238E27FC236}">
                <a16:creationId xmlns:a16="http://schemas.microsoft.com/office/drawing/2014/main" id="{F9E06468-A44F-450C-A450-79C5ACCC8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1700213"/>
            <a:ext cx="38322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6">
            <a:extLst>
              <a:ext uri="{FF2B5EF4-FFF2-40B4-BE49-F238E27FC236}">
                <a16:creationId xmlns:a16="http://schemas.microsoft.com/office/drawing/2014/main" id="{A8EF7064-C8A1-4B98-A9D0-7245E682F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8775"/>
            <a:ext cx="4321175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9">
            <a:extLst>
              <a:ext uri="{FF2B5EF4-FFF2-40B4-BE49-F238E27FC236}">
                <a16:creationId xmlns:a16="http://schemas.microsoft.com/office/drawing/2014/main" id="{55615366-F06C-4FD9-AC8F-ED2377603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652963"/>
            <a:ext cx="3859212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3">
            <a:extLst>
              <a:ext uri="{FF2B5EF4-FFF2-40B4-BE49-F238E27FC236}">
                <a16:creationId xmlns:a16="http://schemas.microsoft.com/office/drawing/2014/main" id="{8D3887C3-00D5-4251-AF79-B6AF38D38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88913"/>
            <a:ext cx="97932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28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PAUTA DO SENADO </a:t>
            </a:r>
          </a:p>
          <a:p>
            <a:pPr algn="ctr" eaLnBrk="1" hangingPunct="1"/>
            <a:r>
              <a:rPr lang="en-US" altLang="pt-BR" sz="28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PLP 19/2019 e PL 3.877/2020</a:t>
            </a:r>
          </a:p>
          <a:p>
            <a:pPr algn="ctr" eaLnBrk="1" hangingPunct="1"/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Autonomia do Banco Central e </a:t>
            </a:r>
            <a:r>
              <a:rPr lang="pt-BR" altLang="en-US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legalização da remuneração da sobra de caixa dos bancos</a:t>
            </a:r>
            <a:r>
              <a:rPr lang="pt-BR" altLang="en-US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370" name="Picture 1">
            <a:extLst>
              <a:ext uri="{FF2B5EF4-FFF2-40B4-BE49-F238E27FC236}">
                <a16:creationId xmlns:a16="http://schemas.microsoft.com/office/drawing/2014/main" id="{EA104BBE-9D18-4024-9198-5F6633732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420938"/>
            <a:ext cx="5853113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2">
            <a:extLst>
              <a:ext uri="{FF2B5EF4-FFF2-40B4-BE49-F238E27FC236}">
                <a16:creationId xmlns:a16="http://schemas.microsoft.com/office/drawing/2014/main" id="{6AA374E8-0BFF-452D-BF4B-FE025F520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2924175"/>
            <a:ext cx="26495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Temos dinheiro sobrando para doar aos bancos?</a:t>
            </a:r>
          </a:p>
          <a:p>
            <a:pPr eaLnBrk="1" hangingPunct="1"/>
            <a:r>
              <a:rPr lang="en-US" altLang="pt-BR" sz="2000" b="0">
                <a:hlinkClick r:id="rId3"/>
              </a:rPr>
              <a:t>https://bit.ly/35pu0NH</a:t>
            </a:r>
            <a:r>
              <a:rPr lang="en-US" altLang="pt-BR" sz="2000" b="0"/>
              <a:t> </a:t>
            </a:r>
          </a:p>
          <a:p>
            <a:pPr eaLnBrk="1" hangingPunct="1"/>
            <a:endParaRPr lang="en-US" alt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96FB975C-76A3-448D-86FC-F73515D60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557338"/>
            <a:ext cx="42481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QUE SIGNIFICA A INDEPENDÊNCIA DO BC ? 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Tx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BC autônomo em relação a todos os poderes, podendo fazer suas próprias normas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Tx/>
              <a:buChar char="•"/>
            </a:pPr>
            <a:r>
              <a:rPr lang="pt-BR" altLang="en-US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Legalização</a:t>
            </a:r>
            <a:r>
              <a:rPr lang="pt-BR" altLang="en-US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da REMUNERAÇÃO DA SOBRA DE CAIXA DOS BANCOS, mascarada de DEPÓSITO VOLUNTÁRIO REMUNERADO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https://bit.ly/34mLp9h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9394" name="Picture 1">
            <a:extLst>
              <a:ext uri="{FF2B5EF4-FFF2-40B4-BE49-F238E27FC236}">
                <a16:creationId xmlns:a16="http://schemas.microsoft.com/office/drawing/2014/main" id="{C6D4D4FE-D160-4BE7-8C46-37B899D7D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981075"/>
            <a:ext cx="5605462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2">
            <a:extLst>
              <a:ext uri="{FF2B5EF4-FFF2-40B4-BE49-F238E27FC236}">
                <a16:creationId xmlns:a16="http://schemas.microsoft.com/office/drawing/2014/main" id="{749A322F-C40F-4C77-87DA-33967D179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15888"/>
            <a:ext cx="97774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PLP 112/2019 e PLP 19/2019 SACRAMENTAM POLÍTICA MONETÁRIA SUICIDA DO BANCO CENTRAL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>
            <a:extLst>
              <a:ext uri="{FF2B5EF4-FFF2-40B4-BE49-F238E27FC236}">
                <a16:creationId xmlns:a16="http://schemas.microsoft.com/office/drawing/2014/main" id="{F25135A1-29BD-4B41-81F1-D3D654284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052513"/>
            <a:ext cx="6821488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Box 1">
            <a:extLst>
              <a:ext uri="{FF2B5EF4-FFF2-40B4-BE49-F238E27FC236}">
                <a16:creationId xmlns:a16="http://schemas.microsoft.com/office/drawing/2014/main" id="{EDF83DAA-FB7B-4C02-BDF3-148F0B113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6381750"/>
            <a:ext cx="6840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000" b="0">
                <a:solidFill>
                  <a:srgbClr val="FFFF00"/>
                </a:solidFill>
                <a:latin typeface="Tahoma" panose="020B0604030504040204" pitchFamily="34" charset="0"/>
                <a:hlinkClick r:id="rId3"/>
              </a:rPr>
              <a:t>https://bit.ly/2Y2SEQj</a:t>
            </a:r>
            <a:r>
              <a:rPr lang="pt-BR" altLang="pt-BR" sz="2000" b="0">
                <a:solidFill>
                  <a:srgbClr val="FFFF00"/>
                </a:solidFill>
                <a:latin typeface="Tahoma" panose="020B0604030504040204" pitchFamily="34" charset="0"/>
              </a:rPr>
              <a:t>   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</a:rPr>
              <a:t>Ver ADI 6417 </a:t>
            </a:r>
            <a:r>
              <a:rPr lang="pt-BR" altLang="pt-BR" sz="2000" b="0" u="sng">
                <a:hlinkClick r:id="rId4"/>
              </a:rPr>
              <a:t>https://bit.ly/308tguY</a:t>
            </a:r>
            <a:r>
              <a:rPr lang="pt-BR" altLang="pt-BR" sz="2000" b="0"/>
              <a:t> </a:t>
            </a:r>
            <a:endParaRPr lang="pt-BR" altLang="pt-BR" sz="2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pt-BR" altLang="pt-BR" sz="2000" b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61443" name="TextBox 1">
            <a:extLst>
              <a:ext uri="{FF2B5EF4-FFF2-40B4-BE49-F238E27FC236}">
                <a16:creationId xmlns:a16="http://schemas.microsoft.com/office/drawing/2014/main" id="{A064605E-83AB-48AC-BA7E-CF51078A9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260350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4000">
                <a:solidFill>
                  <a:srgbClr val="92D050"/>
                </a:solidFill>
              </a:rPr>
              <a:t>EC 106: Quanto vai custar ? </a:t>
            </a:r>
            <a:endParaRPr lang="en-US" altLang="pt-BR" sz="4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2">
            <a:extLst>
              <a:ext uri="{FF2B5EF4-FFF2-40B4-BE49-F238E27FC236}">
                <a16:creationId xmlns:a16="http://schemas.microsoft.com/office/drawing/2014/main" id="{79D9EDA7-D54C-46FD-AED6-2B8F5643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04813"/>
            <a:ext cx="9145587" cy="84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Novo ESQUEMA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Securitização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5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Geração disfarçada de dívida pública que é paga por fora dos controles orçamentários</a:t>
            </a:r>
          </a:p>
          <a:p>
            <a:pPr algn="ctr" eaLnBrk="1" hangingPunct="1">
              <a:lnSpc>
                <a:spcPct val="120000"/>
              </a:lnSpc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PLP 459/2017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(PLS 204/2016 no Senado)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Diversos materiais em </a:t>
            </a:r>
            <a:r>
              <a:rPr lang="pt-BR" altLang="pt-BR" sz="2000" b="0">
                <a:hlinkClick r:id="rId2"/>
              </a:rPr>
              <a:t>https://bit.ly/2WAKhJq</a:t>
            </a:r>
            <a:r>
              <a:rPr lang="pt-BR" altLang="pt-BR" sz="2000" b="0"/>
              <a:t> </a:t>
            </a:r>
            <a:r>
              <a:rPr lang="pt-BR" altLang="pt-BR"/>
              <a:t> 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LC 173/2020 </a:t>
            </a:r>
            <a:r>
              <a:rPr lang="pt-BR" altLang="pt-BR" sz="2000" b="0">
                <a:hlinkClick r:id="rId3"/>
              </a:rPr>
              <a:t>https://bit.ly/2X5BbHd</a:t>
            </a:r>
            <a:r>
              <a:rPr lang="pt-BR" altLang="pt-BR" sz="2000" b="0"/>
              <a:t> </a:t>
            </a:r>
            <a:endParaRPr lang="pt-BR" altLang="pt-BR" sz="2000" b="0">
              <a:solidFill>
                <a:srgbClr val="FF67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3600">
                <a:solidFill>
                  <a:srgbClr val="FF67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algn="ctr" eaLnBrk="1" hangingPunct="1">
              <a:lnSpc>
                <a:spcPct val="120000"/>
              </a:lnSpc>
            </a:pPr>
            <a:endParaRPr lang="pt-BR" altLang="pt-BR" sz="3600">
              <a:solidFill>
                <a:srgbClr val="FF67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pt-BR" altLang="pt-BR" sz="36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466" name="Picture 1">
            <a:extLst>
              <a:ext uri="{FF2B5EF4-FFF2-40B4-BE49-F238E27FC236}">
                <a16:creationId xmlns:a16="http://schemas.microsoft.com/office/drawing/2014/main" id="{3477F65B-5408-4FA8-A891-F870DFD18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276475"/>
            <a:ext cx="46069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">
            <a:extLst>
              <a:ext uri="{FF2B5EF4-FFF2-40B4-BE49-F238E27FC236}">
                <a16:creationId xmlns:a16="http://schemas.microsoft.com/office/drawing/2014/main" id="{A8BE7024-E37B-4805-BF8F-A6718D62E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276475"/>
            <a:ext cx="45751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2">
            <a:extLst>
              <a:ext uri="{FF2B5EF4-FFF2-40B4-BE49-F238E27FC236}">
                <a16:creationId xmlns:a16="http://schemas.microsoft.com/office/drawing/2014/main" id="{51F68E3A-306C-49EC-AF53-F290D11D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052513"/>
            <a:ext cx="9145587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PRIVILÉGIO DOS BANCOS AVANÇARAM EM PLENA PANDEMIA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R$ 1,2 Trilhão em 23/03/2020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Aumento das </a:t>
            </a:r>
            <a:r>
              <a:rPr lang="pt-BR" altLang="en-US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Compromissadas</a:t>
            </a:r>
            <a:r>
              <a:rPr lang="pt-BR" altLang="en-US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ja-JP" sz="3200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Vários trilhões com a EC 106/2020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Ganhos em contratos de SWAP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Securitização de Créditos (LC 173/2020) </a:t>
            </a:r>
            <a:endParaRPr lang="pt-BR" altLang="pt-BR" sz="4000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>
            <a:extLst>
              <a:ext uri="{FF2B5EF4-FFF2-40B4-BE49-F238E27FC236}">
                <a16:creationId xmlns:a16="http://schemas.microsoft.com/office/drawing/2014/main" id="{BF23A923-5C2B-4F5D-AF2C-53BD9FADC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765175"/>
            <a:ext cx="8932862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CaixaDeTexto 5">
            <a:extLst>
              <a:ext uri="{FF2B5EF4-FFF2-40B4-BE49-F238E27FC236}">
                <a16:creationId xmlns:a16="http://schemas.microsoft.com/office/drawing/2014/main" id="{4971508E-83BF-49D3-B5F9-685838EA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1484313"/>
            <a:ext cx="3373438" cy="144780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latin typeface="Arial" panose="020B0604020202020204" pitchFamily="34" charset="0"/>
              </a:rPr>
              <a:t>Governo omite R$ 2,2 TRILHÕES de JUROS e AMORTIZAÇÕES DA DÍVIDA PÚBLICA </a:t>
            </a:r>
          </a:p>
        </p:txBody>
      </p:sp>
      <p:sp>
        <p:nvSpPr>
          <p:cNvPr id="64515" name="Seta para baixo 6">
            <a:extLst>
              <a:ext uri="{FF2B5EF4-FFF2-40B4-BE49-F238E27FC236}">
                <a16:creationId xmlns:a16="http://schemas.microsoft.com/office/drawing/2014/main" id="{9D7949ED-34EA-41D4-983F-F2539472DDDD}"/>
              </a:ext>
            </a:extLst>
          </p:cNvPr>
          <p:cNvSpPr>
            <a:spLocks noChangeArrowheads="1"/>
          </p:cNvSpPr>
          <p:nvPr/>
        </p:nvSpPr>
        <p:spPr bwMode="auto">
          <a:xfrm rot="-7666899">
            <a:off x="5747544" y="1715294"/>
            <a:ext cx="454025" cy="1592263"/>
          </a:xfrm>
          <a:prstGeom prst="downArrow">
            <a:avLst>
              <a:gd name="adj1" fmla="val 35593"/>
              <a:gd name="adj2" fmla="val 49910"/>
            </a:avLst>
          </a:prstGeom>
          <a:solidFill>
            <a:srgbClr val="FFFFFF"/>
          </a:solidFill>
          <a:ln w="50800" cap="sq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64516" name="CaixaDeTexto 7">
            <a:extLst>
              <a:ext uri="{FF2B5EF4-FFF2-40B4-BE49-F238E27FC236}">
                <a16:creationId xmlns:a16="http://schemas.microsoft.com/office/drawing/2014/main" id="{7E161DF0-AC6E-49C5-8F22-9EC135260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6230938"/>
            <a:ext cx="9653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000">
                <a:solidFill>
                  <a:schemeClr val="tx1"/>
                </a:solidFill>
              </a:rPr>
              <a:t>Fontes: </a:t>
            </a:r>
            <a:r>
              <a:rPr lang="pt-BR" altLang="pt-BR" sz="1000">
                <a:solidFill>
                  <a:schemeClr val="tx1"/>
                </a:solidFill>
                <a:hlinkClick r:id="rId4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pt-BR" sz="1000">
                <a:solidFill>
                  <a:schemeClr val="tx1"/>
                </a:solidFill>
              </a:rPr>
              <a:t>   e</a:t>
            </a:r>
          </a:p>
          <a:p>
            <a:pPr eaLnBrk="1" hangingPunct="1"/>
            <a:r>
              <a:rPr lang="pt-BR" altLang="pt-BR" sz="1000">
                <a:solidFill>
                  <a:schemeClr val="tx1"/>
                </a:solidFill>
                <a:hlinkClick r:id="rId5"/>
              </a:rPr>
              <a:t>https://www.camara.leg.br/internet/comissao/index/mista/orca/orcamento/OR2021/proposta/1_VolumeI.pdf</a:t>
            </a:r>
            <a:r>
              <a:rPr lang="pt-BR" altLang="pt-BR" sz="1000">
                <a:solidFill>
                  <a:schemeClr val="tx1"/>
                </a:solidFill>
              </a:rPr>
              <a:t>  - pág 249</a:t>
            </a:r>
          </a:p>
        </p:txBody>
      </p:sp>
      <p:sp>
        <p:nvSpPr>
          <p:cNvPr id="64517" name="TextBox 1">
            <a:extLst>
              <a:ext uri="{FF2B5EF4-FFF2-40B4-BE49-F238E27FC236}">
                <a16:creationId xmlns:a16="http://schemas.microsoft.com/office/drawing/2014/main" id="{D27A11F7-EE7F-44D7-B7F7-77E10E7BF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15888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3200">
                <a:solidFill>
                  <a:schemeClr val="accent1"/>
                </a:solidFill>
              </a:rPr>
              <a:t>O Governo plagia Banco Mundial e mente:</a:t>
            </a:r>
          </a:p>
        </p:txBody>
      </p:sp>
      <p:sp>
        <p:nvSpPr>
          <p:cNvPr id="64518" name="TextBox 1">
            <a:extLst>
              <a:ext uri="{FF2B5EF4-FFF2-40B4-BE49-F238E27FC236}">
                <a16:creationId xmlns:a16="http://schemas.microsoft.com/office/drawing/2014/main" id="{8D65BBCB-8350-4072-8C44-AD713BC8F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3789363"/>
            <a:ext cx="2087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PRIMÁRIOS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CFB8062A-FD24-4A01-87CA-0D055A7F2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4388" cy="698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</a:rPr>
              <a:t>DESPESAS FEDERAIS </a:t>
            </a:r>
          </a:p>
          <a:p>
            <a:pPr algn="ctr" eaLnBrk="1" hangingPunct="1"/>
            <a:r>
              <a:rPr lang="pt-BR" altLang="pt-BR" sz="2200" b="0">
                <a:solidFill>
                  <a:srgbClr val="94C600"/>
                </a:solidFill>
                <a:latin typeface="Tahoma" panose="020B0604030504040204" pitchFamily="34" charset="0"/>
              </a:rPr>
              <a:t>PAGAS (2015 a 2019) e PREVISTAS no PLOA (2020 e 2021)</a:t>
            </a:r>
          </a:p>
          <a:p>
            <a:pPr algn="ctr" eaLnBrk="1" hangingPunct="1"/>
            <a:r>
              <a:rPr lang="pt-BR" altLang="pt-BR" sz="2200" b="0">
                <a:solidFill>
                  <a:srgbClr val="94C600"/>
                </a:solidFill>
                <a:latin typeface="Tahoma" panose="020B0604030504040204" pitchFamily="34" charset="0"/>
                <a:hlinkClick r:id="rId3"/>
              </a:rPr>
              <a:t>https://bit.ly/3iH3t2G</a:t>
            </a:r>
            <a:r>
              <a:rPr lang="pt-BR" altLang="pt-BR" sz="2200" b="0">
                <a:solidFill>
                  <a:srgbClr val="94C600"/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1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Fonte: Painel do Orçamento Federal</a:t>
            </a:r>
          </a:p>
          <a:p>
            <a:pPr algn="ctr" eaLnBrk="1" hangingPunct="1"/>
            <a:r>
              <a:rPr lang="pt-BR" altLang="pt-BR" sz="1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https://www1.siop.planejamento.gov.br/QvAJAXZfc/opendoc.htm?document=IAS/Execucao_Orcamentaria.qvw&amp;host=QVS@pqlk04&amp;anonymous=true&amp;sheet=SH06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BEB7524-E6B5-4315-9590-C62AB29A0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268413"/>
            <a:ext cx="6550025" cy="539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>
            <a:extLst>
              <a:ext uri="{FF2B5EF4-FFF2-40B4-BE49-F238E27FC236}">
                <a16:creationId xmlns:a16="http://schemas.microsoft.com/office/drawing/2014/main" id="{C7CF4887-9677-489F-985A-C8C6665A0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65175"/>
            <a:ext cx="9224963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F96E8E7-5D66-4E36-B94F-ABA6C7CA5528}"/>
              </a:ext>
            </a:extLst>
          </p:cNvPr>
          <p:cNvSpPr txBox="1"/>
          <p:nvPr/>
        </p:nvSpPr>
        <p:spPr>
          <a:xfrm>
            <a:off x="893763" y="5487988"/>
            <a:ext cx="6408737" cy="1200150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>
                <a:solidFill>
                  <a:srgbClr val="74A510"/>
                </a:solidFill>
                <a:latin typeface="Arial" panose="020B0604020202020204" pitchFamily="34" charset="0"/>
              </a:rPr>
              <a:t>CRISE FABRICADA E DESTINAÇÃO DE CERCA DE 40% DO ORÇAMENTO PARA JUROS E AMORTIZAÇÕES DA DÍVIDA!</a:t>
            </a:r>
          </a:p>
        </p:txBody>
      </p:sp>
      <p:sp>
        <p:nvSpPr>
          <p:cNvPr id="3" name="Seta para a direita 2">
            <a:extLst>
              <a:ext uri="{FF2B5EF4-FFF2-40B4-BE49-F238E27FC236}">
                <a16:creationId xmlns:a16="http://schemas.microsoft.com/office/drawing/2014/main" id="{80EACD35-06B7-4D05-A046-D5EFEC1017E9}"/>
              </a:ext>
            </a:extLst>
          </p:cNvPr>
          <p:cNvSpPr/>
          <p:nvPr/>
        </p:nvSpPr>
        <p:spPr bwMode="auto">
          <a:xfrm rot="2923256">
            <a:off x="864394" y="4553744"/>
            <a:ext cx="1250950" cy="576262"/>
          </a:xfrm>
          <a:prstGeom prst="rightArrow">
            <a:avLst/>
          </a:prstGeom>
          <a:solidFill>
            <a:srgbClr val="FFFFFF"/>
          </a:solidFill>
          <a:ln w="12700" cap="sq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pt-BR"/>
          </a:p>
        </p:txBody>
      </p:sp>
      <p:sp>
        <p:nvSpPr>
          <p:cNvPr id="68612" name="TextBox 3">
            <a:extLst>
              <a:ext uri="{FF2B5EF4-FFF2-40B4-BE49-F238E27FC236}">
                <a16:creationId xmlns:a16="http://schemas.microsoft.com/office/drawing/2014/main" id="{A9B24CDB-C447-4C72-8488-003EE014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15888"/>
            <a:ext cx="9129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O Governo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plagia Banco Mundial e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mente: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48499E3B-745D-4CE0-859E-318BE0457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88913"/>
            <a:ext cx="10009187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A crise que enfrentamos desde 2015 foi FABRICADA pela Política Monetária do Banco Central</a:t>
            </a:r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</a:rPr>
              <a:t>	</a:t>
            </a:r>
            <a:endParaRPr lang="pt-BR" altLang="pt-BR" sz="5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pt-BR" altLang="pt-BR" sz="5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i="1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sz="2000" b="0" i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hlinkClick r:id="rId2"/>
            </a:endParaRPr>
          </a:p>
          <a:p>
            <a:pPr algn="ctr" eaLnBrk="1" hangingPunct="1"/>
            <a:endParaRPr lang="pt-BR" altLang="pt-BR" sz="2000" b="0" i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hlinkClick r:id="rId2"/>
            </a:endParaRPr>
          </a:p>
          <a:p>
            <a:pPr algn="ctr" eaLnBrk="1" hangingPunct="1"/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                                                 </a:t>
            </a:r>
          </a:p>
          <a:p>
            <a:pPr algn="ctr" eaLnBrk="1" hangingPunct="1"/>
            <a:endParaRPr lang="pt-BR" altLang="pt-BR" sz="2000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  <a:hlinkClick r:id="rId2"/>
            </a:endParaRPr>
          </a:p>
          <a:p>
            <a:pPr eaLnBrk="1" hangingPunct="1"/>
            <a:endParaRPr lang="pt-BR" altLang="pt-BR" sz="2000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  <a:hlinkClick r:id="rId2"/>
            </a:endParaRPr>
          </a:p>
          <a:p>
            <a:pPr eaLnBrk="1" hangingPunct="1"/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 https://bit.ly/2EQSXWf</a:t>
            </a:r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altLang="pt-BR" sz="2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60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  <p:pic>
        <p:nvPicPr>
          <p:cNvPr id="10242" name="Picture 1">
            <a:extLst>
              <a:ext uri="{FF2B5EF4-FFF2-40B4-BE49-F238E27FC236}">
                <a16:creationId xmlns:a16="http://schemas.microsoft.com/office/drawing/2014/main" id="{BA40B2CA-463E-4BF2-9221-65CCF22BA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2636838"/>
            <a:ext cx="32766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>
            <a:extLst>
              <a:ext uri="{FF2B5EF4-FFF2-40B4-BE49-F238E27FC236}">
                <a16:creationId xmlns:a16="http://schemas.microsoft.com/office/drawing/2014/main" id="{9A424763-05D1-451C-B890-9EB26B2B6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5876925"/>
            <a:ext cx="288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hlinkClick r:id="rId4"/>
              </a:rPr>
              <a:t>https://bit.ly/3liKWeM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 </a:t>
            </a:r>
            <a:endParaRPr lang="en-US" altLang="pt-BR" sz="2000" b="0"/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15DBA6B1-1CB6-46EB-92E6-0DE2D144C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412875"/>
            <a:ext cx="53705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727025B5-C0E5-4960-A8C4-DA0976286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292600"/>
            <a:ext cx="38989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4">
            <a:extLst>
              <a:ext uri="{FF2B5EF4-FFF2-40B4-BE49-F238E27FC236}">
                <a16:creationId xmlns:a16="http://schemas.microsoft.com/office/drawing/2014/main" id="{23782ADF-CD3A-458C-8926-9B27D87B4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6524625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b="0">
                <a:hlinkClick r:id="rId7"/>
              </a:rPr>
              <a:t>https://bit.ly/30Iljfw</a:t>
            </a:r>
            <a:r>
              <a:rPr lang="en-US" altLang="pt-BR" b="0"/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1">
            <a:extLst>
              <a:ext uri="{FF2B5EF4-FFF2-40B4-BE49-F238E27FC236}">
                <a16:creationId xmlns:a16="http://schemas.microsoft.com/office/drawing/2014/main" id="{C9004940-15CF-43AE-94DF-ADFA14517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6165850"/>
            <a:ext cx="9361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200" b="0">
                <a:solidFill>
                  <a:schemeClr val="tx1"/>
                </a:solidFill>
              </a:rPr>
              <a:t>Fontes: </a:t>
            </a:r>
            <a:r>
              <a:rPr lang="pt-BR" altLang="pt-BR" sz="1200" b="0">
                <a:solidFill>
                  <a:schemeClr val="tx1"/>
                </a:solidFill>
                <a:hlinkClick r:id="rId3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pt-BR" sz="1200" b="0">
                <a:solidFill>
                  <a:schemeClr val="tx1"/>
                </a:solidFill>
              </a:rPr>
              <a:t>   e </a:t>
            </a:r>
            <a:r>
              <a:rPr lang="pt-BR" altLang="pt-BR" sz="1200" b="0">
                <a:solidFill>
                  <a:schemeClr val="tx1"/>
                </a:solidFill>
                <a:hlinkClick r:id="rId4"/>
              </a:rPr>
              <a:t>https://www.painel.pep.planejamento.gov.br/QvAJAXZfc/opendoc.htm?document=painelpep.qvw&amp;lang=en-US&amp;host=Local&amp;anonymous=true</a:t>
            </a:r>
            <a:r>
              <a:rPr lang="pt-BR" altLang="pt-BR" sz="1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0658" name="TextBox 2">
            <a:extLst>
              <a:ext uri="{FF2B5EF4-FFF2-40B4-BE49-F238E27FC236}">
                <a16:creationId xmlns:a16="http://schemas.microsoft.com/office/drawing/2014/main" id="{C16BEA46-2963-49CF-A673-0536ED51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0"/>
            <a:ext cx="970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4000">
                <a:solidFill>
                  <a:schemeClr val="tx1"/>
                </a:solidFill>
              </a:rPr>
              <a:t>O Governo plagia Banco Mundial e mente:</a:t>
            </a:r>
          </a:p>
        </p:txBody>
      </p:sp>
      <p:pic>
        <p:nvPicPr>
          <p:cNvPr id="70659" name="Picture 1">
            <a:extLst>
              <a:ext uri="{FF2B5EF4-FFF2-40B4-BE49-F238E27FC236}">
                <a16:creationId xmlns:a16="http://schemas.microsoft.com/office/drawing/2014/main" id="{8948953F-744A-4797-984C-04ADF4CB7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765175"/>
            <a:ext cx="9906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aixaDeTexto 1">
            <a:extLst>
              <a:ext uri="{FF2B5EF4-FFF2-40B4-BE49-F238E27FC236}">
                <a16:creationId xmlns:a16="http://schemas.microsoft.com/office/drawing/2014/main" id="{15AAEBF1-A33C-4D8F-995A-91F7AC1B8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165850"/>
            <a:ext cx="9631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000">
                <a:solidFill>
                  <a:schemeClr val="tx1"/>
                </a:solidFill>
              </a:rPr>
              <a:t>Fontes: </a:t>
            </a:r>
            <a:r>
              <a:rPr lang="pt-BR" altLang="pt-BR" sz="1000">
                <a:solidFill>
                  <a:schemeClr val="tx1"/>
                </a:solidFill>
                <a:hlinkClick r:id="rId3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pt-BR" sz="1000">
                <a:solidFill>
                  <a:schemeClr val="tx1"/>
                </a:solidFill>
              </a:rPr>
              <a:t>   e </a:t>
            </a:r>
            <a:r>
              <a:rPr lang="pt-BR" altLang="pt-BR" sz="1000">
                <a:solidFill>
                  <a:schemeClr val="tx1"/>
                </a:solidFill>
                <a:hlinkClick r:id="rId4"/>
              </a:rPr>
              <a:t>https://www1.siop.planejamento.gov.br/QvAJAXZfc/opendoc.htm?document=IAS/Execucao_Orcamentaria.qvw&amp;host=QVS@pqlk04&amp;anonymous=true&amp;sheet=SH06</a:t>
            </a:r>
            <a:r>
              <a:rPr lang="pt-BR" altLang="pt-BR" sz="1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2706" name="CaixaDeTexto 3">
            <a:extLst>
              <a:ext uri="{FF2B5EF4-FFF2-40B4-BE49-F238E27FC236}">
                <a16:creationId xmlns:a16="http://schemas.microsoft.com/office/drawing/2014/main" id="{D68082AD-A92E-440A-9075-65CBE125A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230188"/>
            <a:ext cx="9456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SE COLOCAR O GASTO COM A DÍVIDA NA MESMA ESCALA, como ficaria o gráfico:</a:t>
            </a:r>
          </a:p>
        </p:txBody>
      </p:sp>
      <p:sp>
        <p:nvSpPr>
          <p:cNvPr id="72707" name="CaixaDeTexto 4">
            <a:extLst>
              <a:ext uri="{FF2B5EF4-FFF2-40B4-BE49-F238E27FC236}">
                <a16:creationId xmlns:a16="http://schemas.microsoft.com/office/drawing/2014/main" id="{75738EEF-1A59-49F9-A84E-75F795129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268413"/>
            <a:ext cx="38893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Juros e Amortizações </a:t>
            </a:r>
          </a:p>
          <a:p>
            <a:pPr algn="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da Dívida </a:t>
            </a: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Governo Federal</a:t>
            </a:r>
          </a:p>
          <a:p>
            <a:pPr algn="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(R$ bilhões)</a:t>
            </a: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Servidores Federais Ativos</a:t>
            </a:r>
          </a:p>
          <a:p>
            <a:pPr algn="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(R$ bilhões)</a:t>
            </a:r>
          </a:p>
        </p:txBody>
      </p:sp>
      <p:pic>
        <p:nvPicPr>
          <p:cNvPr id="72708" name="Picture 1">
            <a:extLst>
              <a:ext uri="{FF2B5EF4-FFF2-40B4-BE49-F238E27FC236}">
                <a16:creationId xmlns:a16="http://schemas.microsoft.com/office/drawing/2014/main" id="{69399928-E5AE-41E8-AEBF-2D77244D9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908050"/>
            <a:ext cx="22304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Box 2">
            <a:extLst>
              <a:ext uri="{FF2B5EF4-FFF2-40B4-BE49-F238E27FC236}">
                <a16:creationId xmlns:a16="http://schemas.microsoft.com/office/drawing/2014/main" id="{CC828EDF-4A45-4D45-9F86-60114F8F0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88913"/>
            <a:ext cx="9074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Comparativo entre os Gastos com a Dívida Pública e com PESSOAL e ENCARGOS (federal)</a:t>
            </a:r>
          </a:p>
        </p:txBody>
      </p:sp>
      <p:pic>
        <p:nvPicPr>
          <p:cNvPr id="74754" name="Figura1">
            <a:extLst>
              <a:ext uri="{FF2B5EF4-FFF2-40B4-BE49-F238E27FC236}">
                <a16:creationId xmlns:a16="http://schemas.microsoft.com/office/drawing/2014/main" id="{BEC7F570-CF34-4345-91F1-22117CC83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196975"/>
            <a:ext cx="88566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2">
            <a:extLst>
              <a:ext uri="{FF2B5EF4-FFF2-40B4-BE49-F238E27FC236}">
                <a16:creationId xmlns:a16="http://schemas.microsoft.com/office/drawing/2014/main" id="{9B61EB56-D3BD-4308-9883-6AA4C64AB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6308725"/>
            <a:ext cx="9793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/>
            <a:r>
              <a:rPr lang="pt-BR" altLang="pt-BR" sz="1200" b="0">
                <a:solidFill>
                  <a:schemeClr val="tx1"/>
                </a:solidFill>
              </a:rPr>
              <a:t>Fonte: Elaboração própria com dados do Painel do Orçamento Federal (SIOP/ME), disponível em: &lt;</a:t>
            </a:r>
            <a:r>
              <a:rPr lang="uz-Cyrl-UZ" altLang="pt-BR" sz="1200" b="0" u="sng">
                <a:solidFill>
                  <a:schemeClr val="tx1"/>
                </a:solidFill>
                <a:hlinkClick r:id="rId3"/>
              </a:rPr>
              <a:t>https://www1.siop.planejamento.gov.br/QvAJAXZfc/opendoc.htm?document=IAS/Execucao_Orcamentaria.qvw&amp;host=QVS@pqlk04&amp;anonymous=true&amp;sheet=SH06</a:t>
            </a:r>
            <a:r>
              <a:rPr lang="pt-BR" altLang="pt-BR" sz="1200" b="0">
                <a:solidFill>
                  <a:schemeClr val="tx1"/>
                </a:solidFill>
              </a:rPr>
              <a:t>&gt;. Acesso em 17 set 2020.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>
            <a:extLst>
              <a:ext uri="{FF2B5EF4-FFF2-40B4-BE49-F238E27FC236}">
                <a16:creationId xmlns:a16="http://schemas.microsoft.com/office/drawing/2014/main" id="{B1B70530-338E-4BEC-89C9-CEFB184E2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O QUE ESTÁ POR TRÁS DA PEC 32/2020 </a:t>
            </a:r>
          </a:p>
          <a:p>
            <a:pPr algn="ctr"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75778" name="Picture 1">
            <a:extLst>
              <a:ext uri="{FF2B5EF4-FFF2-40B4-BE49-F238E27FC236}">
                <a16:creationId xmlns:a16="http://schemas.microsoft.com/office/drawing/2014/main" id="{E813C81A-13D8-4D62-AD1B-C3A4BE2D4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908050"/>
            <a:ext cx="57023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9A9F6987-6E8E-47C1-A2B0-86E192961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15888"/>
            <a:ext cx="9777412" cy="66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Verdana" panose="020B0604030504040204" pitchFamily="34" charset="0"/>
                <a:cs typeface="Tahoma" panose="020B0604030504040204" pitchFamily="34" charset="0"/>
              </a:rPr>
              <a:t>ESTRATÉGIAS DE AÇÃO</a:t>
            </a:r>
          </a:p>
          <a:p>
            <a:pPr lvl="1" algn="ctr" eaLnBrk="1" hangingPunct="1">
              <a:spcBef>
                <a:spcPts val="2400"/>
              </a:spcBef>
              <a:buClr>
                <a:srgbClr val="FF9900"/>
              </a:buClr>
            </a:pPr>
            <a:endParaRPr lang="pt-BR" altLang="pt-BR" sz="500">
              <a:solidFill>
                <a:srgbClr val="92D050"/>
              </a:solidFill>
              <a:latin typeface="Verdan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CONHECIMENTO DA REALIDADE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Modelo Econômico Errado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Política Monetária suicida do BC 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Sistema da Dívida</a:t>
            </a:r>
          </a:p>
          <a:p>
            <a:pPr lvl="2" eaLnBrk="1" hangingPunct="1">
              <a:lnSpc>
                <a:spcPct val="120000"/>
              </a:lnSpc>
            </a:pPr>
            <a:endParaRPr lang="pt-BR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lnSpc>
                <a:spcPct val="120000"/>
              </a:lnSpc>
            </a:pPr>
            <a:endParaRPr lang="pt-BR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MOBILIZAÇÃO SOCIAL CONSCIENTE</a:t>
            </a: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endParaRPr lang="pt-BR" altLang="pt-BR" sz="28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AÇOES CONCRETAS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Campanha É HORA DE VIRAR O JOGO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hlinkClick r:id="rId3"/>
              </a:rPr>
              <a:t>https://bit.ly/33bVDd0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  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AUDITORIA DA DÍVIDA COM PARTICIPAÇÃO </a:t>
            </a:r>
            <a:r>
              <a:rPr lang="pt-BR" altLang="pt-BR" sz="20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SOCIAL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Assinar as petições na página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hlinkClick r:id="rId4"/>
              </a:rPr>
              <a:t>www.auditoriacidada.org.br</a:t>
            </a:r>
            <a:endParaRPr lang="pt-BR" altLang="pt-BR" sz="20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Enviar carta aos ministros(as) do  STF </a:t>
            </a:r>
            <a:r>
              <a:rPr lang="pt-BR" altLang="pt-BR" sz="2000" b="0" u="sng">
                <a:hlinkClick r:id="rId5"/>
              </a:rPr>
              <a:t>https://bit.ly/3a9HO0y</a:t>
            </a:r>
            <a:r>
              <a:rPr lang="pt-BR" altLang="pt-BR" sz="2000" b="0"/>
              <a:t> </a:t>
            </a:r>
          </a:p>
        </p:txBody>
      </p:sp>
      <p:sp>
        <p:nvSpPr>
          <p:cNvPr id="76802" name="TextBox 1">
            <a:extLst>
              <a:ext uri="{FF2B5EF4-FFF2-40B4-BE49-F238E27FC236}">
                <a16:creationId xmlns:a16="http://schemas.microsoft.com/office/drawing/2014/main" id="{06BFC9F2-7073-4611-9AC2-BAFC4E9F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3800" y="292417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76803" name="Picture 2">
            <a:extLst>
              <a:ext uri="{FF2B5EF4-FFF2-40B4-BE49-F238E27FC236}">
                <a16:creationId xmlns:a16="http://schemas.microsoft.com/office/drawing/2014/main" id="{8DD9429B-EC25-448D-956A-787B9C605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1052513"/>
            <a:ext cx="31877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CD90B6B2-7A94-4468-9C5E-C18F1547A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425113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1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92D050"/>
                </a:solidFill>
                <a:latin typeface="Verdana" panose="020B0604030504040204" pitchFamily="34" charset="0"/>
              </a:rPr>
              <a:t>Grata</a:t>
            </a:r>
          </a:p>
          <a:p>
            <a:pPr algn="ctr">
              <a:spcBef>
                <a:spcPct val="50000"/>
              </a:spcBef>
            </a:pPr>
            <a:r>
              <a:rPr lang="pt-BR" altLang="pt-BR" i="1">
                <a:solidFill>
                  <a:srgbClr val="92D050"/>
                </a:solidFill>
                <a:latin typeface="Verdana" panose="020B0604030504040204" pitchFamily="34" charset="0"/>
              </a:rPr>
              <a:t>Maria Lucia Fattorelli</a:t>
            </a:r>
            <a:endParaRPr lang="pt-BR" altLang="pt-BR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000" b="0">
                <a:solidFill>
                  <a:srgbClr val="FFFFFF"/>
                </a:solidFill>
                <a:latin typeface="Verdana" panose="020B0604030504040204" pitchFamily="34" charset="0"/>
                <a:hlinkClick r:id="rId3"/>
              </a:rPr>
              <a:t>www.auditoriacidada.org.br</a:t>
            </a:r>
            <a:endParaRPr lang="pt-BR" altLang="pt-BR" sz="3000" b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000" b="0">
                <a:solidFill>
                  <a:srgbClr val="FFFFFF"/>
                </a:solidFill>
                <a:latin typeface="Verdana" panose="020B0604030504040204" pitchFamily="34" charset="0"/>
                <a:hlinkClick r:id="rId4"/>
              </a:rPr>
              <a:t>www.facebook.com/auditoriacidada.pagina</a:t>
            </a:r>
            <a:endParaRPr lang="pt-BR" altLang="pt-BR" sz="3000" b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78850" name="Picture 2">
            <a:extLst>
              <a:ext uri="{FF2B5EF4-FFF2-40B4-BE49-F238E27FC236}">
                <a16:creationId xmlns:a16="http://schemas.microsoft.com/office/drawing/2014/main" id="{F4300E41-E7B3-4524-BABB-B7A1A586A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88913"/>
            <a:ext cx="60325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>
            <a:extLst>
              <a:ext uri="{FF2B5EF4-FFF2-40B4-BE49-F238E27FC236}">
                <a16:creationId xmlns:a16="http://schemas.microsoft.com/office/drawing/2014/main" id="{AAB8783A-2B3B-4B1D-9554-B31A1E431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>
                <a:srgbClr val="FFFF00"/>
              </a:buClr>
              <a:buFont typeface="Times New Roman" panose="02020603050405020304" pitchFamily="18" charset="0"/>
              <a:buNone/>
            </a:pPr>
            <a:r>
              <a:rPr lang="en-GB" altLang="pt-BR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266" name="Text Box 9">
            <a:extLst>
              <a:ext uri="{FF2B5EF4-FFF2-40B4-BE49-F238E27FC236}">
                <a16:creationId xmlns:a16="http://schemas.microsoft.com/office/drawing/2014/main" id="{6A781972-D9FE-4BD3-85F6-10F3BABD1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14313"/>
            <a:ext cx="97059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</a:rPr>
              <a:t>2015: Bancos lucram com os mecanismos que alimentam o Sistema da Dívida e produzem a crise</a:t>
            </a:r>
            <a:endParaRPr lang="pt-BR" altLang="pt-BR" sz="2800" b="0">
              <a:solidFill>
                <a:srgbClr val="92D050"/>
              </a:solidFill>
              <a:latin typeface="Tahoma" panose="020B0604030504040204" pitchFamily="34" charset="0"/>
            </a:endParaRP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7A77F4E4-E0AA-4827-989F-6FB69F432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11268" name="Retângulo 2">
            <a:extLst>
              <a:ext uri="{FF2B5EF4-FFF2-40B4-BE49-F238E27FC236}">
                <a16:creationId xmlns:a16="http://schemas.microsoft.com/office/drawing/2014/main" id="{9E5BE6DA-D759-4F8B-8B4D-A6281FC22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6524625"/>
            <a:ext cx="83518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r>
              <a:rPr lang="pt-BR" altLang="pt-BR" sz="1600" b="0">
                <a:solidFill>
                  <a:schemeClr val="tx1"/>
                </a:solidFill>
              </a:rPr>
              <a:t>Fonte: </a:t>
            </a:r>
            <a:r>
              <a:rPr lang="pt-BR" altLang="pt-BR" sz="1600" b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altLang="pt-BR" sz="1600" b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269" name="Picture 1">
            <a:extLst>
              <a:ext uri="{FF2B5EF4-FFF2-40B4-BE49-F238E27FC236}">
                <a16:creationId xmlns:a16="http://schemas.microsoft.com/office/drawing/2014/main" id="{6B5C4422-E330-4D3F-B6F0-6871D5BA1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268413"/>
            <a:ext cx="7704138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25DB90FE-75C8-4027-A6A1-264AE6AB5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060575"/>
            <a:ext cx="2921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1">
            <a:extLst>
              <a:ext uri="{FF2B5EF4-FFF2-40B4-BE49-F238E27FC236}">
                <a16:creationId xmlns:a16="http://schemas.microsoft.com/office/drawing/2014/main" id="{03FBB309-7695-4CD3-B390-176C8C573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1484313"/>
            <a:ext cx="201612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Aft>
                <a:spcPts val="1800"/>
              </a:spcAft>
            </a:pPr>
            <a:r>
              <a:rPr lang="pt-BR" altLang="pt-BR" u="sng">
                <a:solidFill>
                  <a:schemeClr val="tx1"/>
                </a:solidFill>
                <a:latin typeface="Tahoma" panose="020B0604030504040204" pitchFamily="34" charset="0"/>
              </a:rPr>
              <a:t>2015</a:t>
            </a:r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Lucro de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R$ 96 bilhões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+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Provisão de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R$ 187 bilhões</a:t>
            </a:r>
          </a:p>
          <a:p>
            <a:pPr eaLnBrk="1" hangingPunct="1"/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00E8E2FC-2C90-4933-8988-39AC71CF8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37775" cy="706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PARA QUE TEM SERVIDO A 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CRISE FABRICADA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  </a:t>
            </a:r>
          </a:p>
          <a:p>
            <a:pPr algn="ctr" eaLnBrk="1" hangingPunct="1">
              <a:lnSpc>
                <a:spcPct val="130000"/>
              </a:lnSpc>
            </a:pP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PELA POLÍTICA MONETÁRIA DO BANCO CENTRAL</a:t>
            </a:r>
          </a:p>
          <a:p>
            <a:pPr lvl="2" eaLnBrk="1" hangingPunct="1">
              <a:lnSpc>
                <a:spcPct val="110000"/>
              </a:lnSpc>
            </a:pPr>
            <a:endParaRPr lang="pt-BR" altLang="pt-BR" sz="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</a:rPr>
              <a:t>CRISE TEM JUSTIFICADO MEDIDAS RESTRITIVAS</a:t>
            </a:r>
          </a:p>
          <a:p>
            <a:pPr lvl="1" eaLnBrk="1" hangingPunct="1">
              <a:lnSpc>
                <a:spcPct val="110000"/>
              </a:lnSpc>
            </a:pPr>
            <a:endParaRPr lang="pt-BR" altLang="pt-BR" sz="50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EC 95 (PEC do Teto)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EC 93 (aumento da DRU para 30%)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Lei Complementar 159/2017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Desonerações danosas ao financiamento da Seguridade Social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Reformas Trabalhista, da Previdência e Administrativa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Privatizações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Esquema Fraudulento: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Securitização de Créditos Públicos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Autonomia do Banco Central,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legalização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da remuneração da sobra de caixa dos bancos – PLP 112/2019 e PLP 19/2019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Plano mais Brasil para banqueiro: PEC 186, 187 e 188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PEC 438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EC 106</a:t>
            </a:r>
          </a:p>
          <a:p>
            <a:pPr lvl="2" eaLnBrk="1" hangingPunct="1">
              <a:lnSpc>
                <a:spcPts val="2875"/>
              </a:lnSpc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ts val="2875"/>
              </a:lnSpc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endParaRPr lang="pt-BR" altLang="pt-BR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>
            <a:extLst>
              <a:ext uri="{FF2B5EF4-FFF2-40B4-BE49-F238E27FC236}">
                <a16:creationId xmlns:a16="http://schemas.microsoft.com/office/drawing/2014/main" id="{ACFEE2A2-E104-4B19-BFBF-E02A09915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88913"/>
            <a:ext cx="97774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PRIVATIZAÇÕES ACELERARAM EM PLENA PANDEMIA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DESCULPA: PAGAR DÍVIDA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CDCF6E3-E0C2-40B9-BCC9-4FE046E86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125538"/>
            <a:ext cx="57404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BD0A6E8E-108F-4337-98D0-76F2D5B3A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4581525"/>
            <a:ext cx="474186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DB236B8D-170E-41F9-91CD-2B4547167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056063"/>
            <a:ext cx="438308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F17E8B07-88B1-4585-A932-57A4A3471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997200"/>
            <a:ext cx="87931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A00A60D7-9332-47E3-8999-F054F7510D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692150"/>
            <a:ext cx="343217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>
            <a:extLst>
              <a:ext uri="{FF2B5EF4-FFF2-40B4-BE49-F238E27FC236}">
                <a16:creationId xmlns:a16="http://schemas.microsoft.com/office/drawing/2014/main" id="{42A00459-218B-4596-B264-55FA20755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100663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Documento da Frente Parlamentar da Reforma Administrativa (PEC 32) também usa a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crise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como justificativa para essa contrarreforma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BD9656ED-5FB2-476B-BB02-0F5D62130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916113"/>
            <a:ext cx="538321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>
            <a:extLst>
              <a:ext uri="{FF2B5EF4-FFF2-40B4-BE49-F238E27FC236}">
                <a16:creationId xmlns:a16="http://schemas.microsoft.com/office/drawing/2014/main" id="{7A860A4F-A28E-43F6-AA3B-E8A9D2A43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916113"/>
            <a:ext cx="38417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aixaDeTexto 1">
            <a:extLst>
              <a:ext uri="{FF2B5EF4-FFF2-40B4-BE49-F238E27FC236}">
                <a16:creationId xmlns:a16="http://schemas.microsoft.com/office/drawing/2014/main" id="{3836946B-02CA-45EF-B0EF-A40FF029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i="1">
                <a:solidFill>
                  <a:schemeClr val="accent1"/>
                </a:solidFill>
                <a:latin typeface="Tahoma" panose="020B0604030504040204" pitchFamily="34" charset="0"/>
              </a:rPr>
              <a:t>FAKENEW</a:t>
            </a: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: </a:t>
            </a:r>
            <a:r>
              <a:rPr lang="pt-BR" altLang="pt-BR" i="1">
                <a:solidFill>
                  <a:schemeClr val="accent1"/>
                </a:solidFill>
                <a:latin typeface="Tahoma" panose="020B0604030504040204" pitchFamily="34" charset="0"/>
              </a:rPr>
              <a:t>A DÍVIDA ESTARIA FINANCIANDO DÉFICIT PRIMÁRIO DESDE A CRISE DE 2014</a:t>
            </a:r>
          </a:p>
          <a:p>
            <a:pPr algn="ctr" eaLnBrk="1" hangingPunct="1"/>
            <a:endParaRPr lang="pt-BR" altLang="pt-BR" sz="20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just" eaLnBrk="1" hangingPunct="1"/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</a:rPr>
              <a:t>- Dizem que as contas públicas têm sido deficitárias no Brasil nos últimos anos e que a dívida pública estaria financiando gastos sociais, ou seja, o “déficit primário”. </a:t>
            </a:r>
            <a:r>
              <a:rPr lang="pt-BR" altLang="pt-BR" sz="2000">
                <a:solidFill>
                  <a:schemeClr val="accent1"/>
                </a:solidFill>
                <a:latin typeface="Tahoma" panose="020B0604030504040204" pitchFamily="34" charset="0"/>
              </a:rPr>
              <a:t>MENTIRA !</a:t>
            </a:r>
          </a:p>
          <a:p>
            <a:pPr algn="just" eaLnBrk="1" hangingPunct="1"/>
            <a:endParaRPr lang="pt-BR" altLang="pt-BR" sz="20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eaLnBrk="1" hangingPunct="1"/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</a:rPr>
              <a:t>- O critério “primário” estabelecido pelo FMI OMITE importantes fontes de receita, tais como: Lucros do Banco Central, Remuneração da Conta Única do Tesouro, Recebimentos de dívidas (estados e municípios com a União, por exemplo)</a:t>
            </a:r>
          </a:p>
          <a:p>
            <a:pPr algn="just" eaLnBrk="1" hangingPunct="1"/>
            <a:endParaRPr lang="pt-BR" altLang="pt-BR" sz="20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</a:rPr>
              <a:t>De 2014 a 5/10/2020 (período de “déficit primário”, incluindo o período da Pandemia) o governo federal destinou MAIS RECURSOS (R$1,8 trilhão de fontes que excluem a emissão de títulos da dívida pública) para pagar juros e amortizações da dívida pública, do que investiu em áreas sociais com recursos advindos de endividamento (R$907,81 bilhões). Ou seja, </a:t>
            </a:r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a diferença a maior sugada pelos gastos com a dívida pública foi de R$ 902,11 bilhões no período.</a:t>
            </a:r>
          </a:p>
          <a:p>
            <a:pPr algn="just" eaLnBrk="1" hangingPunct="1">
              <a:buFontTx/>
              <a:buChar char="-"/>
            </a:pPr>
            <a:endParaRPr lang="pt-BR" altLang="pt-BR" sz="20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</a:rPr>
              <a:t>De 2000 a 5/10/2020 </a:t>
            </a:r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a diferença a maior sugada pelos gastos com a dívida pública foi de R$ 2,6 TRILHÕES 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60453</TotalTime>
  <Words>3481</Words>
  <Application>Microsoft Office PowerPoint</Application>
  <PresentationFormat>Papel A4 (210 x 297 mm)</PresentationFormat>
  <Paragraphs>425</Paragraphs>
  <Slides>45</Slides>
  <Notes>30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5" baseType="lpstr">
      <vt:lpstr>Times New Roman</vt:lpstr>
      <vt:lpstr>MS PGothic</vt:lpstr>
      <vt:lpstr>Arial</vt:lpstr>
      <vt:lpstr>MS PGothic</vt:lpstr>
      <vt:lpstr>Tahoma</vt:lpstr>
      <vt:lpstr>Wingdings</vt:lpstr>
      <vt:lpstr>Tahoma </vt:lpstr>
      <vt:lpstr>Verdana</vt:lpstr>
      <vt:lpstr>Pulso</vt:lpstr>
      <vt:lpstr>Microsoft Word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Thiago Andrade</cp:lastModifiedBy>
  <cp:revision>2570</cp:revision>
  <cp:lastPrinted>2008-11-20T19:12:03Z</cp:lastPrinted>
  <dcterms:created xsi:type="dcterms:W3CDTF">2001-11-19T18:24:28Z</dcterms:created>
  <dcterms:modified xsi:type="dcterms:W3CDTF">2020-10-30T14:54:49Z</dcterms:modified>
</cp:coreProperties>
</file>