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40"/>
  </p:notesMasterIdLst>
  <p:handoutMasterIdLst>
    <p:handoutMasterId r:id="rId41"/>
  </p:handoutMasterIdLst>
  <p:sldIdLst>
    <p:sldId id="1544" r:id="rId2"/>
    <p:sldId id="2058" r:id="rId3"/>
    <p:sldId id="2063" r:id="rId4"/>
    <p:sldId id="2013" r:id="rId5"/>
    <p:sldId id="2068" r:id="rId6"/>
    <p:sldId id="2069" r:id="rId7"/>
    <p:sldId id="2071" r:id="rId8"/>
    <p:sldId id="1848" r:id="rId9"/>
    <p:sldId id="2065" r:id="rId10"/>
    <p:sldId id="2061" r:id="rId11"/>
    <p:sldId id="1997" r:id="rId12"/>
    <p:sldId id="2060" r:id="rId13"/>
    <p:sldId id="2014" r:id="rId14"/>
    <p:sldId id="2066" r:id="rId15"/>
    <p:sldId id="2042" r:id="rId16"/>
    <p:sldId id="2070" r:id="rId17"/>
    <p:sldId id="2026" r:id="rId18"/>
    <p:sldId id="2027" r:id="rId19"/>
    <p:sldId id="2028" r:id="rId20"/>
    <p:sldId id="2029" r:id="rId21"/>
    <p:sldId id="2030" r:id="rId22"/>
    <p:sldId id="2031" r:id="rId23"/>
    <p:sldId id="2032" r:id="rId24"/>
    <p:sldId id="2003" r:id="rId25"/>
    <p:sldId id="2040" r:id="rId26"/>
    <p:sldId id="2041" r:id="rId27"/>
    <p:sldId id="2067" r:id="rId28"/>
    <p:sldId id="2056" r:id="rId29"/>
    <p:sldId id="2057" r:id="rId30"/>
    <p:sldId id="1944" r:id="rId31"/>
    <p:sldId id="1936" r:id="rId32"/>
    <p:sldId id="2054" r:id="rId33"/>
    <p:sldId id="1988" r:id="rId34"/>
    <p:sldId id="2018" r:id="rId35"/>
    <p:sldId id="1923" r:id="rId36"/>
    <p:sldId id="1922" r:id="rId37"/>
    <p:sldId id="2009" r:id="rId38"/>
    <p:sldId id="1933" r:id="rId39"/>
  </p:sldIdLst>
  <p:sldSz cx="9906000" cy="6858000" type="A4"/>
  <p:notesSz cx="6858000" cy="97107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rgbClr val="FF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rgbClr val="FF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rgbClr val="FF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rgbClr val="FF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4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5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25"/>
    <p:restoredTop sz="94651"/>
  </p:normalViewPr>
  <p:slideViewPr>
    <p:cSldViewPr>
      <p:cViewPr varScale="1">
        <p:scale>
          <a:sx n="68" d="100"/>
          <a:sy n="68" d="100"/>
        </p:scale>
        <p:origin x="1602" y="72"/>
      </p:cViewPr>
      <p:guideLst>
        <p:guide orient="horz" pos="2544"/>
        <p:guide pos="312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5488"/>
    </p:cViewPr>
  </p:sorterViewPr>
  <p:notesViewPr>
    <p:cSldViewPr>
      <p:cViewPr>
        <p:scale>
          <a:sx n="100" d="100"/>
          <a:sy n="100" d="100"/>
        </p:scale>
        <p:origin x="-864" y="1038"/>
      </p:cViewPr>
      <p:guideLst>
        <p:guide orient="horz" pos="305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8982DD6A-D2C3-4A2D-997C-27B5FE0909B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l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A4C3BF62-C87E-4D22-9EF5-2921A4A6937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7788" y="0"/>
            <a:ext cx="2970212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D0842073-843C-4E80-9858-BC0FD7A88C8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4963"/>
            <a:ext cx="2970213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l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3D75126A-24FF-4A44-A9CF-B625B52F10D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 eaLnBrk="0" hangingPunct="0">
              <a:defRPr sz="1200" b="0">
                <a:solidFill>
                  <a:schemeClr val="tx1"/>
                </a:solidFill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80C5AA-F5C5-4FB8-AD2C-A15AF9B5062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DCD85396-74F6-4DB2-9F08-D8C4A805427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l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DDE97FA0-EE19-4C4B-8F6D-390C07AFBA7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7788" y="0"/>
            <a:ext cx="2970212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08954052-B58F-40CF-A799-89F28C2327E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0100" y="728663"/>
            <a:ext cx="5257800" cy="364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19297D34-47B9-472E-BAC3-F07D963FB70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11688"/>
            <a:ext cx="5029200" cy="43703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noProof="0"/>
              <a:t>Clique para editar os estilos do texto mestre</a:t>
            </a:r>
          </a:p>
          <a:p>
            <a:pPr lvl="1"/>
            <a:r>
              <a:rPr lang="pt-BR" altLang="pt-BR" noProof="0"/>
              <a:t>Segundo nível</a:t>
            </a:r>
          </a:p>
          <a:p>
            <a:pPr lvl="2"/>
            <a:r>
              <a:rPr lang="pt-BR" altLang="pt-BR" noProof="0"/>
              <a:t>Terceiro nível</a:t>
            </a:r>
          </a:p>
          <a:p>
            <a:pPr lvl="3"/>
            <a:r>
              <a:rPr lang="pt-BR" altLang="pt-BR" noProof="0"/>
              <a:t>Quarto nível</a:t>
            </a:r>
          </a:p>
          <a:p>
            <a:pPr lvl="4"/>
            <a:r>
              <a:rPr lang="pt-BR" altLang="pt-BR" noProof="0"/>
              <a:t>Quinto nível</a:t>
            </a:r>
          </a:p>
        </p:txBody>
      </p:sp>
      <p:sp>
        <p:nvSpPr>
          <p:cNvPr id="65542" name="Rectangle 6">
            <a:extLst>
              <a:ext uri="{FF2B5EF4-FFF2-40B4-BE49-F238E27FC236}">
                <a16:creationId xmlns:a16="http://schemas.microsoft.com/office/drawing/2014/main" id="{185B2FF4-6FAA-4CA2-ADF6-E0C8909EF45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4963"/>
            <a:ext cx="2970213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l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543" name="Rectangle 7">
            <a:extLst>
              <a:ext uri="{FF2B5EF4-FFF2-40B4-BE49-F238E27FC236}">
                <a16:creationId xmlns:a16="http://schemas.microsoft.com/office/drawing/2014/main" id="{07A7DB45-AFC8-4FE4-88CB-7840A73C3E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 eaLnBrk="0" hangingPunct="0">
              <a:defRPr sz="1200" b="0">
                <a:solidFill>
                  <a:schemeClr val="tx1"/>
                </a:solidFill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8363EE-7D67-49C0-A680-7F49F2AD9B5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ＭＳ Ｐゴシック" panose="020B0600070205080204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ＭＳ Ｐゴシック" panose="020B0600070205080204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ＭＳ Ｐゴシック" panose="020B0600070205080204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ＭＳ Ｐゴシック" panose="020B0600070205080204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ＭＳ Ｐゴシック" panose="020B0600070205080204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Espaço Reservado para Imagem de Slide 1">
            <a:extLst>
              <a:ext uri="{FF2B5EF4-FFF2-40B4-BE49-F238E27FC236}">
                <a16:creationId xmlns:a16="http://schemas.microsoft.com/office/drawing/2014/main" id="{42191B0D-C58A-4C91-B02A-67CD5063F2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2" name="Espaço Reservado para Número de Slide 3">
            <a:extLst>
              <a:ext uri="{FF2B5EF4-FFF2-40B4-BE49-F238E27FC236}">
                <a16:creationId xmlns:a16="http://schemas.microsoft.com/office/drawing/2014/main" id="{074BEDB1-4E08-4971-9C68-6BF92B80E7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AB104DE-C7A9-42B7-8BC0-829C9CD95193}" type="slidenum">
              <a:rPr lang="pt-BR" altLang="pt-BR" smtClean="0"/>
              <a:pPr>
                <a:spcBef>
                  <a:spcPct val="0"/>
                </a:spcBef>
              </a:pPr>
              <a:t>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Espaço Reservado para Imagem de Slide 1">
            <a:extLst>
              <a:ext uri="{FF2B5EF4-FFF2-40B4-BE49-F238E27FC236}">
                <a16:creationId xmlns:a16="http://schemas.microsoft.com/office/drawing/2014/main" id="{3594C491-E435-4473-8A6B-9071F2C3D6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Espaço Reservado para Anotações 2">
            <a:extLst>
              <a:ext uri="{FF2B5EF4-FFF2-40B4-BE49-F238E27FC236}">
                <a16:creationId xmlns:a16="http://schemas.microsoft.com/office/drawing/2014/main" id="{E47F83F3-F9FB-44FF-B017-E58F12D0B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7891" name="Espaço Reservado para Número de Slide 3">
            <a:extLst>
              <a:ext uri="{FF2B5EF4-FFF2-40B4-BE49-F238E27FC236}">
                <a16:creationId xmlns:a16="http://schemas.microsoft.com/office/drawing/2014/main" id="{A867DD68-B7B8-4742-9DA1-000EDC24DE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6342FC-ED4C-406E-A7B1-0A510C40C5C5}" type="slidenum">
              <a:rPr lang="pt-BR" altLang="pt-BR" smtClean="0"/>
              <a:pPr>
                <a:spcBef>
                  <a:spcPct val="0"/>
                </a:spcBef>
              </a:pPr>
              <a:t>25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AABB586E-C3D4-4EAD-AFC6-3628BBC0D7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CaixaDeTexto 3">
            <a:extLst>
              <a:ext uri="{FF2B5EF4-FFF2-40B4-BE49-F238E27FC236}">
                <a16:creationId xmlns:a16="http://schemas.microsoft.com/office/drawing/2014/main" id="{CD077A73-567E-42CA-8688-A118C5BA4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/>
              <a:t>Suspensão pagamento encargos aos rentistas (Bonos Global 2012 e 2030) desde novembro/2008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/>
              <a:t> 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/>
              <a:t> Proposta soberana de recompra do restante da dívida por no máximo 30% de seu valor nominal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/>
              <a:t> 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/>
              <a:t>The Economist (23/04/2009):   </a:t>
            </a:r>
            <a:r>
              <a:rPr lang="pt-BR" altLang="en-US" i="1"/>
              <a:t>“</a:t>
            </a:r>
            <a:r>
              <a:rPr lang="pt-BR" altLang="pt-BR" i="1"/>
              <a:t>Sr. Correa parece ser incorruptível (...) gasto público cresceu 71% em 2008, resultado de investimentos em escolas e hospitais</a:t>
            </a:r>
            <a:r>
              <a:rPr lang="pt-BR" altLang="en-US" i="1"/>
              <a:t>”</a:t>
            </a:r>
            <a:endParaRPr lang="pt-BR" altLang="pt-BR" i="1"/>
          </a:p>
          <a:p>
            <a:pPr algn="ctr" eaLnBrk="1" hangingPunct="1">
              <a:spcBef>
                <a:spcPct val="50000"/>
              </a:spcBef>
            </a:pPr>
            <a:endParaRPr lang="pt-BR" altLang="pt-BR" i="1"/>
          </a:p>
          <a:p>
            <a:pPr algn="ctr" eaLnBrk="1" hangingPunct="1">
              <a:spcBef>
                <a:spcPct val="50000"/>
              </a:spcBef>
            </a:pPr>
            <a:r>
              <a:rPr lang="pt-BR" altLang="pt-BR" i="1"/>
              <a:t>ESTA É A PROVA DA VIABILIDADE POLÍTICA DA AUDITORIA DA DÍVIDA </a:t>
            </a:r>
            <a:endParaRPr lang="pt-BR" altLang="pt-BR"/>
          </a:p>
          <a:p>
            <a:pPr algn="ctr" eaLnBrk="1" hangingPunct="1">
              <a:spcBef>
                <a:spcPct val="50000"/>
              </a:spcBef>
            </a:pPr>
            <a:endParaRPr lang="pt-BR" altLang="pt-BR" i="1"/>
          </a:p>
          <a:p>
            <a:pPr algn="ctr" eaLnBrk="1" hangingPunct="1">
              <a:spcBef>
                <a:spcPct val="50000"/>
              </a:spcBef>
            </a:pPr>
            <a:r>
              <a:rPr lang="pt-BR" altLang="pt-BR" i="1"/>
              <a:t>ENQUANTO ISSO, O GOVERNO BRASILEIRO RECOMPRA TÍTULOS DA DÍVIDA EXTERNA A 130% DO VALOR DE FACE, EM MÉDIA</a:t>
            </a:r>
          </a:p>
          <a:p>
            <a:pPr algn="ctr" eaLnBrk="1" hangingPunct="1">
              <a:spcBef>
                <a:spcPct val="50000"/>
              </a:spcBef>
            </a:pPr>
            <a:endParaRPr lang="pt-BR" altLang="pt-BR" i="1"/>
          </a:p>
          <a:p>
            <a:pPr algn="ctr" eaLnBrk="1" hangingPunct="1">
              <a:spcBef>
                <a:spcPct val="50000"/>
              </a:spcBef>
            </a:pPr>
            <a:r>
              <a:rPr lang="pt-BR" altLang="pt-BR"/>
              <a:t> </a:t>
            </a:r>
          </a:p>
          <a:p>
            <a:pPr algn="ctr" eaLnBrk="1" hangingPunct="1">
              <a:spcBef>
                <a:spcPct val="50000"/>
              </a:spcBef>
            </a:pPr>
            <a:endParaRPr lang="pt-BR" altLang="pt-BR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>
            <a:extLst>
              <a:ext uri="{FF2B5EF4-FFF2-40B4-BE49-F238E27FC236}">
                <a16:creationId xmlns:a16="http://schemas.microsoft.com/office/drawing/2014/main" id="{2B493FCF-458F-4925-9CDB-7C48FB553F7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4348" tIns="47174" rIns="94348" bIns="47174" anchor="b"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fld id="{8D733564-4E30-451E-8439-C91D9E2F230D}" type="slidenum">
              <a:rPr lang="en-GB" altLang="pt-BR" b="0"/>
              <a:pPr algn="r"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t>29</a:t>
            </a:fld>
            <a:endParaRPr lang="en-GB" altLang="pt-BR" b="0"/>
          </a:p>
        </p:txBody>
      </p:sp>
      <p:sp>
        <p:nvSpPr>
          <p:cNvPr id="44035" name="Text Box 1">
            <a:extLst>
              <a:ext uri="{FF2B5EF4-FFF2-40B4-BE49-F238E27FC236}">
                <a16:creationId xmlns:a16="http://schemas.microsoft.com/office/drawing/2014/main" id="{71E6EDCF-6CB3-44E1-BF8D-A8C8E4681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728663"/>
            <a:ext cx="4340225" cy="3641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pt-BR" altLang="pt-BR" sz="2400">
              <a:solidFill>
                <a:srgbClr val="FF0000"/>
              </a:solidFill>
            </a:endParaRPr>
          </a:p>
        </p:txBody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FAFE5EED-2A92-4F0A-9FAE-B222EEAF40D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611688"/>
            <a:ext cx="5026025" cy="43703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3931CAD9-82F3-4A20-B207-16CE943015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CaixaDeTexto 3">
            <a:extLst>
              <a:ext uri="{FF2B5EF4-FFF2-40B4-BE49-F238E27FC236}">
                <a16:creationId xmlns:a16="http://schemas.microsoft.com/office/drawing/2014/main" id="{359E78AA-8163-4676-B922-6D1FCC9C6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/>
              <a:t>Suspensão pagamento encargos aos rentistas (Bonos Global 2012 e 2030) desde novembro/2008</a:t>
            </a:r>
          </a:p>
          <a:p>
            <a:pPr algn="ctr">
              <a:spcBef>
                <a:spcPct val="50000"/>
              </a:spcBef>
            </a:pPr>
            <a:r>
              <a:rPr lang="pt-BR" altLang="pt-BR"/>
              <a:t> </a:t>
            </a:r>
          </a:p>
          <a:p>
            <a:pPr algn="ctr">
              <a:spcBef>
                <a:spcPct val="50000"/>
              </a:spcBef>
            </a:pPr>
            <a:r>
              <a:rPr lang="pt-BR" altLang="pt-BR"/>
              <a:t> Proposta soberana de recompra do restante da dívida por no máximo 30% de seu valor nominal</a:t>
            </a:r>
          </a:p>
          <a:p>
            <a:pPr algn="ctr">
              <a:spcBef>
                <a:spcPct val="50000"/>
              </a:spcBef>
            </a:pPr>
            <a:r>
              <a:rPr lang="pt-BR" altLang="pt-BR"/>
              <a:t> </a:t>
            </a:r>
          </a:p>
          <a:p>
            <a:pPr algn="ctr">
              <a:spcBef>
                <a:spcPct val="50000"/>
              </a:spcBef>
            </a:pPr>
            <a:r>
              <a:rPr lang="pt-BR" altLang="pt-BR"/>
              <a:t>The Economist (23/04/2009):   </a:t>
            </a:r>
            <a:r>
              <a:rPr lang="pt-BR" altLang="en-US" i="1"/>
              <a:t>“</a:t>
            </a:r>
            <a:r>
              <a:rPr lang="pt-BR" altLang="pt-BR" i="1"/>
              <a:t>Sr. Correa parece ser incorruptível (...) gasto público cresceu 71% em 2008, resultado de investimentos em escolas e hospitais</a:t>
            </a:r>
            <a:r>
              <a:rPr lang="pt-BR" altLang="en-US" i="1"/>
              <a:t>”</a:t>
            </a:r>
            <a:endParaRPr lang="pt-BR" altLang="pt-BR" i="1"/>
          </a:p>
          <a:p>
            <a:pPr algn="ctr">
              <a:spcBef>
                <a:spcPct val="50000"/>
              </a:spcBef>
            </a:pPr>
            <a:endParaRPr lang="pt-BR" altLang="pt-BR" i="1"/>
          </a:p>
          <a:p>
            <a:pPr algn="ctr">
              <a:spcBef>
                <a:spcPct val="50000"/>
              </a:spcBef>
            </a:pPr>
            <a:r>
              <a:rPr lang="pt-BR" altLang="pt-BR" i="1"/>
              <a:t>ESTA É A PROVA DA VIABILIDADE POLÍTICA DA AUDITORIA DA DÍVIDA </a:t>
            </a:r>
            <a:endParaRPr lang="pt-BR" altLang="pt-BR"/>
          </a:p>
          <a:p>
            <a:pPr algn="ctr">
              <a:spcBef>
                <a:spcPct val="50000"/>
              </a:spcBef>
            </a:pPr>
            <a:endParaRPr lang="pt-BR" altLang="pt-BR" i="1"/>
          </a:p>
          <a:p>
            <a:pPr algn="ctr">
              <a:spcBef>
                <a:spcPct val="50000"/>
              </a:spcBef>
            </a:pPr>
            <a:r>
              <a:rPr lang="pt-BR" altLang="pt-BR" i="1"/>
              <a:t>ENQUANTO ISSO, O GOVERNO BRASILEIRO RECOMPRA TÍTULOS DA DÍVIDA EXTERNA A 130% DO VALOR DE FACE, EM MÉDIA</a:t>
            </a:r>
          </a:p>
          <a:p>
            <a:pPr algn="ctr">
              <a:spcBef>
                <a:spcPct val="50000"/>
              </a:spcBef>
            </a:pPr>
            <a:endParaRPr lang="pt-BR" altLang="pt-BR" i="1"/>
          </a:p>
          <a:p>
            <a:pPr algn="ctr">
              <a:spcBef>
                <a:spcPct val="50000"/>
              </a:spcBef>
            </a:pPr>
            <a:r>
              <a:rPr lang="pt-BR" altLang="pt-BR"/>
              <a:t> </a:t>
            </a:r>
          </a:p>
          <a:p>
            <a:pPr algn="ctr">
              <a:spcBef>
                <a:spcPct val="50000"/>
              </a:spcBef>
            </a:pPr>
            <a:endParaRPr lang="pt-BR" altLang="pt-BR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9E67029E-A5B2-4729-99EB-A1C384FCA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E5CD3B39-3BB4-427B-8E4C-1005B02FA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0CB38B31-8FD3-48C9-994F-CC9EB70062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8C8851B-FC95-430A-BF68-151AFA5AFC8B}" type="slidenum">
              <a:rPr lang="pt-BR" altLang="pt-BR" smtClean="0"/>
              <a:pPr>
                <a:spcBef>
                  <a:spcPct val="0"/>
                </a:spcBef>
              </a:pPr>
              <a:t>33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Espaço Reservado para Imagem de Slide 1">
            <a:extLst>
              <a:ext uri="{FF2B5EF4-FFF2-40B4-BE49-F238E27FC236}">
                <a16:creationId xmlns:a16="http://schemas.microsoft.com/office/drawing/2014/main" id="{77D85FF2-9E06-425A-A624-058069D89B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Espaço Reservado para Número de Slide 3">
            <a:extLst>
              <a:ext uri="{FF2B5EF4-FFF2-40B4-BE49-F238E27FC236}">
                <a16:creationId xmlns:a16="http://schemas.microsoft.com/office/drawing/2014/main" id="{7C70ECBD-7F1E-49CF-A8E8-559BA61B41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D6DBB38-DF8E-473C-ACBC-0843E3A8A297}" type="slidenum">
              <a:rPr lang="pt-BR" altLang="pt-BR" smtClean="0"/>
              <a:pPr>
                <a:spcBef>
                  <a:spcPct val="0"/>
                </a:spcBef>
              </a:pPr>
              <a:t>34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>
            <a:extLst>
              <a:ext uri="{FF2B5EF4-FFF2-40B4-BE49-F238E27FC236}">
                <a16:creationId xmlns:a16="http://schemas.microsoft.com/office/drawing/2014/main" id="{D32DEB56-2191-4A6A-89C0-EE29C7112B0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4348" tIns="47174" rIns="94348" bIns="47174" anchor="b"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 typeface="Times New Roman" panose="02020603050405020304" pitchFamily="18" charset="0"/>
              <a:buNone/>
            </a:pPr>
            <a:fld id="{7EB0A2CC-527E-4D34-853E-C68EFF899162}" type="slidenum">
              <a:rPr lang="en-GB" altLang="pt-BR" b="0"/>
              <a:pPr algn="r">
                <a:spcBef>
                  <a:spcPct val="0"/>
                </a:spcBef>
                <a:buFont typeface="Times New Roman" panose="02020603050405020304" pitchFamily="18" charset="0"/>
                <a:buNone/>
              </a:pPr>
              <a:t>35</a:t>
            </a:fld>
            <a:endParaRPr lang="en-GB" altLang="pt-BR" b="0"/>
          </a:p>
        </p:txBody>
      </p:sp>
      <p:sp>
        <p:nvSpPr>
          <p:cNvPr id="54275" name="Text Box 1">
            <a:extLst>
              <a:ext uri="{FF2B5EF4-FFF2-40B4-BE49-F238E27FC236}">
                <a16:creationId xmlns:a16="http://schemas.microsoft.com/office/drawing/2014/main" id="{804C6E08-958A-4A1C-95A8-BB2A3EF22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728663"/>
            <a:ext cx="4340225" cy="3641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pt-BR" altLang="pt-BR" sz="24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ABD934B1-BC76-4EF8-B6B3-C670ADD938C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611688"/>
            <a:ext cx="5026025" cy="43703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>
            <a:extLst>
              <a:ext uri="{FF2B5EF4-FFF2-40B4-BE49-F238E27FC236}">
                <a16:creationId xmlns:a16="http://schemas.microsoft.com/office/drawing/2014/main" id="{F07A4AF9-2128-4BEF-9D4A-36A7E8147E7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4348" tIns="47174" rIns="94348" bIns="47174" anchor="b"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 typeface="Times New Roman" panose="02020603050405020304" pitchFamily="18" charset="0"/>
              <a:buNone/>
            </a:pPr>
            <a:fld id="{959B1372-E2D3-44D3-8F76-92C0103CE057}" type="slidenum">
              <a:rPr lang="en-GB" altLang="pt-BR" b="0"/>
              <a:pPr algn="r">
                <a:spcBef>
                  <a:spcPct val="0"/>
                </a:spcBef>
                <a:buFont typeface="Times New Roman" panose="02020603050405020304" pitchFamily="18" charset="0"/>
                <a:buNone/>
              </a:pPr>
              <a:t>36</a:t>
            </a:fld>
            <a:endParaRPr lang="en-GB" altLang="pt-BR" b="0"/>
          </a:p>
        </p:txBody>
      </p:sp>
      <p:sp>
        <p:nvSpPr>
          <p:cNvPr id="56323" name="Text Box 1">
            <a:extLst>
              <a:ext uri="{FF2B5EF4-FFF2-40B4-BE49-F238E27FC236}">
                <a16:creationId xmlns:a16="http://schemas.microsoft.com/office/drawing/2014/main" id="{8D0441D6-9269-46BE-8757-7D72D2514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728663"/>
            <a:ext cx="4340225" cy="3641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pt-BR" altLang="pt-BR" sz="24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FCAF270F-7AAD-4609-A236-1A27A3670EA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611688"/>
            <a:ext cx="5026025" cy="43703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Espaço Reservado para Imagem de Slide 1">
            <a:extLst>
              <a:ext uri="{FF2B5EF4-FFF2-40B4-BE49-F238E27FC236}">
                <a16:creationId xmlns:a16="http://schemas.microsoft.com/office/drawing/2014/main" id="{A3F4BA69-3BF0-4C8C-AEFB-178C5652B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0" name="Espaço Reservado para Anotações 2">
            <a:extLst>
              <a:ext uri="{FF2B5EF4-FFF2-40B4-BE49-F238E27FC236}">
                <a16:creationId xmlns:a16="http://schemas.microsoft.com/office/drawing/2014/main" id="{3C8B254F-EC03-4BC4-B0B7-EB61D5ADC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8371" name="Espaço Reservado para Número de Slide 3">
            <a:extLst>
              <a:ext uri="{FF2B5EF4-FFF2-40B4-BE49-F238E27FC236}">
                <a16:creationId xmlns:a16="http://schemas.microsoft.com/office/drawing/2014/main" id="{44DC7B01-9E30-4B35-9049-6AEBCE1F38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13A74D7-BB7E-4E5D-941F-1127C02284AF}" type="slidenum">
              <a:rPr lang="pt-BR" altLang="pt-BR" smtClean="0"/>
              <a:pPr>
                <a:spcBef>
                  <a:spcPct val="0"/>
                </a:spcBef>
              </a:pPr>
              <a:t>37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Espaço Reservado para Imagem de Slide 1">
            <a:extLst>
              <a:ext uri="{FF2B5EF4-FFF2-40B4-BE49-F238E27FC236}">
                <a16:creationId xmlns:a16="http://schemas.microsoft.com/office/drawing/2014/main" id="{B2AD36C4-5DB7-4544-900C-35F51A3888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Espaço Reservado para Anotações 2">
            <a:extLst>
              <a:ext uri="{FF2B5EF4-FFF2-40B4-BE49-F238E27FC236}">
                <a16:creationId xmlns:a16="http://schemas.microsoft.com/office/drawing/2014/main" id="{6786480E-F490-4901-AD8B-11964FF04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60419" name="Espaço Reservado para Número de Slide 3">
            <a:extLst>
              <a:ext uri="{FF2B5EF4-FFF2-40B4-BE49-F238E27FC236}">
                <a16:creationId xmlns:a16="http://schemas.microsoft.com/office/drawing/2014/main" id="{3D870800-3B66-40E7-BC07-DF2AE7BB0B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1FF746D-E8CD-4C42-9461-3AA3ABB87F4F}" type="slidenum">
              <a:rPr lang="pt-BR" altLang="pt-BR" smtClean="0"/>
              <a:pPr>
                <a:spcBef>
                  <a:spcPct val="0"/>
                </a:spcBef>
              </a:pPr>
              <a:t>38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>
            <a:extLst>
              <a:ext uri="{FF2B5EF4-FFF2-40B4-BE49-F238E27FC236}">
                <a16:creationId xmlns:a16="http://schemas.microsoft.com/office/drawing/2014/main" id="{FD61B372-9700-402D-AF58-51543078F59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4348" tIns="47174" rIns="94348" bIns="47174" anchor="b"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fld id="{0B411FFB-CC12-4AAB-9155-486D6CC8F9CB}" type="slidenum">
              <a:rPr lang="en-GB" altLang="pt-BR" b="0"/>
              <a:pPr algn="r"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t>2</a:t>
            </a:fld>
            <a:endParaRPr lang="en-GB" altLang="pt-BR" b="0"/>
          </a:p>
        </p:txBody>
      </p:sp>
      <p:sp>
        <p:nvSpPr>
          <p:cNvPr id="7171" name="Text Box 1">
            <a:extLst>
              <a:ext uri="{FF2B5EF4-FFF2-40B4-BE49-F238E27FC236}">
                <a16:creationId xmlns:a16="http://schemas.microsoft.com/office/drawing/2014/main" id="{787E60B1-B180-4F2F-8051-552E59FCB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728663"/>
            <a:ext cx="4340225" cy="3641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pt-BR" altLang="pt-BR" sz="2400">
              <a:solidFill>
                <a:srgbClr val="FF0000"/>
              </a:solidFill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D21B3447-5F92-4E84-9928-4E7BEA816D1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611688"/>
            <a:ext cx="5026025" cy="43703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>
            <a:extLst>
              <a:ext uri="{FF2B5EF4-FFF2-40B4-BE49-F238E27FC236}">
                <a16:creationId xmlns:a16="http://schemas.microsoft.com/office/drawing/2014/main" id="{BD9E4848-470C-481B-BBD0-80DB800969B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4348" tIns="47174" rIns="94348" bIns="47174" anchor="b"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fld id="{60688549-B981-4AAD-906B-0F5A251A43DE}" type="slidenum">
              <a:rPr lang="en-GB" altLang="pt-BR" b="0"/>
              <a:pPr algn="r"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t>3</a:t>
            </a:fld>
            <a:endParaRPr lang="en-GB" altLang="pt-BR" b="0"/>
          </a:p>
        </p:txBody>
      </p:sp>
      <p:sp>
        <p:nvSpPr>
          <p:cNvPr id="9219" name="Text Box 1">
            <a:extLst>
              <a:ext uri="{FF2B5EF4-FFF2-40B4-BE49-F238E27FC236}">
                <a16:creationId xmlns:a16="http://schemas.microsoft.com/office/drawing/2014/main" id="{FA5742EA-D377-49B0-B64E-1F92E1B67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728663"/>
            <a:ext cx="4340225" cy="3641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pt-BR" altLang="pt-BR" sz="2400">
              <a:solidFill>
                <a:srgbClr val="FF0000"/>
              </a:solidFill>
            </a:endParaRPr>
          </a:p>
        </p:txBody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FDFE2723-EF3B-4623-A2FD-8F8975265EB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611688"/>
            <a:ext cx="5026025" cy="43703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Espaço Reservado para Imagem de Slide 1">
            <a:extLst>
              <a:ext uri="{FF2B5EF4-FFF2-40B4-BE49-F238E27FC236}">
                <a16:creationId xmlns:a16="http://schemas.microsoft.com/office/drawing/2014/main" id="{A12ADD3D-B44E-4F73-9163-4227941078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8" name="Espaço Reservado para Anotações 2">
            <a:extLst>
              <a:ext uri="{FF2B5EF4-FFF2-40B4-BE49-F238E27FC236}">
                <a16:creationId xmlns:a16="http://schemas.microsoft.com/office/drawing/2014/main" id="{62DCDD56-392E-4661-8A3B-A0286CC77D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14339" name="Espaço Reservado para Número de Slide 3">
            <a:extLst>
              <a:ext uri="{FF2B5EF4-FFF2-40B4-BE49-F238E27FC236}">
                <a16:creationId xmlns:a16="http://schemas.microsoft.com/office/drawing/2014/main" id="{B3B82398-4FFF-47DB-9ABB-B5CAB1AFBC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1F9ED42-0F32-4BB6-88EF-891BCB6AFE5E}" type="slidenum">
              <a:rPr lang="pt-BR" altLang="pt-BR" sz="1200" b="0" smtClean="0">
                <a:solidFill>
                  <a:schemeClr val="tx1"/>
                </a:solidFill>
              </a:rPr>
              <a:pPr/>
              <a:t>7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ED836A1-DC4C-4037-8CE5-2F7CDFB2D6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9F1A161-2A42-44EE-B126-CEBB44AFED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ço Reservado para Imagem de Slide 1">
            <a:extLst>
              <a:ext uri="{FF2B5EF4-FFF2-40B4-BE49-F238E27FC236}">
                <a16:creationId xmlns:a16="http://schemas.microsoft.com/office/drawing/2014/main" id="{84BF4E1E-0DB2-4A39-84BF-942977E914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Espaço Reservado para Número de Slide 3">
            <a:extLst>
              <a:ext uri="{FF2B5EF4-FFF2-40B4-BE49-F238E27FC236}">
                <a16:creationId xmlns:a16="http://schemas.microsoft.com/office/drawing/2014/main" id="{972D270E-7B97-4D90-A588-C5D9A3A772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195E76D-3AC3-49F6-B00B-C542BA86940A}" type="slidenum">
              <a:rPr lang="pt-BR" altLang="pt-BR" smtClean="0"/>
              <a:pPr>
                <a:spcBef>
                  <a:spcPct val="0"/>
                </a:spcBef>
              </a:pPr>
              <a:t>13</a:t>
            </a:fld>
            <a:endParaRPr lang="pt-BR" altLang="pt-BR"/>
          </a:p>
        </p:txBody>
      </p:sp>
      <p:sp>
        <p:nvSpPr>
          <p:cNvPr id="23555" name="Notes Placeholder 1">
            <a:extLst>
              <a:ext uri="{FF2B5EF4-FFF2-40B4-BE49-F238E27FC236}">
                <a16:creationId xmlns:a16="http://schemas.microsoft.com/office/drawing/2014/main" id="{DB7D8F29-6718-4D7B-A589-D853F925F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Espaço Reservado para Imagem de Slide 1">
            <a:extLst>
              <a:ext uri="{FF2B5EF4-FFF2-40B4-BE49-F238E27FC236}">
                <a16:creationId xmlns:a16="http://schemas.microsoft.com/office/drawing/2014/main" id="{7799D9B7-98EA-4813-BD34-43F964B4CC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Espaço Reservado para Número de Slide 3">
            <a:extLst>
              <a:ext uri="{FF2B5EF4-FFF2-40B4-BE49-F238E27FC236}">
                <a16:creationId xmlns:a16="http://schemas.microsoft.com/office/drawing/2014/main" id="{EA352B4A-71B0-4F7F-A1DA-DF17F1E739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7492DD5-DFEE-448D-8E84-B555DAE66F6F}" type="slidenum">
              <a:rPr lang="pt-BR" altLang="pt-BR" smtClean="0"/>
              <a:pPr>
                <a:spcBef>
                  <a:spcPct val="0"/>
                </a:spcBef>
              </a:pPr>
              <a:t>14</a:t>
            </a:fld>
            <a:endParaRPr lang="pt-BR" altLang="pt-BR"/>
          </a:p>
        </p:txBody>
      </p:sp>
      <p:sp>
        <p:nvSpPr>
          <p:cNvPr id="25603" name="Notes Placeholder 1">
            <a:extLst>
              <a:ext uri="{FF2B5EF4-FFF2-40B4-BE49-F238E27FC236}">
                <a16:creationId xmlns:a16="http://schemas.microsoft.com/office/drawing/2014/main" id="{5DCA4F03-C151-4754-BEA5-46F2E9FAB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9">
            <a:extLst>
              <a:ext uri="{FF2B5EF4-FFF2-40B4-BE49-F238E27FC236}">
                <a16:creationId xmlns:a16="http://schemas.microsoft.com/office/drawing/2014/main" id="{236E7A12-A29E-410D-812C-33572146835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4348" tIns="47174" rIns="94348" bIns="47174" anchor="b"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fld id="{7BE255B8-A53B-4F89-B3C6-A96C63F82ADD}" type="slidenum">
              <a:rPr lang="en-GB" altLang="pt-BR" b="0"/>
              <a:pPr algn="r"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t>24</a:t>
            </a:fld>
            <a:endParaRPr lang="en-GB" altLang="pt-BR" b="0"/>
          </a:p>
        </p:txBody>
      </p:sp>
      <p:sp>
        <p:nvSpPr>
          <p:cNvPr id="35843" name="Text Box 1">
            <a:extLst>
              <a:ext uri="{FF2B5EF4-FFF2-40B4-BE49-F238E27FC236}">
                <a16:creationId xmlns:a16="http://schemas.microsoft.com/office/drawing/2014/main" id="{E1C7BD57-4E16-40EC-A133-B896C36CC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728663"/>
            <a:ext cx="4340225" cy="3641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pt-BR" altLang="pt-BR" sz="2400">
              <a:solidFill>
                <a:srgbClr val="FF0000"/>
              </a:solidFill>
            </a:endParaRP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69BBA232-6665-47DA-B5F4-BDDBA7491D3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611688"/>
            <a:ext cx="5026025" cy="43703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707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27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086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36159DBC-2915-44F7-868F-13E14E99E818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9542463" y="0"/>
            <a:ext cx="363537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pt-BR">
              <a:ea typeface="+mn-ea"/>
            </a:endParaRPr>
          </a:p>
        </p:txBody>
      </p:sp>
      <p:sp>
        <p:nvSpPr>
          <p:cNvPr id="1027" name="Freeform 8">
            <a:extLst>
              <a:ext uri="{FF2B5EF4-FFF2-40B4-BE49-F238E27FC236}">
                <a16:creationId xmlns:a16="http://schemas.microsoft.com/office/drawing/2014/main" id="{5D3F0E89-EF9A-4EEB-9FA8-83026247CD38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9906000" cy="1682751"/>
          </a:xfrm>
          <a:custGeom>
            <a:avLst/>
            <a:gdLst>
              <a:gd name="T0" fmla="*/ 0 w 5760"/>
              <a:gd name="T1" fmla="*/ 2147483646 h 1060"/>
              <a:gd name="T2" fmla="*/ 0 w 5760"/>
              <a:gd name="T3" fmla="*/ 2147483646 h 1060"/>
              <a:gd name="T4" fmla="*/ 2147483646 w 5760"/>
              <a:gd name="T5" fmla="*/ 2147483646 h 1060"/>
              <a:gd name="T6" fmla="*/ 2147483646 w 5760"/>
              <a:gd name="T7" fmla="*/ 0 h 1060"/>
              <a:gd name="T8" fmla="*/ 2147483646 w 5760"/>
              <a:gd name="T9" fmla="*/ 0 h 1060"/>
              <a:gd name="T10" fmla="*/ 2147483646 w 5760"/>
              <a:gd name="T11" fmla="*/ 2147483646 h 1060"/>
              <a:gd name="T12" fmla="*/ 2147483646 w 5760"/>
              <a:gd name="T13" fmla="*/ 2147483646 h 1060"/>
              <a:gd name="T14" fmla="*/ 2147483646 w 5760"/>
              <a:gd name="T15" fmla="*/ 2147483646 h 1060"/>
              <a:gd name="T16" fmla="*/ 2147483646 w 5760"/>
              <a:gd name="T17" fmla="*/ 2147483646 h 1060"/>
              <a:gd name="T18" fmla="*/ 2147483646 w 5760"/>
              <a:gd name="T19" fmla="*/ 2147483646 h 1060"/>
              <a:gd name="T20" fmla="*/ 2147483646 w 5760"/>
              <a:gd name="T21" fmla="*/ 2147483646 h 1060"/>
              <a:gd name="T22" fmla="*/ 2147483646 w 5760"/>
              <a:gd name="T23" fmla="*/ 2147483646 h 1060"/>
              <a:gd name="T24" fmla="*/ 2147483646 w 5760"/>
              <a:gd name="T25" fmla="*/ 2147483646 h 1060"/>
              <a:gd name="T26" fmla="*/ 2147483646 w 5760"/>
              <a:gd name="T27" fmla="*/ 2147483646 h 1060"/>
              <a:gd name="T28" fmla="*/ 2147483646 w 5760"/>
              <a:gd name="T29" fmla="*/ 2147483646 h 1060"/>
              <a:gd name="T30" fmla="*/ 2147483646 w 5760"/>
              <a:gd name="T31" fmla="*/ 2147483646 h 1060"/>
              <a:gd name="T32" fmla="*/ 2147483646 w 5760"/>
              <a:gd name="T33" fmla="*/ 2147483646 h 1060"/>
              <a:gd name="T34" fmla="*/ 2147483646 w 5760"/>
              <a:gd name="T35" fmla="*/ 2147483646 h 1060"/>
              <a:gd name="T36" fmla="*/ 2147483646 w 5760"/>
              <a:gd name="T37" fmla="*/ 2147483646 h 1060"/>
              <a:gd name="T38" fmla="*/ 2147483646 w 5760"/>
              <a:gd name="T39" fmla="*/ 2147483646 h 1060"/>
              <a:gd name="T40" fmla="*/ 2147483646 w 5760"/>
              <a:gd name="T41" fmla="*/ 2147483646 h 1060"/>
              <a:gd name="T42" fmla="*/ 2147483646 w 5760"/>
              <a:gd name="T43" fmla="*/ 2147483646 h 1060"/>
              <a:gd name="T44" fmla="*/ 2147483646 w 5760"/>
              <a:gd name="T45" fmla="*/ 2147483646 h 1060"/>
              <a:gd name="T46" fmla="*/ 2147483646 w 5760"/>
              <a:gd name="T47" fmla="*/ 2147483646 h 1060"/>
              <a:gd name="T48" fmla="*/ 2147483646 w 5760"/>
              <a:gd name="T49" fmla="*/ 2147483646 h 1060"/>
              <a:gd name="T50" fmla="*/ 2147483646 w 5760"/>
              <a:gd name="T51" fmla="*/ 2147483646 h 1060"/>
              <a:gd name="T52" fmla="*/ 2147483646 w 5760"/>
              <a:gd name="T53" fmla="*/ 2147483646 h 1060"/>
              <a:gd name="T54" fmla="*/ 0 w 5760"/>
              <a:gd name="T55" fmla="*/ 2147483646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28" name="Freeform 9">
            <a:extLst>
              <a:ext uri="{FF2B5EF4-FFF2-40B4-BE49-F238E27FC236}">
                <a16:creationId xmlns:a16="http://schemas.microsoft.com/office/drawing/2014/main" id="{40D24059-5E9B-4628-A26D-1D7C059DAC96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9086850" cy="1068388"/>
          </a:xfrm>
          <a:custGeom>
            <a:avLst/>
            <a:gdLst>
              <a:gd name="T0" fmla="*/ 0 w 5284"/>
              <a:gd name="T1" fmla="*/ 2147483646 h 673"/>
              <a:gd name="T2" fmla="*/ 0 w 5284"/>
              <a:gd name="T3" fmla="*/ 2147483646 h 673"/>
              <a:gd name="T4" fmla="*/ 2147483646 w 5284"/>
              <a:gd name="T5" fmla="*/ 2147483646 h 673"/>
              <a:gd name="T6" fmla="*/ 2147483646 w 5284"/>
              <a:gd name="T7" fmla="*/ 2147483646 h 673"/>
              <a:gd name="T8" fmla="*/ 2147483646 w 5284"/>
              <a:gd name="T9" fmla="*/ 2147483646 h 673"/>
              <a:gd name="T10" fmla="*/ 2147483646 w 5284"/>
              <a:gd name="T11" fmla="*/ 2147483646 h 673"/>
              <a:gd name="T12" fmla="*/ 2147483646 w 5284"/>
              <a:gd name="T13" fmla="*/ 2147483646 h 673"/>
              <a:gd name="T14" fmla="*/ 2147483646 w 5284"/>
              <a:gd name="T15" fmla="*/ 2147483646 h 673"/>
              <a:gd name="T16" fmla="*/ 2147483646 w 5284"/>
              <a:gd name="T17" fmla="*/ 2147483646 h 673"/>
              <a:gd name="T18" fmla="*/ 2147483646 w 5284"/>
              <a:gd name="T19" fmla="*/ 2147483646 h 673"/>
              <a:gd name="T20" fmla="*/ 2147483646 w 5284"/>
              <a:gd name="T21" fmla="*/ 2147483646 h 673"/>
              <a:gd name="T22" fmla="*/ 2147483646 w 5284"/>
              <a:gd name="T23" fmla="*/ 2147483646 h 673"/>
              <a:gd name="T24" fmla="*/ 2147483646 w 5284"/>
              <a:gd name="T25" fmla="*/ 2147483646 h 673"/>
              <a:gd name="T26" fmla="*/ 2147483646 w 5284"/>
              <a:gd name="T27" fmla="*/ 2147483646 h 673"/>
              <a:gd name="T28" fmla="*/ 2147483646 w 5284"/>
              <a:gd name="T29" fmla="*/ 2147483646 h 673"/>
              <a:gd name="T30" fmla="*/ 2147483646 w 5284"/>
              <a:gd name="T31" fmla="*/ 2147483646 h 673"/>
              <a:gd name="T32" fmla="*/ 2147483646 w 5284"/>
              <a:gd name="T33" fmla="*/ 2147483646 h 673"/>
              <a:gd name="T34" fmla="*/ 2147483646 w 5284"/>
              <a:gd name="T35" fmla="*/ 2147483646 h 673"/>
              <a:gd name="T36" fmla="*/ 2147483646 w 5284"/>
              <a:gd name="T37" fmla="*/ 2147483646 h 673"/>
              <a:gd name="T38" fmla="*/ 2147483646 w 5284"/>
              <a:gd name="T39" fmla="*/ 2147483646 h 673"/>
              <a:gd name="T40" fmla="*/ 2147483646 w 5284"/>
              <a:gd name="T41" fmla="*/ 2147483646 h 673"/>
              <a:gd name="T42" fmla="*/ 2147483646 w 5284"/>
              <a:gd name="T43" fmla="*/ 2147483646 h 673"/>
              <a:gd name="T44" fmla="*/ 2147483646 w 5284"/>
              <a:gd name="T45" fmla="*/ 2147483646 h 673"/>
              <a:gd name="T46" fmla="*/ 2147483646 w 5284"/>
              <a:gd name="T47" fmla="*/ 2147483646 h 673"/>
              <a:gd name="T48" fmla="*/ 2147483646 w 5284"/>
              <a:gd name="T49" fmla="*/ 2147483646 h 673"/>
              <a:gd name="T50" fmla="*/ 2147483646 w 5284"/>
              <a:gd name="T51" fmla="*/ 2147483646 h 673"/>
              <a:gd name="T52" fmla="*/ 2147483646 w 5284"/>
              <a:gd name="T53" fmla="*/ 0 h 673"/>
              <a:gd name="T54" fmla="*/ 2147483646 w 5284"/>
              <a:gd name="T55" fmla="*/ 0 h 673"/>
              <a:gd name="T56" fmla="*/ 2147483646 w 5284"/>
              <a:gd name="T57" fmla="*/ 2147483646 h 673"/>
              <a:gd name="T58" fmla="*/ 2147483646 w 5284"/>
              <a:gd name="T59" fmla="*/ 2147483646 h 673"/>
              <a:gd name="T60" fmla="*/ 2147483646 w 5284"/>
              <a:gd name="T61" fmla="*/ 2147483646 h 673"/>
              <a:gd name="T62" fmla="*/ 2147483646 w 5284"/>
              <a:gd name="T63" fmla="*/ 2147483646 h 673"/>
              <a:gd name="T64" fmla="*/ 2147483646 w 5284"/>
              <a:gd name="T65" fmla="*/ 2147483646 h 673"/>
              <a:gd name="T66" fmla="*/ 2147483646 w 5284"/>
              <a:gd name="T67" fmla="*/ 2147483646 h 673"/>
              <a:gd name="T68" fmla="*/ 2147483646 w 5284"/>
              <a:gd name="T69" fmla="*/ 2147483646 h 673"/>
              <a:gd name="T70" fmla="*/ 2147483646 w 5284"/>
              <a:gd name="T71" fmla="*/ 2147483646 h 673"/>
              <a:gd name="T72" fmla="*/ 2147483646 w 5284"/>
              <a:gd name="T73" fmla="*/ 2147483646 h 673"/>
              <a:gd name="T74" fmla="*/ 2147483646 w 5284"/>
              <a:gd name="T75" fmla="*/ 2147483646 h 673"/>
              <a:gd name="T76" fmla="*/ 2147483646 w 5284"/>
              <a:gd name="T77" fmla="*/ 2147483646 h 673"/>
              <a:gd name="T78" fmla="*/ 2147483646 w 5284"/>
              <a:gd name="T79" fmla="*/ 2147483646 h 673"/>
              <a:gd name="T80" fmla="*/ 2147483646 w 5284"/>
              <a:gd name="T81" fmla="*/ 2147483646 h 673"/>
              <a:gd name="T82" fmla="*/ 2147483646 w 5284"/>
              <a:gd name="T83" fmla="*/ 2147483646 h 673"/>
              <a:gd name="T84" fmla="*/ 2147483646 w 5284"/>
              <a:gd name="T85" fmla="*/ 2147483646 h 673"/>
              <a:gd name="T86" fmla="*/ 0 w 5284"/>
              <a:gd name="T87" fmla="*/ 2147483646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29" name="Freeform 10">
            <a:extLst>
              <a:ext uri="{FF2B5EF4-FFF2-40B4-BE49-F238E27FC236}">
                <a16:creationId xmlns:a16="http://schemas.microsoft.com/office/drawing/2014/main" id="{6643B650-2FB9-4387-BE23-1E55BD89737A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4959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147483646 h 286"/>
              <a:gd name="T4" fmla="*/ 2147483646 w 2884"/>
              <a:gd name="T5" fmla="*/ 2147483646 h 286"/>
              <a:gd name="T6" fmla="*/ 2147483646 w 2884"/>
              <a:gd name="T7" fmla="*/ 2147483646 h 286"/>
              <a:gd name="T8" fmla="*/ 2147483646 w 2884"/>
              <a:gd name="T9" fmla="*/ 2147483646 h 286"/>
              <a:gd name="T10" fmla="*/ 2147483646 w 2884"/>
              <a:gd name="T11" fmla="*/ 2147483646 h 286"/>
              <a:gd name="T12" fmla="*/ 2147483646 w 2884"/>
              <a:gd name="T13" fmla="*/ 2147483646 h 286"/>
              <a:gd name="T14" fmla="*/ 2147483646 w 2884"/>
              <a:gd name="T15" fmla="*/ 2147483646 h 286"/>
              <a:gd name="T16" fmla="*/ 2147483646 w 2884"/>
              <a:gd name="T17" fmla="*/ 2147483646 h 286"/>
              <a:gd name="T18" fmla="*/ 2147483646 w 2884"/>
              <a:gd name="T19" fmla="*/ 2147483646 h 286"/>
              <a:gd name="T20" fmla="*/ 2147483646 w 2884"/>
              <a:gd name="T21" fmla="*/ 2147483646 h 286"/>
              <a:gd name="T22" fmla="*/ 2147483646 w 2884"/>
              <a:gd name="T23" fmla="*/ 2147483646 h 286"/>
              <a:gd name="T24" fmla="*/ 2147483646 w 2884"/>
              <a:gd name="T25" fmla="*/ 2147483646 h 286"/>
              <a:gd name="T26" fmla="*/ 2147483646 w 2884"/>
              <a:gd name="T27" fmla="*/ 2147483646 h 286"/>
              <a:gd name="T28" fmla="*/ 2147483646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AFBC430D-E144-46ED-A12A-65D36479080D}"/>
              </a:ext>
            </a:extLst>
          </p:cNvPr>
          <p:cNvSpPr/>
          <p:nvPr userDrawn="1"/>
        </p:nvSpPr>
        <p:spPr bwMode="auto">
          <a:xfrm>
            <a:off x="-15875" y="-65088"/>
            <a:ext cx="10239375" cy="7072313"/>
          </a:xfrm>
          <a:prstGeom prst="rect">
            <a:avLst/>
          </a:prstGeom>
          <a:solidFill>
            <a:schemeClr val="bg2">
              <a:lumMod val="85000"/>
              <a:lumOff val="15000"/>
            </a:schemeClr>
          </a:solidFill>
          <a:ln w="12700" cap="sq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C">
              <a:ea typeface="+mn-ea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46" grpId="1" animBg="1"/>
      <p:bldP spid="31746" grpId="2" animBg="1"/>
      <p:bldP spid="31746" grpId="3" animBg="1"/>
      <p:bldP spid="31746" grpId="4" animBg="1"/>
      <p:bldP spid="31746" grpId="5" animBg="1"/>
      <p:bldP spid="31746" grpId="6" animBg="1"/>
      <p:bldP spid="31746" grpId="7" animBg="1"/>
      <p:bldP spid="31746" grpId="8" animBg="1"/>
      <p:bldP spid="31746" grpId="9" animBg="1"/>
      <p:bldP spid="31746" grpId="10" animBg="1"/>
      <p:bldP spid="31746" grpId="11" animBg="1"/>
      <p:bldP spid="31746" grpId="12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panose="020B0600070205080204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panose="020B0600070205080204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anose="020B0600070205080204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uditoriacidada.org.br/conteudo/novela-assalto-aos-cofres-publicos-5-capitulos/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GQFvSR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bit.ly/34FjnH9" TargetMode="External"/><Relationship Id="rId4" Type="http://schemas.openxmlformats.org/officeDocument/2006/relationships/hyperlink" Target="https://bit.ly/3jOvJB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IhRmwQ" TargetMode="External"/><Relationship Id="rId2" Type="http://schemas.openxmlformats.org/officeDocument/2006/relationships/hyperlink" Target="https://bit.ly/35pu0NH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nkrate.com/banking/federal-reserve/why-the-fed-pumps-billions-into-repo-market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4mLp9h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cb.gov.br/content/estatisticas/Documents/Tabelas_especiais/Nfspp.xl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hyperlink" Target="https://bit.ly/36OSUIJ" TargetMode="Externa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hVPV3Z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hyperlink" Target="https://bit.ly/35mCy7h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2NTPlJo" TargetMode="Externa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bit.ly/32CSDpn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camara.leg.br/internet/comissao/index/mista/orca/orcamento/OR2021/proposta/PL2021.EXE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XV1Pkw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bit.ly/3jK41a5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vida-auditoriacidada.org.br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3bVDd0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hyperlink" Target="https://bit.ly/3a9HO0y" TargetMode="External"/><Relationship Id="rId4" Type="http://schemas.openxmlformats.org/officeDocument/2006/relationships/hyperlink" Target="http://www.auditoriacidada.org.br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ditoriacidada.org.br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hyperlink" Target="http://www.facebook.com/auditoriacidada.pagin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bit.ly/30Iljfw" TargetMode="External"/><Relationship Id="rId2" Type="http://schemas.openxmlformats.org/officeDocument/2006/relationships/hyperlink" Target="https://bit.ly/2EQSXWf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bit.ly/3liKWe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s://bit.ly/2EQSXWf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bit.ly/38kEiBQVer" TargetMode="External"/><Relationship Id="rId5" Type="http://schemas.openxmlformats.org/officeDocument/2006/relationships/hyperlink" Target="https://bit.ly/3p3vlT4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2.senado.leg.br/ifi/pdf/estudo-especial-no-03-as-operacoes-compromissadas-do-banco-central-out-2017-1" TargetMode="External"/><Relationship Id="rId2" Type="http://schemas.openxmlformats.org/officeDocument/2006/relationships/hyperlink" Target="https://bit.ly/2EQSXWf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4.bcb.gov.br/top50/port/top50.asp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>
            <a:extLst>
              <a:ext uri="{FF2B5EF4-FFF2-40B4-BE49-F238E27FC236}">
                <a16:creationId xmlns:a16="http://schemas.microsoft.com/office/drawing/2014/main" id="{8178C862-926B-4E4D-AE42-8E0596BF5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38" y="-158750"/>
            <a:ext cx="9777412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pt-BR" altLang="pt-BR" sz="3200" u="sng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endParaRPr lang="pt-BR" altLang="pt-BR" sz="4400" i="1" u="sng">
              <a:solidFill>
                <a:srgbClr val="FFFF00"/>
              </a:solidFill>
            </a:endParaRPr>
          </a:p>
          <a:p>
            <a:pPr algn="ctr"/>
            <a:endParaRPr lang="pt-BR" altLang="pt-BR" sz="3000" b="0" i="1" u="sng">
              <a:solidFill>
                <a:srgbClr val="FFFF00"/>
              </a:solidFill>
            </a:endParaRPr>
          </a:p>
          <a:p>
            <a:pPr algn="ctr"/>
            <a:endParaRPr lang="pt-BR" altLang="pt-BR" sz="3000" b="0" i="1" u="sng">
              <a:solidFill>
                <a:srgbClr val="FFFF00"/>
              </a:solidFill>
            </a:endParaRPr>
          </a:p>
          <a:p>
            <a:pPr algn="ctr"/>
            <a:endParaRPr lang="pt-BR" altLang="pt-BR" sz="3000" b="0" i="1" u="sng">
              <a:solidFill>
                <a:srgbClr val="FFFF00"/>
              </a:solidFill>
            </a:endParaRPr>
          </a:p>
          <a:p>
            <a:pPr algn="ctr"/>
            <a:endParaRPr lang="pt-BR" altLang="pt-BR" sz="3000" b="0" i="1" u="sng">
              <a:solidFill>
                <a:srgbClr val="FFFF00"/>
              </a:solidFill>
            </a:endParaRPr>
          </a:p>
          <a:p>
            <a:pPr algn="ctr"/>
            <a:endParaRPr lang="pt-BR" altLang="pt-BR" sz="2700" u="sng">
              <a:solidFill>
                <a:srgbClr val="FFFF00"/>
              </a:solidFill>
            </a:endParaRPr>
          </a:p>
          <a:p>
            <a:pPr algn="ctr" eaLnBrk="1" hangingPunct="1"/>
            <a:endParaRPr lang="en-US" altLang="pt-BR" sz="2500" b="0" i="1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en-US" altLang="pt-BR" sz="2500" b="0" i="1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en-US" altLang="pt-BR" sz="2500" b="0" i="1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PT" altLang="pt-BR" sz="2000" b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en-US" altLang="pt-BR" sz="2000" b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BR" altLang="pt-BR" sz="2000" b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sz="2000" b="0">
                <a:solidFill>
                  <a:srgbClr val="92D050"/>
                </a:solidFill>
                <a:latin typeface="Tahoma" panose="020B0604030504040204" pitchFamily="34" charset="0"/>
              </a:rPr>
              <a:t>OBSERVATÓRIO DE FINANÇAS E ECONOMIA DE FRANCISCO E CLARA – CBJP</a:t>
            </a:r>
          </a:p>
          <a:p>
            <a:pPr algn="ctr" eaLnBrk="1" hangingPunct="1"/>
            <a:r>
              <a:rPr lang="pt-BR" altLang="pt-BR" sz="2000" b="0">
                <a:solidFill>
                  <a:srgbClr val="92D050"/>
                </a:solidFill>
                <a:latin typeface="Tahoma" panose="020B0604030504040204" pitchFamily="34" charset="0"/>
              </a:rPr>
              <a:t>11 de novembro de 2020</a:t>
            </a:r>
          </a:p>
        </p:txBody>
      </p:sp>
      <p:sp>
        <p:nvSpPr>
          <p:cNvPr id="4098" name="CaixaDeTexto 3">
            <a:extLst>
              <a:ext uri="{FF2B5EF4-FFF2-40B4-BE49-F238E27FC236}">
                <a16:creationId xmlns:a16="http://schemas.microsoft.com/office/drawing/2014/main" id="{79BE97F6-9868-451D-BCC0-CA743C41874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88950" y="2133600"/>
            <a:ext cx="8856663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pt-BR" altLang="pt-BR" sz="80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pt-BR" altLang="pt-BR" sz="90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pt-BR" altLang="pt-BR" sz="280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pt-BR" altLang="pt-BR" sz="280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pt-BR" altLang="pt-BR" sz="2800" dirty="0">
                <a:solidFill>
                  <a:schemeClr val="tx1"/>
                </a:solidFill>
                <a:latin typeface="Tahoma" panose="020B0604030504040204" pitchFamily="34" charset="0"/>
              </a:rPr>
              <a:t>APROFUNDAMENTO DA CRISE</a:t>
            </a:r>
          </a:p>
          <a:p>
            <a:pPr algn="ctr" eaLnBrk="1" hangingPunct="1">
              <a:lnSpc>
                <a:spcPct val="120000"/>
              </a:lnSpc>
            </a:pPr>
            <a:r>
              <a:rPr lang="pt-BR" altLang="pt-BR" sz="2800" dirty="0">
                <a:solidFill>
                  <a:schemeClr val="tx1"/>
                </a:solidFill>
                <a:latin typeface="Tahoma" panose="020B0604030504040204" pitchFamily="34" charset="0"/>
              </a:rPr>
              <a:t>PL 3.877/2020 e PL 19/2019</a:t>
            </a: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0FE9D514-A07A-43B5-BCA1-2BB3A1932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476250"/>
            <a:ext cx="21050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>
            <a:extLst>
              <a:ext uri="{FF2B5EF4-FFF2-40B4-BE49-F238E27FC236}">
                <a16:creationId xmlns:a16="http://schemas.microsoft.com/office/drawing/2014/main" id="{3667FA11-2E3F-4489-B5F5-D77B77CEC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1295400"/>
            <a:ext cx="9245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 defTabSz="449263"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49263"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800"/>
              </a:spcBef>
              <a:buClr>
                <a:srgbClr val="FFFF00"/>
              </a:buClr>
              <a:buFont typeface="Times New Roman" panose="02020603050405020304" pitchFamily="18" charset="0"/>
              <a:buNone/>
            </a:pPr>
            <a:r>
              <a:rPr lang="en-GB" altLang="pt-BR" sz="3200">
                <a:solidFill>
                  <a:srgbClr val="FFFF00"/>
                </a:solidFill>
              </a:rPr>
              <a:t>	</a:t>
            </a:r>
          </a:p>
        </p:txBody>
      </p:sp>
      <p:sp>
        <p:nvSpPr>
          <p:cNvPr id="18434" name="Text Box 9">
            <a:extLst>
              <a:ext uri="{FF2B5EF4-FFF2-40B4-BE49-F238E27FC236}">
                <a16:creationId xmlns:a16="http://schemas.microsoft.com/office/drawing/2014/main" id="{FD5B84C9-F3EE-43E9-B1A7-9EEDB9FCA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214313"/>
            <a:ext cx="9705975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2500"/>
              </a:spcBef>
              <a:buClr>
                <a:srgbClr val="FF9900"/>
              </a:buClr>
            </a:pPr>
            <a:r>
              <a:rPr lang="pt-BR" altLang="pt-BR" sz="2800">
                <a:solidFill>
                  <a:srgbClr val="92D050"/>
                </a:solidFill>
                <a:latin typeface="Tahoma" panose="020B0604030504040204" pitchFamily="34" charset="0"/>
              </a:rPr>
              <a:t>O mesmo mecanismo que produziu a crise está sendo agora </a:t>
            </a:r>
            <a:r>
              <a:rPr lang="pt-BR" altLang="en-US" sz="2800">
                <a:solidFill>
                  <a:srgbClr val="92D050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2800">
                <a:solidFill>
                  <a:srgbClr val="92D050"/>
                </a:solidFill>
                <a:latin typeface="Tahoma" panose="020B0604030504040204" pitchFamily="34" charset="0"/>
              </a:rPr>
              <a:t>legalizado</a:t>
            </a:r>
            <a:r>
              <a:rPr lang="pt-BR" altLang="en-US" sz="2800">
                <a:solidFill>
                  <a:srgbClr val="92D050"/>
                </a:solidFill>
                <a:latin typeface="Tahoma" panose="020B0604030504040204" pitchFamily="34" charset="0"/>
              </a:rPr>
              <a:t>”</a:t>
            </a:r>
            <a:r>
              <a:rPr lang="pt-BR" altLang="pt-BR" sz="2800">
                <a:solidFill>
                  <a:srgbClr val="92D050"/>
                </a:solidFill>
                <a:latin typeface="Tahoma" panose="020B0604030504040204" pitchFamily="34" charset="0"/>
              </a:rPr>
              <a:t> e aprofundado pelo                       PL 3.877/2020</a:t>
            </a:r>
          </a:p>
          <a:p>
            <a:pPr algn="ctr">
              <a:spcBef>
                <a:spcPts val="2500"/>
              </a:spcBef>
              <a:buClr>
                <a:srgbClr val="FF9900"/>
              </a:buClr>
            </a:pPr>
            <a:r>
              <a:rPr lang="pt-BR" altLang="pt-BR" sz="1600" b="0">
                <a:solidFill>
                  <a:srgbClr val="92D050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40A4A8A5-5404-4DD1-8B93-A7B2431B5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pt-BR" altLang="pt-BR"/>
          </a:p>
        </p:txBody>
      </p:sp>
      <p:pic>
        <p:nvPicPr>
          <p:cNvPr id="18436" name="Picture 1">
            <a:extLst>
              <a:ext uri="{FF2B5EF4-FFF2-40B4-BE49-F238E27FC236}">
                <a16:creationId xmlns:a16="http://schemas.microsoft.com/office/drawing/2014/main" id="{19B3DBB4-548F-43D9-8874-60EB50FB2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1866900"/>
            <a:ext cx="4479925" cy="4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">
            <a:extLst>
              <a:ext uri="{FF2B5EF4-FFF2-40B4-BE49-F238E27FC236}">
                <a16:creationId xmlns:a16="http://schemas.microsoft.com/office/drawing/2014/main" id="{5478AAEE-AA12-4C51-8E2C-8AF879CE2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195513"/>
            <a:ext cx="358775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CaixaDeTexto 2">
            <a:extLst>
              <a:ext uri="{FF2B5EF4-FFF2-40B4-BE49-F238E27FC236}">
                <a16:creationId xmlns:a16="http://schemas.microsoft.com/office/drawing/2014/main" id="{E00F5309-9838-424C-9DC9-A3D9F5F2F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600" y="3833813"/>
            <a:ext cx="4225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pt-BR" altLang="pt-BR" sz="1600" b="0">
              <a:solidFill>
                <a:srgbClr val="92D050"/>
              </a:solidFill>
              <a:latin typeface="Tahoma" panose="020B0604030504040204" pitchFamily="34" charset="0"/>
              <a:hlinkClick r:id="rId5"/>
            </a:endParaRPr>
          </a:p>
          <a:p>
            <a:r>
              <a:rPr lang="pt-BR" altLang="pt-BR" sz="1600" b="0">
                <a:solidFill>
                  <a:srgbClr val="92D050"/>
                </a:solidFill>
                <a:latin typeface="Tahoma" panose="020B0604030504040204" pitchFamily="34" charset="0"/>
                <a:hlinkClick r:id="rId5"/>
              </a:rPr>
              <a:t>https://auditoriacidada.org.br/conteudo/novela-assalto-aos-cofres-publicos-5-capitulos/</a:t>
            </a:r>
            <a:endParaRPr lang="pt-BR" altLang="pt-BR" sz="16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08DDD86A-C854-40EC-B377-87DF460D5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137775" cy="6823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371600" indent="-4572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pt-BR" altLang="pt-BR" sz="2800" dirty="0">
                <a:solidFill>
                  <a:schemeClr val="tx1"/>
                </a:solidFill>
                <a:latin typeface="Tahoma" panose="020B0604030504040204" pitchFamily="34" charset="0"/>
              </a:rPr>
              <a:t>QUAL É O PROJETO ECONÔMICO DO GOVERNO ?</a:t>
            </a:r>
          </a:p>
          <a:p>
            <a:pPr lvl="1" eaLnBrk="1" hangingPunct="1">
              <a:lnSpc>
                <a:spcPct val="110000"/>
              </a:lnSpc>
              <a:defRPr/>
            </a:pPr>
            <a:endParaRPr lang="pt-BR" altLang="pt-BR" sz="500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b="0" dirty="0">
                <a:solidFill>
                  <a:srgbClr val="92D050"/>
                </a:solidFill>
                <a:latin typeface="Tahoma" panose="020B0604030504040204" pitchFamily="34" charset="0"/>
              </a:rPr>
              <a:t>Faltam recursos para investimentos geradores de desenvolvimento socioeconômico e manutenção do Estado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b="0" dirty="0">
                <a:solidFill>
                  <a:srgbClr val="92D050"/>
                </a:solidFill>
                <a:latin typeface="Tahoma" panose="020B0604030504040204" pitchFamily="34" charset="0"/>
              </a:rPr>
              <a:t>Auxílio emergencial reduzido a apenas R$300,00 e com os dias contados</a:t>
            </a:r>
          </a:p>
          <a:p>
            <a:pPr eaLnBrk="1" hangingPunct="1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2800" dirty="0">
                <a:solidFill>
                  <a:schemeClr val="tx1"/>
                </a:solidFill>
                <a:latin typeface="Tahoma" panose="020B0604030504040204" pitchFamily="34" charset="0"/>
              </a:rPr>
              <a:t> PRIVILÉGIO DOS BANCOS EM PLENA PANDEMIA</a:t>
            </a:r>
          </a:p>
          <a:p>
            <a:pPr lvl="2" eaLnBrk="1" hangingPunct="1">
              <a:spcBef>
                <a:spcPts val="0"/>
              </a:spcBef>
              <a:buClr>
                <a:srgbClr val="FF9900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b="0" dirty="0" err="1">
                <a:solidFill>
                  <a:schemeClr val="accent1"/>
                </a:solidFill>
                <a:latin typeface="Tahoma" panose="020B0604030504040204" pitchFamily="34" charset="0"/>
              </a:rPr>
              <a:t>R</a:t>
            </a:r>
            <a:r>
              <a:rPr lang="pt-BR" altLang="pt-BR" b="0" dirty="0">
                <a:solidFill>
                  <a:schemeClr val="accent1"/>
                </a:solidFill>
                <a:latin typeface="Tahoma" panose="020B0604030504040204" pitchFamily="34" charset="0"/>
              </a:rPr>
              <a:t>$ 1,2 Trilhão em 23/03/2020</a:t>
            </a:r>
          </a:p>
          <a:p>
            <a:pPr lvl="2" eaLnBrk="1" hangingPunct="1">
              <a:spcBef>
                <a:spcPts val="0"/>
              </a:spcBef>
              <a:buClr>
                <a:srgbClr val="FF9900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b="0" dirty="0">
                <a:solidFill>
                  <a:schemeClr val="accent1"/>
                </a:solidFill>
                <a:latin typeface="Tahoma" panose="020B0604030504040204" pitchFamily="34" charset="0"/>
              </a:rPr>
              <a:t>Aumento das </a:t>
            </a:r>
            <a:r>
              <a:rPr lang="pt-BR" altLang="en-US" b="0" dirty="0">
                <a:solidFill>
                  <a:schemeClr val="accent1"/>
                </a:solidFill>
                <a:latin typeface="Tahoma" panose="020B0604030504040204" pitchFamily="34" charset="0"/>
              </a:rPr>
              <a:t>“</a:t>
            </a:r>
            <a:r>
              <a:rPr lang="pt-BR" altLang="pt-BR" b="0" dirty="0">
                <a:solidFill>
                  <a:schemeClr val="accent1"/>
                </a:solidFill>
                <a:latin typeface="Tahoma" panose="020B0604030504040204" pitchFamily="34" charset="0"/>
              </a:rPr>
              <a:t>Compromissadas</a:t>
            </a:r>
            <a:r>
              <a:rPr lang="pt-BR" altLang="en-US" b="0" dirty="0">
                <a:solidFill>
                  <a:schemeClr val="accent1"/>
                </a:solidFill>
                <a:latin typeface="Tahoma" panose="020B0604030504040204" pitchFamily="34" charset="0"/>
              </a:rPr>
              <a:t>” e da remuneração da sobra de caixa ilegal</a:t>
            </a:r>
          </a:p>
          <a:p>
            <a:pPr lvl="2" eaLnBrk="1" hangingPunct="1">
              <a:spcBef>
                <a:spcPts val="0"/>
              </a:spcBef>
              <a:buClr>
                <a:srgbClr val="FF9900"/>
              </a:buClr>
              <a:buFont typeface="Arial" panose="020B0604020202020204" pitchFamily="34" charset="0"/>
              <a:buChar char="•"/>
              <a:defRPr/>
            </a:pPr>
            <a:r>
              <a:rPr lang="pt-BR" altLang="ja-JP" b="0" dirty="0">
                <a:solidFill>
                  <a:schemeClr val="accent1"/>
                </a:solidFill>
                <a:latin typeface="Tahoma" panose="020B0604030504040204" pitchFamily="34" charset="0"/>
              </a:rPr>
              <a:t>“Legalização” e majoração da remuneração diária da sobra de caixa sem limite PL 3.877/2020</a:t>
            </a:r>
          </a:p>
          <a:p>
            <a:pPr lvl="2" eaLnBrk="1" hangingPunct="1">
              <a:spcBef>
                <a:spcPts val="0"/>
              </a:spcBef>
              <a:buClr>
                <a:srgbClr val="FF9900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b="0" dirty="0">
                <a:solidFill>
                  <a:schemeClr val="accent1"/>
                </a:solidFill>
                <a:latin typeface="Tahoma" panose="020B0604030504040204" pitchFamily="34" charset="0"/>
              </a:rPr>
              <a:t>Vários trilhões com a EC 106/2020 sem limite</a:t>
            </a:r>
          </a:p>
          <a:p>
            <a:pPr lvl="2" eaLnBrk="1" hangingPunct="1">
              <a:spcBef>
                <a:spcPts val="0"/>
              </a:spcBef>
              <a:buClr>
                <a:srgbClr val="FF9900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b="0" dirty="0">
                <a:solidFill>
                  <a:schemeClr val="accent1"/>
                </a:solidFill>
                <a:latin typeface="Tahoma" panose="020B0604030504040204" pitchFamily="34" charset="0"/>
              </a:rPr>
              <a:t>Ganhos em contratos de SWAP </a:t>
            </a:r>
          </a:p>
          <a:p>
            <a:pPr lvl="2" eaLnBrk="1" hangingPunct="1">
              <a:spcBef>
                <a:spcPts val="0"/>
              </a:spcBef>
              <a:buClr>
                <a:srgbClr val="FF9900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b="0" dirty="0">
                <a:solidFill>
                  <a:schemeClr val="accent1"/>
                </a:solidFill>
                <a:latin typeface="Tahoma" panose="020B0604030504040204" pitchFamily="34" charset="0"/>
              </a:rPr>
              <a:t>Securitização de Créditos (LC 173/2020)</a:t>
            </a:r>
          </a:p>
          <a:p>
            <a:pPr lvl="2" eaLnBrk="1" hangingPunct="1">
              <a:spcBef>
                <a:spcPts val="0"/>
              </a:spcBef>
              <a:buClr>
                <a:srgbClr val="FF9900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b="0" dirty="0">
                <a:solidFill>
                  <a:schemeClr val="accent1"/>
                </a:solidFill>
                <a:latin typeface="Tahoma" panose="020B0604030504040204" pitchFamily="34" charset="0"/>
              </a:rPr>
              <a:t>Lucro superior a </a:t>
            </a:r>
            <a:r>
              <a:rPr lang="pt-BR" altLang="pt-BR" b="0" dirty="0" err="1">
                <a:solidFill>
                  <a:schemeClr val="accent1"/>
                </a:solidFill>
                <a:latin typeface="Tahoma" panose="020B0604030504040204" pitchFamily="34" charset="0"/>
              </a:rPr>
              <a:t>R</a:t>
            </a:r>
            <a:r>
              <a:rPr lang="pt-BR" altLang="pt-BR" b="0" dirty="0">
                <a:solidFill>
                  <a:schemeClr val="accent1"/>
                </a:solidFill>
                <a:latin typeface="Tahoma" panose="020B0604030504040204" pitchFamily="34" charset="0"/>
              </a:rPr>
              <a:t>$ 100 bilhões no 1º semestre 2020 </a:t>
            </a:r>
          </a:p>
          <a:p>
            <a:pPr lvl="2" eaLnBrk="1" hangingPunct="1">
              <a:lnSpc>
                <a:spcPts val="2875"/>
              </a:lnSpc>
              <a:defRPr/>
            </a:pPr>
            <a:endParaRPr lang="pt-BR" altLang="pt-BR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2">
            <a:extLst>
              <a:ext uri="{FF2B5EF4-FFF2-40B4-BE49-F238E27FC236}">
                <a16:creationId xmlns:a16="http://schemas.microsoft.com/office/drawing/2014/main" id="{F1C90D55-6C08-459E-A471-71076243E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260350"/>
            <a:ext cx="900112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>
                <a:solidFill>
                  <a:schemeClr val="accent1"/>
                </a:solidFill>
              </a:rPr>
              <a:t>Banco Central liberou R$ 1,2 trilhão para bancos, mas estes não emprestaram às empresas e lucram com a remuneração da sobra de caixa</a:t>
            </a:r>
          </a:p>
        </p:txBody>
      </p:sp>
      <p:pic>
        <p:nvPicPr>
          <p:cNvPr id="21506" name="Picture 5">
            <a:extLst>
              <a:ext uri="{FF2B5EF4-FFF2-40B4-BE49-F238E27FC236}">
                <a16:creationId xmlns:a16="http://schemas.microsoft.com/office/drawing/2014/main" id="{A4A8E2BB-B0D8-4F5D-A186-9EF021EA0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00438"/>
            <a:ext cx="2881313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6">
            <a:extLst>
              <a:ext uri="{FF2B5EF4-FFF2-40B4-BE49-F238E27FC236}">
                <a16:creationId xmlns:a16="http://schemas.microsoft.com/office/drawing/2014/main" id="{116C889B-F4E8-4826-8593-932609753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5168900"/>
            <a:ext cx="3960812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>
            <a:extLst>
              <a:ext uri="{FF2B5EF4-FFF2-40B4-BE49-F238E27FC236}">
                <a16:creationId xmlns:a16="http://schemas.microsoft.com/office/drawing/2014/main" id="{1166029C-B0DF-4225-8E9E-7A86D847F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25" y="1700213"/>
            <a:ext cx="38322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>
            <a:extLst>
              <a:ext uri="{FF2B5EF4-FFF2-40B4-BE49-F238E27FC236}">
                <a16:creationId xmlns:a16="http://schemas.microsoft.com/office/drawing/2014/main" id="{909A6B88-A4FE-4BFD-81B4-A33125D49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628775"/>
            <a:ext cx="4321175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>
            <a:extLst>
              <a:ext uri="{FF2B5EF4-FFF2-40B4-BE49-F238E27FC236}">
                <a16:creationId xmlns:a16="http://schemas.microsoft.com/office/drawing/2014/main" id="{282D6D78-9987-41A9-945E-E2EEFD199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4652963"/>
            <a:ext cx="3859212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aixaDeTexto 1">
            <a:extLst>
              <a:ext uri="{FF2B5EF4-FFF2-40B4-BE49-F238E27FC236}">
                <a16:creationId xmlns:a16="http://schemas.microsoft.com/office/drawing/2014/main" id="{AE7D3E1F-86C4-42CE-9117-BA6393C40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209550"/>
            <a:ext cx="97059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 b="0">
                <a:solidFill>
                  <a:schemeClr val="accent1"/>
                </a:solidFill>
                <a:latin typeface="Tahoma" panose="020B0604030504040204" pitchFamily="34" charset="0"/>
              </a:rPr>
              <a:t>Em 2020 houve aumento brutal no volume das </a:t>
            </a:r>
          </a:p>
          <a:p>
            <a:pPr algn="ctr" eaLnBrk="1" hangingPunct="1"/>
            <a:r>
              <a:rPr lang="pt-BR" altLang="pt-BR" sz="2800" b="0">
                <a:solidFill>
                  <a:schemeClr val="tx1"/>
                </a:solidFill>
                <a:latin typeface="Tahoma" panose="020B0604030504040204" pitchFamily="34" charset="0"/>
              </a:rPr>
              <a:t>OPERAÇÕES COMPROMISSADAS </a:t>
            </a:r>
          </a:p>
          <a:p>
            <a:pPr algn="ctr" eaLnBrk="1" hangingPunct="1"/>
            <a:r>
              <a:rPr lang="pt-BR" altLang="pt-BR" sz="2800" b="0">
                <a:solidFill>
                  <a:schemeClr val="tx1"/>
                </a:solidFill>
                <a:latin typeface="Tahoma" panose="020B0604030504040204" pitchFamily="34" charset="0"/>
              </a:rPr>
              <a:t>Até agosto/2020 o aumento foi de </a:t>
            </a:r>
            <a:r>
              <a:rPr lang="pt-BR" altLang="pt-BR" sz="2800">
                <a:solidFill>
                  <a:schemeClr val="tx1"/>
                </a:solidFill>
                <a:latin typeface="Tahoma" panose="020B0604030504040204" pitchFamily="34" charset="0"/>
              </a:rPr>
              <a:t>R$ 645 BILHÕES</a:t>
            </a:r>
          </a:p>
          <a:p>
            <a:pPr algn="ctr" eaLnBrk="1" hangingPunct="1"/>
            <a:endParaRPr lang="pt-BR" altLang="pt-BR" sz="2800" b="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sz="2800" b="0">
                <a:solidFill>
                  <a:schemeClr val="accent1"/>
                </a:solidFill>
                <a:latin typeface="Tahoma" panose="020B0604030504040204" pitchFamily="34" charset="0"/>
              </a:rPr>
              <a:t>No mesmo período</a:t>
            </a:r>
          </a:p>
          <a:p>
            <a:pPr algn="ctr" eaLnBrk="1" hangingPunct="1"/>
            <a:r>
              <a:rPr lang="pt-BR" altLang="pt-BR" sz="2800" b="0">
                <a:solidFill>
                  <a:schemeClr val="accent1"/>
                </a:solidFill>
                <a:latin typeface="Tahoma" panose="020B0604030504040204" pitchFamily="34" charset="0"/>
              </a:rPr>
              <a:t>ESTOQUE DA </a:t>
            </a:r>
            <a:r>
              <a:rPr lang="pt-BR" altLang="en-US" sz="2800" b="0">
                <a:solidFill>
                  <a:schemeClr val="accent1"/>
                </a:solidFill>
                <a:latin typeface="Tahoma" panose="020B0604030504040204" pitchFamily="34" charset="0"/>
              </a:rPr>
              <a:t>“</a:t>
            </a:r>
            <a:r>
              <a:rPr lang="pt-BR" altLang="ja-JP" sz="2800" b="0">
                <a:solidFill>
                  <a:schemeClr val="accent1"/>
                </a:solidFill>
                <a:latin typeface="Tahoma" panose="020B0604030504040204" pitchFamily="34" charset="0"/>
              </a:rPr>
              <a:t>DÍVIDA BRUTA DO GOVERNO GERAL</a:t>
            </a:r>
            <a:r>
              <a:rPr lang="pt-BR" altLang="en-US" sz="2800" b="0">
                <a:solidFill>
                  <a:schemeClr val="accent1"/>
                </a:solidFill>
                <a:latin typeface="Tahoma" panose="020B0604030504040204" pitchFamily="34" charset="0"/>
              </a:rPr>
              <a:t>”</a:t>
            </a:r>
            <a:endParaRPr lang="pt-BR" altLang="ja-JP" sz="28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sz="2800" b="0">
                <a:solidFill>
                  <a:schemeClr val="tx1"/>
                </a:solidFill>
                <a:latin typeface="Tahoma" panose="020B0604030504040204" pitchFamily="34" charset="0"/>
              </a:rPr>
              <a:t>AUMENTO de cerca de </a:t>
            </a:r>
            <a:r>
              <a:rPr lang="pt-BR" altLang="pt-BR" sz="2800">
                <a:solidFill>
                  <a:schemeClr val="tx1"/>
                </a:solidFill>
                <a:latin typeface="Tahoma" panose="020B0604030504040204" pitchFamily="34" charset="0"/>
              </a:rPr>
              <a:t>R$ 890 BILHÕES</a:t>
            </a:r>
          </a:p>
          <a:p>
            <a:pPr algn="ctr" eaLnBrk="1" hangingPunct="1"/>
            <a:endParaRPr lang="pt-BR" altLang="pt-BR" sz="2800" b="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b="0">
                <a:solidFill>
                  <a:schemeClr val="accent1"/>
                </a:solidFill>
                <a:latin typeface="Tahoma" panose="020B0604030504040204" pitchFamily="34" charset="0"/>
              </a:rPr>
              <a:t>O Governo usa o crescimento da dívida para justificar Privatizações e Contrarreformas, mas o problema está localizado no Sistema da Dívida</a:t>
            </a:r>
          </a:p>
          <a:p>
            <a:pPr algn="ctr" eaLnBrk="1" hangingPunct="1">
              <a:buFontTx/>
              <a:buChar char="•"/>
            </a:pPr>
            <a:endParaRPr lang="pt-BR" altLang="pt-BR" sz="2800" b="0">
              <a:solidFill>
                <a:schemeClr val="accent1"/>
              </a:solidFill>
              <a:latin typeface="Tahoma" panose="020B0604030504040204" pitchFamily="34" charset="0"/>
            </a:endParaRPr>
          </a:p>
        </p:txBody>
      </p:sp>
      <p:pic>
        <p:nvPicPr>
          <p:cNvPr id="22530" name="Picture 1">
            <a:extLst>
              <a:ext uri="{FF2B5EF4-FFF2-40B4-BE49-F238E27FC236}">
                <a16:creationId xmlns:a16="http://schemas.microsoft.com/office/drawing/2014/main" id="{FB326B19-C9C2-48F7-9E6F-722B93335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4508500"/>
            <a:ext cx="72818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aixaDeTexto 1">
            <a:extLst>
              <a:ext uri="{FF2B5EF4-FFF2-40B4-BE49-F238E27FC236}">
                <a16:creationId xmlns:a16="http://schemas.microsoft.com/office/drawing/2014/main" id="{79EE83EA-B11B-4A39-BCDD-D2C0B4FA4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209550"/>
            <a:ext cx="97059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 b="0">
                <a:solidFill>
                  <a:schemeClr val="accent1"/>
                </a:solidFill>
                <a:latin typeface="Tahoma" panose="020B0604030504040204" pitchFamily="34" charset="0"/>
              </a:rPr>
              <a:t>PL 3.877/2020 </a:t>
            </a:r>
            <a:r>
              <a:rPr lang="pt-BR" altLang="pt-BR" sz="2800" b="0">
                <a:solidFill>
                  <a:schemeClr val="tx1"/>
                </a:solidFill>
                <a:latin typeface="Tahoma" panose="020B0604030504040204" pitchFamily="34" charset="0"/>
              </a:rPr>
              <a:t>    MEGA PEDALADA</a:t>
            </a:r>
            <a:endParaRPr lang="pt-BR" altLang="pt-BR" sz="2800" b="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sz="2800" b="0">
                <a:solidFill>
                  <a:schemeClr val="accent1"/>
                </a:solidFill>
                <a:latin typeface="Tahoma" panose="020B0604030504040204" pitchFamily="34" charset="0"/>
              </a:rPr>
              <a:t>Mantém e agrava a remuneração aos bancos</a:t>
            </a:r>
          </a:p>
          <a:p>
            <a:pPr algn="ctr" eaLnBrk="1" hangingPunct="1"/>
            <a:r>
              <a:rPr lang="pt-BR" altLang="pt-BR" sz="2800" b="0">
                <a:solidFill>
                  <a:schemeClr val="tx1"/>
                </a:solidFill>
                <a:latin typeface="Tahoma" panose="020B0604030504040204" pitchFamily="34" charset="0"/>
              </a:rPr>
              <a:t>CONTABILIDADE CRIATIVA PARA ESCONDER A DÍVIDA</a:t>
            </a:r>
          </a:p>
          <a:p>
            <a:pPr algn="ctr" eaLnBrk="1" hangingPunct="1"/>
            <a:endParaRPr lang="pt-BR" altLang="pt-BR" sz="2800" b="0">
              <a:solidFill>
                <a:schemeClr val="accent1"/>
              </a:solidFill>
              <a:latin typeface="Tahoma" panose="020B0604030504040204" pitchFamily="34" charset="0"/>
            </a:endParaRPr>
          </a:p>
        </p:txBody>
      </p:sp>
      <p:pic>
        <p:nvPicPr>
          <p:cNvPr id="24578" name="Imagem 1">
            <a:extLst>
              <a:ext uri="{FF2B5EF4-FFF2-40B4-BE49-F238E27FC236}">
                <a16:creationId xmlns:a16="http://schemas.microsoft.com/office/drawing/2014/main" id="{2540F501-59F8-4520-B4AA-A0EB5E269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071688"/>
            <a:ext cx="9550400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2">
            <a:extLst>
              <a:ext uri="{FF2B5EF4-FFF2-40B4-BE49-F238E27FC236}">
                <a16:creationId xmlns:a16="http://schemas.microsoft.com/office/drawing/2014/main" id="{B6FA422A-7F71-4EDC-9E5F-6BBB690B8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115888"/>
            <a:ext cx="94900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pt-BR" altLang="pt-BR" sz="1500">
              <a:solidFill>
                <a:schemeClr val="accent1"/>
              </a:solidFill>
              <a:latin typeface="Tahoma " charset="0"/>
            </a:endParaRPr>
          </a:p>
          <a:p>
            <a:pPr algn="ctr" eaLnBrk="1" hangingPunct="1"/>
            <a:r>
              <a:rPr lang="pt-BR" altLang="pt-BR" sz="2800">
                <a:solidFill>
                  <a:schemeClr val="accent1"/>
                </a:solidFill>
                <a:latin typeface="Tahoma " charset="0"/>
              </a:rPr>
              <a:t>POLÍTICA MONETÁRIA DO BANCO CENTRAL TRANSFERE RECURSOS PARA BANCOS E AUMENTA A DÍVIDA INTERNA EM TRILHÕES</a:t>
            </a:r>
          </a:p>
          <a:p>
            <a:pPr algn="ctr" eaLnBrk="1" hangingPunct="1"/>
            <a:endParaRPr lang="pt-BR" altLang="pt-BR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BR" altLang="pt-BR" b="0">
              <a:solidFill>
                <a:srgbClr val="94C600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BR" altLang="pt-BR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4A9A023A-5772-417B-A203-36E84FCA4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1871663"/>
            <a:ext cx="6481763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4">
            <a:extLst>
              <a:ext uri="{FF2B5EF4-FFF2-40B4-BE49-F238E27FC236}">
                <a16:creationId xmlns:a16="http://schemas.microsoft.com/office/drawing/2014/main" id="{11EFE297-75C9-492D-8887-9A73D8268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725" y="4365625"/>
            <a:ext cx="2376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600" b="0" u="sng">
              <a:hlinkClick r:id="rId3"/>
            </a:endParaRPr>
          </a:p>
          <a:p>
            <a:pPr eaLnBrk="1" hangingPunct="1"/>
            <a:endParaRPr lang="en-US" altLang="pt-BR"/>
          </a:p>
        </p:txBody>
      </p:sp>
      <p:sp>
        <p:nvSpPr>
          <p:cNvPr id="26628" name="TextBox 1">
            <a:extLst>
              <a:ext uri="{FF2B5EF4-FFF2-40B4-BE49-F238E27FC236}">
                <a16:creationId xmlns:a16="http://schemas.microsoft.com/office/drawing/2014/main" id="{50CDDEF6-8474-4771-90EB-22C853ACA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25" y="2133600"/>
            <a:ext cx="216058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>
                <a:solidFill>
                  <a:srgbClr val="FFFFFF"/>
                </a:solidFill>
              </a:rPr>
              <a:t>Vídeo:</a:t>
            </a:r>
          </a:p>
          <a:p>
            <a:pPr eaLnBrk="1" hangingPunct="1"/>
            <a:r>
              <a:rPr lang="en-US" altLang="pt-BR" sz="1600" b="0">
                <a:hlinkClick r:id="rId4"/>
              </a:rPr>
              <a:t>https://bit.ly/3jOvJBX</a:t>
            </a:r>
            <a:r>
              <a:rPr lang="en-US" altLang="pt-BR" sz="1600" b="0"/>
              <a:t> </a:t>
            </a:r>
          </a:p>
        </p:txBody>
      </p:sp>
      <p:sp>
        <p:nvSpPr>
          <p:cNvPr id="26629" name="TextBox 2">
            <a:extLst>
              <a:ext uri="{FF2B5EF4-FFF2-40B4-BE49-F238E27FC236}">
                <a16:creationId xmlns:a16="http://schemas.microsoft.com/office/drawing/2014/main" id="{B491D7D8-EAA7-4749-9960-6FBF2E203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1650" y="3716338"/>
            <a:ext cx="208756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>
                <a:solidFill>
                  <a:srgbClr val="FFFFFF"/>
                </a:solidFill>
              </a:rPr>
              <a:t>Folheto:</a:t>
            </a:r>
          </a:p>
          <a:p>
            <a:pPr eaLnBrk="1" hangingPunct="1"/>
            <a:r>
              <a:rPr lang="pt-BR" altLang="pt-BR" sz="1600" b="0" u="sng">
                <a:hlinkClick r:id="rId3"/>
              </a:rPr>
              <a:t>https://bit.ly/2GQFvSR</a:t>
            </a:r>
            <a:r>
              <a:rPr lang="pt-BR" altLang="pt-BR" sz="1600" b="0"/>
              <a:t> </a:t>
            </a:r>
            <a:endParaRPr lang="en-US" altLang="pt-BR" sz="1600"/>
          </a:p>
          <a:p>
            <a:pPr eaLnBrk="1" hangingPunct="1"/>
            <a:endParaRPr lang="en-US" altLang="pt-BR"/>
          </a:p>
          <a:p>
            <a:pPr eaLnBrk="1" hangingPunct="1"/>
            <a:endParaRPr lang="en-US" altLang="pt-BR"/>
          </a:p>
          <a:p>
            <a:pPr eaLnBrk="1" hangingPunct="1"/>
            <a:r>
              <a:rPr lang="en-US" altLang="pt-BR">
                <a:solidFill>
                  <a:srgbClr val="FFFFFF"/>
                </a:solidFill>
              </a:rPr>
              <a:t>NOVELA:</a:t>
            </a:r>
          </a:p>
          <a:p>
            <a:pPr eaLnBrk="1" hangingPunct="1"/>
            <a:r>
              <a:rPr lang="en-US" altLang="pt-BR" sz="1600" b="0">
                <a:solidFill>
                  <a:srgbClr val="FFFFFF"/>
                </a:solidFill>
                <a:hlinkClick r:id="rId5"/>
              </a:rPr>
              <a:t>https://bit.ly/34FjnH9</a:t>
            </a:r>
            <a:r>
              <a:rPr lang="en-US" altLang="pt-BR" sz="1600" b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3">
            <a:extLst>
              <a:ext uri="{FF2B5EF4-FFF2-40B4-BE49-F238E27FC236}">
                <a16:creationId xmlns:a16="http://schemas.microsoft.com/office/drawing/2014/main" id="{65270A83-6F40-4099-AB43-F0D98D4C6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188913"/>
            <a:ext cx="97932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pt-BR" sz="2800">
                <a:solidFill>
                  <a:srgbClr val="94C600"/>
                </a:solidFill>
                <a:latin typeface="Tahoma" panose="020B0604030504040204" pitchFamily="34" charset="0"/>
              </a:rPr>
              <a:t>APROVAÇÃO VERGONHOSA NO SENADO</a:t>
            </a:r>
          </a:p>
          <a:p>
            <a:pPr algn="ctr" eaLnBrk="1" hangingPunct="1"/>
            <a:r>
              <a:rPr lang="en-US" altLang="pt-BR" sz="2800">
                <a:solidFill>
                  <a:srgbClr val="94C600"/>
                </a:solidFill>
                <a:latin typeface="Tahoma" panose="020B0604030504040204" pitchFamily="34" charset="0"/>
              </a:rPr>
              <a:t>PLP 19/2019 e PL 3.877/2020</a:t>
            </a:r>
          </a:p>
          <a:p>
            <a:pPr algn="ctr" eaLnBrk="1" hangingPunct="1"/>
            <a:r>
              <a:rPr lang="pt-BR" altLang="pt-BR" sz="2800" b="0">
                <a:solidFill>
                  <a:schemeClr val="tx1"/>
                </a:solidFill>
                <a:latin typeface="Tahoma" panose="020B0604030504040204" pitchFamily="34" charset="0"/>
              </a:rPr>
              <a:t>Autonomia do Banco Central e </a:t>
            </a:r>
            <a:r>
              <a:rPr lang="pt-BR" altLang="en-US" sz="2800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2800" b="0">
                <a:solidFill>
                  <a:schemeClr val="tx1"/>
                </a:solidFill>
                <a:latin typeface="Tahoma" panose="020B0604030504040204" pitchFamily="34" charset="0"/>
              </a:rPr>
              <a:t>legalização</a:t>
            </a:r>
            <a:r>
              <a:rPr lang="pt-BR" altLang="en-US" sz="2800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r>
              <a:rPr lang="pt-BR" altLang="ja-JP" sz="2800" b="0">
                <a:solidFill>
                  <a:schemeClr val="tx1"/>
                </a:solidFill>
                <a:latin typeface="Tahoma" panose="020B0604030504040204" pitchFamily="34" charset="0"/>
              </a:rPr>
              <a:t> da remuneração da sobra de caixa dos bancos</a:t>
            </a:r>
            <a:endParaRPr lang="pt-BR" altLang="pt-BR" sz="2800" b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27650" name="TextBox 2">
            <a:extLst>
              <a:ext uri="{FF2B5EF4-FFF2-40B4-BE49-F238E27FC236}">
                <a16:creationId xmlns:a16="http://schemas.microsoft.com/office/drawing/2014/main" id="{9CD094C6-B033-40DB-A3BD-DD4EE6B63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788" y="2349500"/>
            <a:ext cx="3224212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 b="0">
                <a:solidFill>
                  <a:srgbClr val="FFFF00"/>
                </a:solidFill>
                <a:latin typeface="Tahoma" panose="020B0604030504040204" pitchFamily="34" charset="0"/>
              </a:rPr>
              <a:t>Temos dinheiro sobrando para doar aos bancos?</a:t>
            </a:r>
          </a:p>
          <a:p>
            <a:pPr algn="ctr" eaLnBrk="1" hangingPunct="1"/>
            <a:r>
              <a:rPr lang="en-US" altLang="pt-BR" sz="2000" b="0">
                <a:hlinkClick r:id="rId2"/>
              </a:rPr>
              <a:t>https://bit.ly/35pu0NH</a:t>
            </a:r>
            <a:r>
              <a:rPr lang="en-US" altLang="pt-BR" sz="2000" b="0"/>
              <a:t> </a:t>
            </a:r>
          </a:p>
          <a:p>
            <a:pPr algn="ctr" eaLnBrk="1" hangingPunct="1"/>
            <a:endParaRPr lang="en-US" altLang="pt-BR" sz="2000" b="0"/>
          </a:p>
          <a:p>
            <a:pPr algn="ctr" eaLnBrk="1" hangingPunct="1"/>
            <a:endParaRPr lang="en-US" altLang="pt-BR" sz="2000" b="0"/>
          </a:p>
          <a:p>
            <a:pPr algn="ctr" eaLnBrk="1" hangingPunct="1"/>
            <a:endParaRPr lang="en-US" altLang="pt-BR" sz="2000" b="0"/>
          </a:p>
          <a:p>
            <a:pPr algn="ctr" eaLnBrk="1" hangingPunct="1"/>
            <a:endParaRPr lang="en-US" altLang="pt-BR" sz="2000" b="0"/>
          </a:p>
          <a:p>
            <a:pPr algn="ctr" eaLnBrk="1" hangingPunct="1"/>
            <a:endParaRPr lang="en-US" altLang="pt-BR" sz="2000" b="0"/>
          </a:p>
          <a:p>
            <a:pPr algn="ctr" eaLnBrk="1" hangingPunct="1"/>
            <a:endParaRPr lang="en-US" altLang="pt-BR" sz="2000" b="0"/>
          </a:p>
          <a:p>
            <a:pPr algn="ctr" eaLnBrk="1" hangingPunct="1"/>
            <a:endParaRPr lang="en-US" altLang="pt-BR" sz="2000" b="0"/>
          </a:p>
          <a:p>
            <a:pPr algn="ctr" eaLnBrk="1" hangingPunct="1"/>
            <a:r>
              <a:rPr lang="en-US" altLang="pt-BR" sz="2000" b="0">
                <a:hlinkClick r:id="rId3"/>
              </a:rPr>
              <a:t>https://bit.ly/2IhRmwQ</a:t>
            </a:r>
            <a:r>
              <a:rPr lang="en-US" altLang="pt-BR" sz="2000" b="0"/>
              <a:t> </a:t>
            </a:r>
          </a:p>
        </p:txBody>
      </p:sp>
      <p:pic>
        <p:nvPicPr>
          <p:cNvPr id="27651" name="Picture 1">
            <a:extLst>
              <a:ext uri="{FF2B5EF4-FFF2-40B4-BE49-F238E27FC236}">
                <a16:creationId xmlns:a16="http://schemas.microsoft.com/office/drawing/2014/main" id="{175F6188-56CC-4845-8D22-1C3716167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2349500"/>
            <a:ext cx="5545137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>
            <a:extLst>
              <a:ext uri="{FF2B5EF4-FFF2-40B4-BE49-F238E27FC236}">
                <a16:creationId xmlns:a16="http://schemas.microsoft.com/office/drawing/2014/main" id="{4D750194-5EC4-477B-ABB7-EDC2DEF66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4221163"/>
            <a:ext cx="3446462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B16F018C-2B87-450C-9D98-34E2DD23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188913"/>
            <a:ext cx="96329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500">
                <a:solidFill>
                  <a:srgbClr val="94C600"/>
                </a:solidFill>
                <a:latin typeface="Tahoma" panose="020B0604030504040204" pitchFamily="34" charset="0"/>
              </a:rPr>
              <a:t>ARGUMENTO ERRADO DE QUEM DEFENDE PL 3877/2020:</a:t>
            </a:r>
            <a:endParaRPr lang="pt-BR" altLang="pt-BR" sz="28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en-US" b="0" i="1">
                <a:solidFill>
                  <a:schemeClr val="accent1"/>
                </a:solidFill>
                <a:latin typeface="Tahoma" panose="020B0604030504040204" pitchFamily="34" charset="0"/>
              </a:rPr>
              <a:t>“Se não fizer as operações compromissadas (e nem os depósitos voluntários remunerados) os juros vão cair e o governo perde o controle sobre a política monetária e a taxa de juros”</a:t>
            </a:r>
            <a:endParaRPr lang="pt-BR" altLang="pt-BR" i="1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BR" altLang="pt-BR" sz="28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</a:rPr>
              <a:t>Esse argumento mostra que os defensores do PL 3.877/2020 não querem deixar a taxa de juros cair, o que interessa somente aos bancos, pois toda a economia perde com os juros altos praticados no Brasil.</a:t>
            </a:r>
          </a:p>
          <a:p>
            <a:pPr algn="ctr" eaLnBrk="1" hangingPunct="1"/>
            <a:endParaRPr lang="pt-BR" altLang="pt-BR" sz="20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</a:rPr>
              <a:t>Não estamos defendendo abandonar qualquer tipo de controle de liquidez, mas sim, injetar dinheiro na economia e parar de remunerar sobra de caixa dos bancos, para que as taxas de juros de fato caiam e os financiamentos sejam feitos.</a:t>
            </a:r>
          </a:p>
          <a:p>
            <a:pPr algn="ctr" eaLnBrk="1" hangingPunct="1"/>
            <a:endParaRPr lang="pt-BR" altLang="pt-BR" sz="20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</a:rPr>
              <a:t>Absurdo termos uma crise brutal (PIB per capita em 2019 foi 7,35% inferior a 2013, e o PIB deve cair mais 5% em 2020), taxas de juros de 250% ao ano no cheque especial e 9% ao ano na média dos títulos da dívida pública. </a:t>
            </a:r>
          </a:p>
          <a:p>
            <a:pPr algn="ctr" eaLnBrk="1" hangingPunct="1"/>
            <a:endParaRPr lang="pt-BR" altLang="pt-BR" sz="20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</a:rPr>
              <a:t>NÃO ACEITAMOS DAR CARTA BRANCA SEM LIMITE PARA REMUNERAR BANCOS </a:t>
            </a:r>
          </a:p>
          <a:p>
            <a:pPr algn="ctr" eaLnBrk="1" hangingPunct="1"/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</a:rPr>
              <a:t>E PREJUDICAR TODA A ECONOMIA DO PAÍS!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55ECE23A-11C2-454F-94A9-1BDFF5E0E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188913"/>
            <a:ext cx="9632950" cy="62944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t-BR" altLang="pt-BR" sz="2500" dirty="0">
                <a:solidFill>
                  <a:srgbClr val="94C600"/>
                </a:solidFill>
                <a:latin typeface="Tahoma" panose="020B0604030504040204" pitchFamily="34" charset="0"/>
              </a:rPr>
              <a:t>ARGUMENTO ERRADO DE QUEM DEFENDE PL 3877/2020:</a:t>
            </a:r>
            <a:endParaRPr lang="pt-BR" altLang="pt-BR" sz="280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>
              <a:defRPr/>
            </a:pPr>
            <a:r>
              <a:rPr lang="pt-BR" altLang="en-US" b="0" i="1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“Mudar a sistemática de operações compromissadas para depósitos voluntários remunerados não </a:t>
            </a:r>
            <a:r>
              <a:rPr lang="pt-BR" altLang="en-US" i="1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muda nada</a:t>
            </a:r>
            <a:r>
              <a:rPr lang="pt-BR" altLang="en-US" b="0" i="1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pt-BR" altLang="pt-BR" i="1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defRPr/>
            </a:pPr>
            <a:endParaRPr lang="pt-BR" altLang="pt-BR" sz="100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>
              <a:defRPr/>
            </a:pPr>
            <a:r>
              <a:rPr lang="pt-BR" altLang="pt-BR" sz="2000" dirty="0">
                <a:solidFill>
                  <a:schemeClr val="tx1"/>
                </a:solidFill>
                <a:latin typeface="Tahoma" panose="020B0604030504040204" pitchFamily="34" charset="0"/>
              </a:rPr>
              <a:t>MUDA SIM: </a:t>
            </a:r>
          </a:p>
          <a:p>
            <a:pPr marL="342900" indent="-342900" algn="ctr" eaLnBrk="1" hangingPunct="1">
              <a:buFontTx/>
              <a:buChar char="-"/>
              <a:defRPr/>
            </a:pP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ATUALMENTE A REMUNERAÇÃO É ILEGAL, FEITA MEDIANTE O ABUSO DAS OPERAÇÕES COMPROMISSADAS, QUE DEVERIA SER INTERROMPIDA, PUNINDO-SE OS RESPONSÁVEIS POR IMENSOS DANOS À ECONOMIA DO PAÍS;</a:t>
            </a:r>
          </a:p>
          <a:p>
            <a:pPr marL="342900" indent="-342900" algn="ctr" eaLnBrk="1" hangingPunct="1">
              <a:buFontTx/>
              <a:buChar char="-"/>
              <a:defRPr/>
            </a:pP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O PL 3877/2020 TRANSFORMA A REMUNERAÇÃO DA SOBRA DE CAIXA DOS BANCOS EM LEI OBRIGATÓRIA E SEM LIMITE!</a:t>
            </a:r>
          </a:p>
          <a:p>
            <a:pPr algn="ctr" eaLnBrk="1" hangingPunct="1">
              <a:defRPr/>
            </a:pPr>
            <a:endParaRPr lang="pt-BR" altLang="pt-BR" sz="200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>
              <a:defRPr/>
            </a:pP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Atualmente, não existe lei que autorize remunerar sobra de caixa de banco. Está havendo ABUSO da autorização na utilização de títulos públicos para exercício de política monetária.</a:t>
            </a:r>
          </a:p>
          <a:p>
            <a:pPr algn="ctr" eaLnBrk="1" hangingPunct="1">
              <a:defRPr/>
            </a:pP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Remunerar sobra de caixa de banco não é política monetária: É DOAÇÃO DE DINHEIRO PÚBLICO PARA BANCO, PROVOCANDO ESCASSEZ DE MOEDA E PARALISANDO TODA A ECONOMIA DO PAÍS.</a:t>
            </a:r>
          </a:p>
          <a:p>
            <a:pPr algn="ctr" eaLnBrk="1" hangingPunct="1">
              <a:defRPr/>
            </a:pPr>
            <a:endParaRPr lang="pt-BR" altLang="pt-BR" sz="2000" b="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>
              <a:defRPr/>
            </a:pP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DEFENDER O PL 3877/2020 SIGNIFICA FORTALECER TEORIA ECONÔMICA QUE SÓ FAVORECE OS RENTISTAS E AMARRA A ECONOMIA PRODUTIVA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83ED1635-B6AF-4244-A734-D553AF9AC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188913"/>
            <a:ext cx="9632950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500">
                <a:solidFill>
                  <a:srgbClr val="94C600"/>
                </a:solidFill>
                <a:latin typeface="Tahoma" panose="020B0604030504040204" pitchFamily="34" charset="0"/>
              </a:rPr>
              <a:t>ARGUMENTO ERRADO DE QUEM DEFENDE PL 3877/2020:</a:t>
            </a:r>
            <a:endParaRPr lang="pt-BR" altLang="pt-BR" sz="28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en-US" b="0" i="1">
                <a:solidFill>
                  <a:schemeClr val="accent1"/>
                </a:solidFill>
                <a:latin typeface="Tahoma" panose="020B0604030504040204" pitchFamily="34" charset="0"/>
              </a:rPr>
              <a:t>“Recolher e remunerar a sobra de caixa dos bancos é necessário para se controlar a inflação”</a:t>
            </a:r>
            <a:endParaRPr lang="pt-BR" altLang="pt-BR" i="1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BR" altLang="pt-BR" sz="200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</a:rPr>
              <a:t>A realização das “operações compromissadas” em montantes exorbitantes tem sido justificada por sucessivos Presidentes do Banco Central pela suposta necessidade de controlar inflação, sob o argumento de que seria preciso reduzir a quantidade de moeda em circulação, para que a taxa de juros suba (ou não caia), e assim as pessoas e empresas não tenham facilidade de crédito para consumir ou investir, provocando assim a queda nos preços. </a:t>
            </a:r>
          </a:p>
          <a:p>
            <a:pPr algn="ctr" eaLnBrk="1" hangingPunct="1"/>
            <a:endParaRPr lang="pt-BR" altLang="pt-BR" sz="20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</a:rPr>
              <a:t>Porém, no Brasil, a inflação não tem nada a ver com isso!</a:t>
            </a:r>
          </a:p>
          <a:p>
            <a:pPr algn="ctr" eaLnBrk="1" hangingPunct="1"/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</a:rPr>
              <a:t>A inflação que existe no Brasil (segundo estudos do próprio BC) tem sido causada principalmente pela alta de preços administrados pelo governo (energia, combustíveis etc.) e pela alta do preço de alimentos (devido a uma equivocada política agrícola e agrária que não prioriza a agricultura familiar).</a:t>
            </a:r>
          </a:p>
          <a:p>
            <a:pPr algn="ctr" eaLnBrk="1" hangingPunct="1"/>
            <a:endParaRPr lang="pt-BR" altLang="pt-BR" sz="20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</a:rPr>
              <a:t>Defender o PL 3.877/2020 significa entregar ao BC (presidido por banqueiros) carta branca para remunerar sobra de caixa de banco, aprofundando a crise fabricada por esse mesmo mecanismo desde 2014, e que tem sido usada para justificar contrarreformas, privatizações, cortes de investimentos sociais etc.</a:t>
            </a:r>
            <a:endParaRPr lang="pt-BR" altLang="pt-BR" sz="2000" b="0">
              <a:solidFill>
                <a:schemeClr val="accent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990481EE-881E-4EAA-BF7C-395FFAE00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49275"/>
            <a:ext cx="970597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>
                <a:solidFill>
                  <a:schemeClr val="tx1"/>
                </a:solidFill>
                <a:latin typeface="Tahoma" panose="020B0604030504040204" pitchFamily="34" charset="0"/>
              </a:rPr>
              <a:t>SISTEMA DA DÍVIDA GOVERNANDO O BRASIL</a:t>
            </a:r>
          </a:p>
          <a:p>
            <a:pPr eaLnBrk="1" hangingPunct="1">
              <a:spcBef>
                <a:spcPts val="3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rgbClr val="92D050"/>
                </a:solidFill>
                <a:latin typeface="Tahoma" panose="020B0604030504040204" pitchFamily="34" charset="0"/>
              </a:rPr>
              <a:t> QUAL É O PROJETO ECONÔMICO DO GOVERNO? </a:t>
            </a:r>
          </a:p>
          <a:p>
            <a:pPr eaLnBrk="1" hangingPunct="1">
              <a:spcBef>
                <a:spcPts val="3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rgbClr val="92D050"/>
                </a:solidFill>
                <a:latin typeface="Tahoma" panose="020B0604030504040204" pitchFamily="34" charset="0"/>
              </a:rPr>
              <a:t> APROFUNDAMENTO DA CRISE ECONÔMICA E EXPLOSÃO DA DÍVIDA</a:t>
            </a:r>
          </a:p>
          <a:p>
            <a:pPr eaLnBrk="1" hangingPunct="1">
              <a:spcBef>
                <a:spcPts val="3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rgbClr val="92D050"/>
                </a:solidFill>
                <a:latin typeface="Tahoma" panose="020B0604030504040204" pitchFamily="34" charset="0"/>
              </a:rPr>
              <a:t> QUAL TEM SIDO O PAPEL DA DÍVIDA PÚBLICA? </a:t>
            </a:r>
          </a:p>
          <a:p>
            <a:pPr eaLnBrk="1" hangingPunct="1">
              <a:spcBef>
                <a:spcPts val="3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en-US" b="0">
                <a:solidFill>
                  <a:srgbClr val="92D050"/>
                </a:solidFill>
                <a:latin typeface="Tahoma" panose="020B0604030504040204" pitchFamily="34" charset="0"/>
              </a:rPr>
              <a:t> “</a:t>
            </a:r>
            <a:r>
              <a:rPr lang="pt-BR" altLang="pt-BR" b="0">
                <a:solidFill>
                  <a:srgbClr val="92D050"/>
                </a:solidFill>
                <a:latin typeface="Tahoma" panose="020B0604030504040204" pitchFamily="34" charset="0"/>
              </a:rPr>
              <a:t>SISTEMA DA DÍVIDA</a:t>
            </a:r>
            <a:r>
              <a:rPr lang="pt-BR" altLang="en-US" b="0">
                <a:solidFill>
                  <a:srgbClr val="92D050"/>
                </a:solidFill>
                <a:latin typeface="Tahoma" panose="020B0604030504040204" pitchFamily="34" charset="0"/>
              </a:rPr>
              <a:t>”: AUSÊNCIA DE</a:t>
            </a:r>
            <a:r>
              <a:rPr lang="pt-BR" altLang="pt-BR" b="0">
                <a:solidFill>
                  <a:srgbClr val="92D050"/>
                </a:solidFill>
                <a:latin typeface="Tahoma" panose="020B0604030504040204" pitchFamily="34" charset="0"/>
              </a:rPr>
              <a:t> CONTRAPARTIDA ALGUMA EM INVESTIMENTOS DE INTERESSE DA POPULAÇÃO QUE PAGA A CONTA</a:t>
            </a:r>
          </a:p>
          <a:p>
            <a:pPr eaLnBrk="1" hangingPunct="1">
              <a:spcBef>
                <a:spcPts val="12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endParaRPr lang="en-GB" altLang="pt-BR" sz="1000" b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eaLnBrk="1" hangingPunct="1"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rgbClr val="92D050"/>
                </a:solidFill>
                <a:latin typeface="Tahoma" panose="020B0604030504040204" pitchFamily="34" charset="0"/>
              </a:rPr>
              <a:t> NOVO PATAMAR DO SISTEMA DA DÍVIDA no qual a dívida sequer é registrada como “dívida pública” :</a:t>
            </a:r>
          </a:p>
          <a:p>
            <a:pPr lvl="1" eaLnBrk="1" hangingPunct="1"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rgbClr val="92D050"/>
                </a:solidFill>
                <a:latin typeface="Tahoma" panose="020B0604030504040204" pitchFamily="34" charset="0"/>
              </a:rPr>
              <a:t>Contabilização de Juros como se fosse Amortização</a:t>
            </a:r>
          </a:p>
          <a:p>
            <a:pPr lvl="1" eaLnBrk="1" hangingPunct="1"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rgbClr val="92D050"/>
                </a:solidFill>
                <a:latin typeface="Tahoma" panose="020B0604030504040204" pitchFamily="34" charset="0"/>
              </a:rPr>
              <a:t>Securitização</a:t>
            </a:r>
          </a:p>
          <a:p>
            <a:pPr lvl="1" eaLnBrk="1" hangingPunct="1"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>
                <a:solidFill>
                  <a:srgbClr val="92D050"/>
                </a:solidFill>
                <a:latin typeface="Tahoma" panose="020B0604030504040204" pitchFamily="34" charset="0"/>
              </a:rPr>
              <a:t>Depósito Voluntário Remunerado</a:t>
            </a:r>
            <a:endParaRPr lang="en-GB" altLang="pt-BR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ts val="600"/>
              </a:spcBef>
              <a:buClr>
                <a:srgbClr val="FF9900"/>
              </a:buClr>
            </a:pPr>
            <a:r>
              <a:rPr lang="en-GB" altLang="pt-BR" sz="2800">
                <a:solidFill>
                  <a:schemeClr val="tx1"/>
                </a:solidFill>
                <a:latin typeface="Tahoma" panose="020B0604030504040204" pitchFamily="34" charset="0"/>
              </a:rPr>
              <a:t>AUDITORIA DA DÍVIDA DEVERIA SER UMA ROTINA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B808B850-1397-4D2A-9C92-F05A416D4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188913"/>
            <a:ext cx="9632950" cy="65087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t-BR" altLang="pt-BR" sz="2500" dirty="0">
                <a:solidFill>
                  <a:srgbClr val="94C600"/>
                </a:solidFill>
                <a:latin typeface="Tahoma" panose="020B0604030504040204" pitchFamily="34" charset="0"/>
              </a:rPr>
              <a:t>ARGUMENTO ERRADO DE QUEM DEFENDE PL 3877/2020:</a:t>
            </a:r>
            <a:endParaRPr lang="pt-BR" altLang="pt-BR" sz="280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>
              <a:defRPr/>
            </a:pPr>
            <a:r>
              <a:rPr lang="pt-BR" altLang="en-US" b="0" i="1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“Mudar a sistemática de operações compromissadas para depósitos voluntários remunerados não tem nada a ver com legalizar a doação de dinheiro a bancos”</a:t>
            </a:r>
            <a:endParaRPr lang="pt-BR" altLang="pt-BR" i="1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defRPr/>
            </a:pPr>
            <a:endParaRPr lang="pt-BR" altLang="pt-BR" sz="2000" dirty="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Qual fato econômico que justifica remunerar o que os bancos quiserem depositar no Banco Central?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O que justifica pagar juros (sem limite) aos bancos, sobre o valor que depositarem no BC, e que sequer pertence a eles?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A justificativa de controlar a inflação não cola: em 2017, por exemplo, a inflação (IGP) foi negativa e o IPCA esteve abaixo do piso da meta de inflação. Nessa circunstância, o volume de “operações compromissadas” bateu recorde na época (R$1,287 trilhão), aprofundando a crise.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A justificativa de controlar liquidez também não cola, ainda mais que neste ano o BC entregou </a:t>
            </a:r>
            <a:r>
              <a:rPr lang="pt-BR" altLang="pt-BR" sz="2000" b="0" dirty="0" err="1">
                <a:solidFill>
                  <a:schemeClr val="tx1"/>
                </a:solidFill>
                <a:latin typeface="Tahoma" panose="020B0604030504040204" pitchFamily="34" charset="0"/>
              </a:rPr>
              <a:t>R</a:t>
            </a: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$ 1,2 trilhão de liquidez aos bancos em 23/03/2020. Ora, bastaria revogar as medidas adotadas para realizar esse aumento de liquidez.</a:t>
            </a:r>
          </a:p>
          <a:p>
            <a:pPr algn="ctr" eaLnBrk="1" hangingPunct="1">
              <a:defRPr/>
            </a:pPr>
            <a:endParaRPr lang="pt-BR" altLang="pt-BR" sz="2000" b="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>
              <a:defRPr/>
            </a:pP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Está na cara a TRANSFERÊNCIA DE RECURSOS PÚBLICOS PARA BANCOS SEM JUSTIFICATIVA! </a:t>
            </a:r>
            <a:r>
              <a:rPr lang="pt-BR" altLang="pt-BR" sz="2000" dirty="0">
                <a:solidFill>
                  <a:schemeClr val="tx1"/>
                </a:solidFill>
                <a:latin typeface="Tahoma" panose="020B0604030504040204" pitchFamily="34" charset="0"/>
              </a:rPr>
              <a:t>ISSO SE CHAMA DOAÇÃO</a:t>
            </a: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!</a:t>
            </a:r>
          </a:p>
          <a:p>
            <a:pPr algn="ctr" eaLnBrk="1" hangingPunct="1">
              <a:defRPr/>
            </a:pPr>
            <a:endParaRPr lang="pt-BR" altLang="pt-BR" sz="20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AFA4163A-036E-4B34-8C44-81E0F84A6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188913"/>
            <a:ext cx="9632950" cy="62944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t-BR" altLang="pt-BR" sz="2500" dirty="0">
                <a:solidFill>
                  <a:srgbClr val="94C600"/>
                </a:solidFill>
                <a:latin typeface="Tahoma" panose="020B0604030504040204" pitchFamily="34" charset="0"/>
              </a:rPr>
              <a:t>ARGUMENTO ERRADO DE QUEM DEFENDE PL 3877/2020:</a:t>
            </a:r>
            <a:endParaRPr lang="pt-BR" altLang="pt-BR" sz="280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>
              <a:defRPr/>
            </a:pPr>
            <a:r>
              <a:rPr lang="pt-BR" altLang="en-US" b="0" i="1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“O Banco Central precisa retirar da economia a quantidade de moeda que foi injetada com o “Auxílio Emergencial”</a:t>
            </a:r>
          </a:p>
          <a:p>
            <a:pPr algn="ctr" eaLnBrk="1" hangingPunct="1">
              <a:defRPr/>
            </a:pPr>
            <a:endParaRPr lang="pt-BR" altLang="pt-BR" sz="3000" dirty="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algn="ctr" eaLnBrk="1" hangingPunct="1">
              <a:defRPr/>
            </a:pP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O Banco Central injetou </a:t>
            </a:r>
            <a:r>
              <a:rPr lang="pt-BR" altLang="pt-BR" sz="2000" dirty="0" err="1">
                <a:solidFill>
                  <a:schemeClr val="tx1"/>
                </a:solidFill>
                <a:latin typeface="Tahoma" panose="020B0604030504040204" pitchFamily="34" charset="0"/>
              </a:rPr>
              <a:t>R</a:t>
            </a:r>
            <a:r>
              <a:rPr lang="pt-BR" altLang="pt-BR" sz="2000" dirty="0">
                <a:solidFill>
                  <a:schemeClr val="tx1"/>
                </a:solidFill>
                <a:latin typeface="Tahoma" panose="020B0604030504040204" pitchFamily="34" charset="0"/>
              </a:rPr>
              <a:t>$ 1,2 TRILHÃO </a:t>
            </a: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de liquidez nos bancos a partir de 23/03/2020, como amplamente noticiado.</a:t>
            </a:r>
          </a:p>
          <a:p>
            <a:pPr algn="ctr" eaLnBrk="1" hangingPunct="1">
              <a:defRPr/>
            </a:pP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Todos os gastos com a Pandemia atingiram </a:t>
            </a:r>
            <a:r>
              <a:rPr lang="pt-BR" altLang="pt-BR" sz="2000" b="0" dirty="0" err="1">
                <a:solidFill>
                  <a:schemeClr val="tx1"/>
                </a:solidFill>
                <a:latin typeface="Tahoma" panose="020B0604030504040204" pitchFamily="34" charset="0"/>
              </a:rPr>
              <a:t>R</a:t>
            </a: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$ 469,69 bilhões até 11/11/2020, segundo o Tesouro Nacional.</a:t>
            </a:r>
          </a:p>
          <a:p>
            <a:pPr algn="ctr" eaLnBrk="1" hangingPunct="1">
              <a:defRPr/>
            </a:pPr>
            <a:endParaRPr lang="pt-BR" altLang="pt-BR" sz="2000" b="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>
              <a:defRPr/>
            </a:pP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Até 30/09/2020 o volume das operações compromissadas já tinha alcançado quase </a:t>
            </a:r>
            <a:r>
              <a:rPr lang="pt-BR" altLang="pt-BR" sz="2000" dirty="0" err="1">
                <a:solidFill>
                  <a:schemeClr val="tx1"/>
                </a:solidFill>
                <a:latin typeface="Tahoma" panose="020B0604030504040204" pitchFamily="34" charset="0"/>
              </a:rPr>
              <a:t>R</a:t>
            </a:r>
            <a:r>
              <a:rPr lang="pt-BR" altLang="pt-BR" sz="2000" dirty="0">
                <a:solidFill>
                  <a:schemeClr val="tx1"/>
                </a:solidFill>
                <a:latin typeface="Tahoma" panose="020B0604030504040204" pitchFamily="34" charset="0"/>
              </a:rPr>
              <a:t>$ 1,7 TRILHÃO</a:t>
            </a: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, tendo crescido </a:t>
            </a:r>
            <a:r>
              <a:rPr lang="pt-BR" altLang="pt-BR" sz="2000" b="0" dirty="0" err="1">
                <a:solidFill>
                  <a:schemeClr val="tx1"/>
                </a:solidFill>
                <a:latin typeface="Tahoma" panose="020B0604030504040204" pitchFamily="34" charset="0"/>
              </a:rPr>
              <a:t>R</a:t>
            </a: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$ 667 bilhões neste ano.</a:t>
            </a:r>
          </a:p>
          <a:p>
            <a:pPr algn="ctr" eaLnBrk="1" hangingPunct="1">
              <a:defRPr/>
            </a:pPr>
            <a:endParaRPr lang="pt-BR" altLang="pt-BR" sz="2000" b="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Qual a justificativa para gerar escassez de moeda e forçar a alta dos juros de mercado quando precisamos fazer justamente o contrário para sair da crise? </a:t>
            </a:r>
          </a:p>
          <a:p>
            <a:pPr eaLnBrk="1" hangingPunct="1">
              <a:defRPr/>
            </a:pPr>
            <a:endParaRPr lang="pt-BR" altLang="pt-BR" sz="2000" b="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</a:rPr>
              <a:t>Qual a justificativa para gastar dinheiro do orçamento federal para remunerar a sobra de caixa dos bancos sem limite, quando faltam recursos para as necessidades sociais urgentes?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FB075AC6-D2E6-4A6D-96D9-4C8014646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188913"/>
            <a:ext cx="963295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500">
                <a:solidFill>
                  <a:srgbClr val="94C600"/>
                </a:solidFill>
                <a:latin typeface="Tahoma" panose="020B0604030504040204" pitchFamily="34" charset="0"/>
              </a:rPr>
              <a:t>ARGUMENTO ERRADO DE QUEM DEFENDE PL 3877/2020:</a:t>
            </a:r>
            <a:endParaRPr lang="pt-BR" altLang="pt-BR" sz="28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en-US" b="0" i="1">
                <a:solidFill>
                  <a:schemeClr val="accent1"/>
                </a:solidFill>
                <a:latin typeface="Tahoma" panose="020B0604030504040204" pitchFamily="34" charset="0"/>
              </a:rPr>
              <a:t>“Se a taxa de juros cair, vai haver desvalorização cambial e o governo não vai conseguir emitir dívida para cobrir suas despesas”</a:t>
            </a:r>
          </a:p>
          <a:p>
            <a:pPr algn="ctr" eaLnBrk="1" hangingPunct="1"/>
            <a:endParaRPr lang="pt-BR" altLang="pt-BR" i="1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BR" altLang="pt-BR" sz="2000">
              <a:solidFill>
                <a:schemeClr val="accent1"/>
              </a:solidFill>
              <a:latin typeface="Tahoma" panose="020B0604030504040204" pitchFamily="34" charset="0"/>
            </a:endParaRP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DFE3233A-5BF1-4687-960C-863391C70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1754188"/>
            <a:ext cx="6257925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CaixaDeTexto 1">
            <a:extLst>
              <a:ext uri="{FF2B5EF4-FFF2-40B4-BE49-F238E27FC236}">
                <a16:creationId xmlns:a16="http://schemas.microsoft.com/office/drawing/2014/main" id="{FFCD2806-A086-4FAE-ACCE-74844E4EE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1916113"/>
            <a:ext cx="3384550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</a:rPr>
              <a:t>Quem diz isso parte da ideia (neoliberal) de que o capital foge quando os juros estão baixos, quando na realidade foge porque não há o devido controle de capitais no Brasil. </a:t>
            </a:r>
          </a:p>
          <a:p>
            <a:endParaRPr lang="pt-BR" altLang="pt-BR" sz="20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</a:rPr>
              <a:t>Quem diz isso parte do princípio (neoliberal) de que no Brasil a dívida tem financiado os gastos sociais, quando, na verdade, está RETIRANDO dinheiro das áreas sociais, conforme gráfico.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>
            <a:extLst>
              <a:ext uri="{FF2B5EF4-FFF2-40B4-BE49-F238E27FC236}">
                <a16:creationId xmlns:a16="http://schemas.microsoft.com/office/drawing/2014/main" id="{1DBA82BC-146F-4767-B8BF-13B37FB90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25" y="188913"/>
            <a:ext cx="97694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500">
                <a:solidFill>
                  <a:srgbClr val="94C600"/>
                </a:solidFill>
                <a:latin typeface="Tahoma" panose="020B0604030504040204" pitchFamily="34" charset="0"/>
              </a:rPr>
              <a:t>ARGUMENTO ERRADO DE QUEM DEFENDE O PL 3877/2020:</a:t>
            </a:r>
            <a:endParaRPr lang="pt-BR" altLang="pt-BR" sz="28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en-US" b="0" i="1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“Esta operação (de enxugar liquidez) é feita em todos os países”</a:t>
            </a:r>
          </a:p>
          <a:p>
            <a:pPr algn="ctr" eaLnBrk="1" hangingPunct="1"/>
            <a:endParaRPr lang="pt-BR" altLang="pt-BR" sz="1000" i="1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endParaRPr lang="pt-BR" altLang="pt-BR" sz="2000">
              <a:solidFill>
                <a:schemeClr val="accent1"/>
              </a:solidFill>
              <a:latin typeface="Tahoma" panose="020B0604030504040204" pitchFamily="34" charset="0"/>
            </a:endParaRPr>
          </a:p>
        </p:txBody>
      </p:sp>
      <p:sp>
        <p:nvSpPr>
          <p:cNvPr id="61442" name="CaixaDeTexto 1">
            <a:extLst>
              <a:ext uri="{FF2B5EF4-FFF2-40B4-BE49-F238E27FC236}">
                <a16:creationId xmlns:a16="http://schemas.microsoft.com/office/drawing/2014/main" id="{27E7225E-AD13-4A01-BDA0-E601E49CA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1196975"/>
            <a:ext cx="93599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Na verdade, os demais países estão INJETANDO dinheiro nos bancos e obrigando-os a emprestar a juros baixos e ativar a economia.  No Brasil, o Banco Central injetou R$1,2 trilhão de liquidez nos bancos a partir de 23/3/2020, mas está ENXUGANDO R$ 1,7 TRILHÃO e remunerando os bancos diariamente por isso, apesar da crise brutal, levando milhões de empresas à falência. </a:t>
            </a:r>
          </a:p>
        </p:txBody>
      </p:sp>
      <p:pic>
        <p:nvPicPr>
          <p:cNvPr id="61443" name="Picture 2">
            <a:extLst>
              <a:ext uri="{FF2B5EF4-FFF2-40B4-BE49-F238E27FC236}">
                <a16:creationId xmlns:a16="http://schemas.microsoft.com/office/drawing/2014/main" id="{0E71D8ED-C994-4A1A-AFBC-956ADC1C7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349500"/>
            <a:ext cx="53848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4" name="CaixaDeTexto 3">
            <a:extLst>
              <a:ext uri="{FF2B5EF4-FFF2-40B4-BE49-F238E27FC236}">
                <a16:creationId xmlns:a16="http://schemas.microsoft.com/office/drawing/2014/main" id="{18491C84-483A-4739-B11C-D0EA841BB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0" y="2257425"/>
            <a:ext cx="3960813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/>
            <a:endParaRPr lang="pt-BR" altLang="pt-BR" sz="16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altLang="pt-BR" sz="16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pt-BR" altLang="pt-BR" sz="1600" b="0" i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 MERCADO DE RECOMPRA, EXPLICADO - E PORQUE O FED CONTINUA INJETANDO CENTENAS DE BILHÕES NELE”</a:t>
            </a:r>
          </a:p>
          <a:p>
            <a:pPr algn="just"/>
            <a:endParaRPr lang="pt-BR" altLang="pt-BR" sz="1600" b="0" i="1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altLang="pt-BR" sz="1600" b="0" i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Essa é a principal razão pela qual as operações compromissadas do FED são tão importantes. Quando o crédito se esgota, fica mais difícil para as empresas e empresas obterem acesso a um empréstimo tão necessário. E durante uma recessão, essa pode ser a diferença entre uma empresa se manter à tona - o que significa que os trabalhadores ainda recebem seus contracheques - ou, em última instância, falir.”</a:t>
            </a:r>
          </a:p>
        </p:txBody>
      </p:sp>
      <p:sp>
        <p:nvSpPr>
          <p:cNvPr id="61445" name="CaixaDeTexto 4">
            <a:extLst>
              <a:ext uri="{FF2B5EF4-FFF2-40B4-BE49-F238E27FC236}">
                <a16:creationId xmlns:a16="http://schemas.microsoft.com/office/drawing/2014/main" id="{AF5216A4-FB25-4360-8B02-60CF0A159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6308725"/>
            <a:ext cx="5838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1000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https://www.bankrate.com/banking/federal-reserve/why-the-fed-pumps-billions-into-repo-market/</a:t>
            </a:r>
            <a:r>
              <a:rPr lang="pt-BR" altLang="pt-BR" sz="1000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t-BR" altLang="pt-BR" sz="1000" b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C46D6896-365F-4A2D-A22E-6DFDE7399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1557338"/>
            <a:ext cx="42481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3000"/>
              </a:spcBef>
              <a:buClr>
                <a:srgbClr val="FF9900"/>
              </a:buClr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O QUE SIGNIFICA A INDEPENDÊNCIA DO BC ? </a:t>
            </a:r>
          </a:p>
          <a:p>
            <a:pPr eaLnBrk="1" hangingPunct="1">
              <a:spcBef>
                <a:spcPts val="3000"/>
              </a:spcBef>
              <a:buClr>
                <a:srgbClr val="FF9900"/>
              </a:buClr>
              <a:buFontTx/>
              <a:buChar char="•"/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 BC autônomo em relação a todos os poderes, podendo fazer suas próprias normas</a:t>
            </a:r>
          </a:p>
          <a:p>
            <a:pPr eaLnBrk="1" hangingPunct="1">
              <a:spcBef>
                <a:spcPts val="3000"/>
              </a:spcBef>
              <a:buClr>
                <a:srgbClr val="FF9900"/>
              </a:buClr>
              <a:buFontTx/>
              <a:buChar char="•"/>
            </a:pPr>
            <a:r>
              <a:rPr lang="pt-BR" altLang="en-US" b="0">
                <a:solidFill>
                  <a:srgbClr val="FFFFFF"/>
                </a:solidFill>
                <a:latin typeface="Tahoma" panose="020B0604030504040204" pitchFamily="34" charset="0"/>
              </a:rPr>
              <a:t> “</a:t>
            </a: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Legalização</a:t>
            </a:r>
            <a:r>
              <a:rPr lang="pt-BR" altLang="en-US" b="0">
                <a:solidFill>
                  <a:srgbClr val="FFFFFF"/>
                </a:solidFill>
                <a:latin typeface="Tahoma" panose="020B0604030504040204" pitchFamily="34" charset="0"/>
              </a:rPr>
              <a:t>”</a:t>
            </a: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 da REMUNERAÇÃO DA SOBRA DE CAIXA DOS BANCOS, mascarada de DEPÓSITO VOLUNTÁRIO REMUNERADO </a:t>
            </a: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  <a:hlinkClick r:id="rId3"/>
              </a:rPr>
              <a:t>https://bit.ly/34mLp9h</a:t>
            </a: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</a:p>
        </p:txBody>
      </p:sp>
      <p:pic>
        <p:nvPicPr>
          <p:cNvPr id="34818" name="Picture 1">
            <a:extLst>
              <a:ext uri="{FF2B5EF4-FFF2-40B4-BE49-F238E27FC236}">
                <a16:creationId xmlns:a16="http://schemas.microsoft.com/office/drawing/2014/main" id="{67A6F0B9-1468-439E-B525-0743BD219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981075"/>
            <a:ext cx="5605462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2">
            <a:extLst>
              <a:ext uri="{FF2B5EF4-FFF2-40B4-BE49-F238E27FC236}">
                <a16:creationId xmlns:a16="http://schemas.microsoft.com/office/drawing/2014/main" id="{AEC3D0E2-500A-4B58-AF55-8FFEF3056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115888"/>
            <a:ext cx="97774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3000"/>
              </a:spcBef>
              <a:buClr>
                <a:srgbClr val="FF9900"/>
              </a:buClr>
            </a:pPr>
            <a:r>
              <a:rPr lang="pt-BR" altLang="pt-BR" sz="2800">
                <a:solidFill>
                  <a:srgbClr val="92D050"/>
                </a:solidFill>
                <a:latin typeface="Tahoma" panose="020B0604030504040204" pitchFamily="34" charset="0"/>
              </a:rPr>
              <a:t>PLP 112/2019 e PLP 19/2019 SACRAMENTAM POLÍTICA MONETÁRIA SUICIDA DO BANCO CENTRAL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aixaDeTexto 1">
            <a:extLst>
              <a:ext uri="{FF2B5EF4-FFF2-40B4-BE49-F238E27FC236}">
                <a16:creationId xmlns:a16="http://schemas.microsoft.com/office/drawing/2014/main" id="{6C2D5C4C-C178-4E17-B1C3-487FBAF73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5949950"/>
            <a:ext cx="9650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600" b="0">
                <a:solidFill>
                  <a:schemeClr val="tx1"/>
                </a:solidFill>
              </a:rPr>
              <a:t>Fontes: Banco Central - Séries Temporais nº 16953 e 16962;  Tabela – Necessidades de Financiamento do Setor Público - </a:t>
            </a:r>
            <a:r>
              <a:rPr lang="pt-BR" altLang="pt-BR" sz="1600" b="0">
                <a:solidFill>
                  <a:schemeClr val="tx1"/>
                </a:solidFill>
                <a:hlinkClick r:id="rId3"/>
              </a:rPr>
              <a:t>https://www.bcb.gov.br/content/estatisticas/Documents/Tabelas_especiais/Nfspp.xls</a:t>
            </a:r>
            <a:r>
              <a:rPr lang="pt-BR" altLang="pt-BR" sz="2000">
                <a:solidFill>
                  <a:schemeClr val="accent1"/>
                </a:solidFill>
                <a:latin typeface="Tahoma" panose="020B0604030504040204" pitchFamily="34" charset="0"/>
              </a:rPr>
              <a:t> </a:t>
            </a:r>
            <a:endParaRPr lang="pt-BR" altLang="pt-BR" sz="1600" b="0">
              <a:solidFill>
                <a:schemeClr val="tx1"/>
              </a:solidFill>
            </a:endParaRPr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38944E64-8776-433F-B866-F3AC4C90F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052513"/>
            <a:ext cx="9417050" cy="496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extBox 3">
            <a:extLst>
              <a:ext uri="{FF2B5EF4-FFF2-40B4-BE49-F238E27FC236}">
                <a16:creationId xmlns:a16="http://schemas.microsoft.com/office/drawing/2014/main" id="{71A9583D-E7F1-4567-8D02-84669705C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188913"/>
            <a:ext cx="9705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</a:rPr>
              <a:t>O DÉFICIT SEMPRE ESTEVE NO BANCO CENTRAL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3">
            <a:extLst>
              <a:ext uri="{FF2B5EF4-FFF2-40B4-BE49-F238E27FC236}">
                <a16:creationId xmlns:a16="http://schemas.microsoft.com/office/drawing/2014/main" id="{928CD969-6FFC-48D8-B70C-A0C8B9042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188913"/>
            <a:ext cx="97932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pt-BR" sz="2800">
                <a:solidFill>
                  <a:srgbClr val="94C600"/>
                </a:solidFill>
                <a:latin typeface="Tahoma" panose="020B0604030504040204" pitchFamily="34" charset="0"/>
              </a:rPr>
              <a:t>RENÚNCIA FISCAL E GASTO COM JUROS PAGOS PELO TESOURO NACIONAL AO BANCO CENTRAL</a:t>
            </a:r>
          </a:p>
          <a:p>
            <a:pPr algn="ctr" eaLnBrk="1" hangingPunct="1"/>
            <a:r>
              <a:rPr lang="en-US" altLang="pt-BR" sz="2800">
                <a:solidFill>
                  <a:schemeClr val="tx1"/>
                </a:solidFill>
                <a:latin typeface="Tahoma" panose="020B0604030504040204" pitchFamily="34" charset="0"/>
              </a:rPr>
              <a:t>QUASE R$ 3 TRILHÕES  DE 2010 A 2019</a:t>
            </a:r>
          </a:p>
        </p:txBody>
      </p:sp>
      <p:graphicFrame>
        <p:nvGraphicFramePr>
          <p:cNvPr id="38914" name="Object 1">
            <a:extLst>
              <a:ext uri="{FF2B5EF4-FFF2-40B4-BE49-F238E27FC236}">
                <a16:creationId xmlns:a16="http://schemas.microsoft.com/office/drawing/2014/main" id="{86D97330-3E78-4893-A050-FA6CE06D9E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9175" y="1700213"/>
          <a:ext cx="57404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6" name="Document" r:id="rId3" imgW="5740189" imgH="4952818" progId="Word.Document.12">
                  <p:embed/>
                </p:oleObj>
              </mc:Choice>
              <mc:Fallback>
                <p:oleObj name="Document" r:id="rId3" imgW="5740189" imgH="4952818" progId="Word.Documen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9175" y="1700213"/>
                        <a:ext cx="574040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5" name="TextBox 1">
            <a:extLst>
              <a:ext uri="{FF2B5EF4-FFF2-40B4-BE49-F238E27FC236}">
                <a16:creationId xmlns:a16="http://schemas.microsoft.com/office/drawing/2014/main" id="{2C0229DA-45A8-47C3-880B-A734094F9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25" y="5661025"/>
            <a:ext cx="2017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600" b="0">
                <a:hlinkClick r:id="rId5"/>
              </a:rPr>
              <a:t>https://bit.ly/36OSUIJ</a:t>
            </a:r>
            <a:r>
              <a:rPr lang="en-US" altLang="pt-BR" sz="1600" b="0"/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14616555-B79D-46E7-A4B9-E7D4B058D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260350"/>
            <a:ext cx="9720263" cy="6740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200" dirty="0">
                <a:solidFill>
                  <a:schemeClr val="accent1"/>
                </a:solidFill>
                <a:latin typeface="Tahoma"/>
                <a:ea typeface="ＭＳ Ｐゴシック" panose="020B0600070205080204" pitchFamily="34" charset="-128"/>
                <a:cs typeface="Tahoma"/>
              </a:rPr>
              <a:t>SISTEMA DA DÍVIDA</a:t>
            </a:r>
          </a:p>
          <a:p>
            <a:pPr eaLnBrk="1" hangingPunct="1">
              <a:defRPr/>
            </a:pPr>
            <a:endParaRPr lang="pt-BR" sz="3200" b="0" dirty="0">
              <a:solidFill>
                <a:srgbClr val="FFFFFF"/>
              </a:solidFill>
              <a:latin typeface="Tahoma"/>
              <a:ea typeface="ＭＳ Ｐゴシック" panose="020B0600070205080204" pitchFamily="34" charset="-128"/>
              <a:cs typeface="Tahoma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pt-BR" sz="2200" dirty="0">
                <a:solidFill>
                  <a:srgbClr val="FFFFFF"/>
                </a:solidFill>
                <a:latin typeface="Tahoma"/>
                <a:ea typeface="ＭＳ Ｐゴシック" panose="020B0600070205080204" pitchFamily="34" charset="-128"/>
                <a:cs typeface="Tahoma"/>
              </a:rPr>
              <a:t>Utilização do endividamento público às avessas</a:t>
            </a:r>
            <a:r>
              <a:rPr lang="pt-BR" sz="2200" b="0" dirty="0">
                <a:solidFill>
                  <a:srgbClr val="FFFFFF"/>
                </a:solidFill>
                <a:latin typeface="Tahoma"/>
                <a:ea typeface="ＭＳ Ｐゴシック" panose="020B0600070205080204" pitchFamily="34" charset="-128"/>
                <a:cs typeface="Tahoma"/>
              </a:rPr>
              <a:t>: </a:t>
            </a:r>
            <a:r>
              <a:rPr lang="pt-BR" sz="2000" b="0" dirty="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/>
              </a:rPr>
              <a:t>a</a:t>
            </a:r>
            <a:r>
              <a:rPr lang="pt-BR" altLang="pt-BR" sz="2000" b="0" dirty="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o invés de instrumento de financiamento dos Estados, funciona como mecanismo de subtração de recursos públicos, que são direcionados principalmente a bancos e grandes corporações</a:t>
            </a:r>
          </a:p>
          <a:p>
            <a:pPr eaLnBrk="1" hangingPunct="1">
              <a:defRPr/>
            </a:pPr>
            <a:endParaRPr lang="pt-BR" sz="2200" b="0" dirty="0">
              <a:solidFill>
                <a:srgbClr val="FFFFFF"/>
              </a:solidFill>
              <a:latin typeface="Tahoma"/>
              <a:ea typeface="ＭＳ Ｐゴシック" panose="020B0600070205080204" pitchFamily="34" charset="-128"/>
              <a:cs typeface="Tahoma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pt-BR" sz="2200" dirty="0">
                <a:solidFill>
                  <a:srgbClr val="FFFFFF"/>
                </a:solidFill>
                <a:latin typeface="Tahoma"/>
                <a:ea typeface="ＭＳ Ｐゴシック" panose="020B0600070205080204" pitchFamily="34" charset="-128"/>
                <a:cs typeface="Tahoma"/>
              </a:rPr>
              <a:t>Principal característica</a:t>
            </a:r>
            <a:r>
              <a:rPr lang="pt-BR" sz="2200" b="0" dirty="0">
                <a:solidFill>
                  <a:srgbClr val="FFFFFF"/>
                </a:solidFill>
                <a:latin typeface="Tahoma"/>
                <a:ea typeface="ＭＳ Ｐゴシック" panose="020B0600070205080204" pitchFamily="34" charset="-128"/>
                <a:cs typeface="Tahoma"/>
              </a:rPr>
              <a:t>: a dívida cresce por causa de mecanismos financeiros sem contrapartida ao país</a:t>
            </a:r>
          </a:p>
          <a:p>
            <a:pPr eaLnBrk="1" hangingPunct="1">
              <a:defRPr/>
            </a:pPr>
            <a:endParaRPr lang="pt-BR" sz="2200" b="0" dirty="0">
              <a:solidFill>
                <a:srgbClr val="FFFFFF"/>
              </a:solidFill>
              <a:latin typeface="Tahoma"/>
              <a:ea typeface="ＭＳ Ｐゴシック" panose="020B0600070205080204" pitchFamily="34" charset="-128"/>
              <a:cs typeface="Tahoma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pt-BR" sz="2200" b="0" dirty="0">
                <a:solidFill>
                  <a:srgbClr val="FFFFFF"/>
                </a:solidFill>
                <a:latin typeface="Tahoma"/>
                <a:ea typeface="ＭＳ Ｐゴシック" panose="020B0600070205080204" pitchFamily="34" charset="-128"/>
                <a:cs typeface="Tahoma"/>
              </a:rPr>
              <a:t>Se reproduz em âmbito </a:t>
            </a:r>
          </a:p>
          <a:p>
            <a:pPr eaLnBrk="1" hangingPunct="1">
              <a:defRPr/>
            </a:pPr>
            <a:r>
              <a:rPr lang="pt-BR" sz="2200" b="0" dirty="0">
                <a:solidFill>
                  <a:srgbClr val="FFFFFF"/>
                </a:solidFill>
                <a:latin typeface="Tahoma"/>
                <a:ea typeface="ＭＳ Ｐゴシック" panose="020B0600070205080204" pitchFamily="34" charset="-128"/>
                <a:cs typeface="Tahoma"/>
              </a:rPr>
              <a:t>	internacional e regional, </a:t>
            </a:r>
          </a:p>
          <a:p>
            <a:pPr eaLnBrk="1" hangingPunct="1">
              <a:defRPr/>
            </a:pPr>
            <a:r>
              <a:rPr lang="pt-BR" sz="2200" b="0" dirty="0">
                <a:solidFill>
                  <a:srgbClr val="FFFFFF"/>
                </a:solidFill>
                <a:latin typeface="Tahoma"/>
                <a:ea typeface="ＭＳ Ｐゴシック" panose="020B0600070205080204" pitchFamily="34" charset="-128"/>
                <a:cs typeface="Tahoma"/>
              </a:rPr>
              <a:t>	para estados e municípios</a:t>
            </a:r>
          </a:p>
          <a:p>
            <a:pPr eaLnBrk="1" hangingPunct="1">
              <a:defRPr/>
            </a:pPr>
            <a:endParaRPr lang="pt-BR" sz="2200" b="0" dirty="0">
              <a:solidFill>
                <a:srgbClr val="FFFFFF"/>
              </a:solidFill>
              <a:latin typeface="Tahoma"/>
              <a:ea typeface="ＭＳ Ｐゴシック" panose="020B0600070205080204" pitchFamily="34" charset="-128"/>
              <a:cs typeface="Tahoma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pt-BR" sz="2200" b="0" dirty="0">
                <a:solidFill>
                  <a:srgbClr val="FFFFFF"/>
                </a:solidFill>
                <a:latin typeface="Tahoma"/>
                <a:ea typeface="ＭＳ Ｐゴシック" panose="020B0600070205080204" pitchFamily="34" charset="-128"/>
                <a:cs typeface="Tahoma"/>
              </a:rPr>
              <a:t>Maior beneficiário: BANCOS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pt-BR" sz="2200" b="0" dirty="0">
              <a:solidFill>
                <a:srgbClr val="FFFFFF"/>
              </a:solidFill>
              <a:latin typeface="Tahoma"/>
              <a:ea typeface="ＭＳ Ｐゴシック" panose="020B0600070205080204" pitchFamily="34" charset="-128"/>
              <a:cs typeface="Tahoma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pt-BR" sz="2200" b="0" dirty="0">
                <a:solidFill>
                  <a:srgbClr val="FFFFFF"/>
                </a:solidFill>
                <a:latin typeface="Tahoma"/>
                <a:ea typeface="ＭＳ Ｐゴシック" panose="020B0600070205080204" pitchFamily="34" charset="-128"/>
                <a:cs typeface="Tahoma"/>
              </a:rPr>
              <a:t>Novo patamar: a dívida sequer </a:t>
            </a:r>
          </a:p>
          <a:p>
            <a:pPr eaLnBrk="1" hangingPunct="1">
              <a:defRPr/>
            </a:pPr>
            <a:r>
              <a:rPr lang="pt-BR" sz="2200" b="0" dirty="0">
                <a:solidFill>
                  <a:srgbClr val="FFFFFF"/>
                </a:solidFill>
                <a:latin typeface="Tahoma"/>
                <a:ea typeface="ＭＳ Ｐゴシック" panose="020B0600070205080204" pitchFamily="34" charset="-128"/>
                <a:cs typeface="Tahoma"/>
              </a:rPr>
              <a:t>	é registrada como dívida</a:t>
            </a:r>
          </a:p>
          <a:p>
            <a:pPr eaLnBrk="1" hangingPunct="1">
              <a:defRPr/>
            </a:pPr>
            <a:endParaRPr lang="pt-BR" sz="2200" b="0" dirty="0">
              <a:solidFill>
                <a:srgbClr val="FFFFFF"/>
              </a:solidFill>
              <a:latin typeface="Tahoma"/>
              <a:ea typeface="ＭＳ Ｐゴシック" panose="020B0600070205080204" pitchFamily="34" charset="-128"/>
              <a:cs typeface="Tahoma"/>
            </a:endParaRPr>
          </a:p>
        </p:txBody>
      </p:sp>
      <p:pic>
        <p:nvPicPr>
          <p:cNvPr id="39938" name="Picture 1">
            <a:extLst>
              <a:ext uri="{FF2B5EF4-FFF2-40B4-BE49-F238E27FC236}">
                <a16:creationId xmlns:a16="http://schemas.microsoft.com/office/drawing/2014/main" id="{AD113555-FD3E-44D3-853C-75B4A4E36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3644900"/>
            <a:ext cx="5407025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>
            <a:extLst>
              <a:ext uri="{FF2B5EF4-FFF2-40B4-BE49-F238E27FC236}">
                <a16:creationId xmlns:a16="http://schemas.microsoft.com/office/drawing/2014/main" id="{D3CC84D8-70FD-456F-8210-05AAF9FC9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188913"/>
            <a:ext cx="9712325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925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200"/>
              </a:spcBef>
              <a:buClr>
                <a:srgbClr val="FF9900"/>
              </a:buClr>
              <a:buFont typeface="Times New Roman" panose="02020603050405020304" pitchFamily="18" charset="0"/>
              <a:buNone/>
            </a:pPr>
            <a:r>
              <a:rPr lang="pt-BR" altLang="en-US" sz="2800">
                <a:solidFill>
                  <a:srgbClr val="92D050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2800">
                <a:solidFill>
                  <a:srgbClr val="92D050"/>
                </a:solidFill>
                <a:latin typeface="Tahoma" panose="020B0604030504040204" pitchFamily="34" charset="0"/>
              </a:rPr>
              <a:t>Sistema da Dívida</a:t>
            </a:r>
            <a:r>
              <a:rPr lang="pt-BR" altLang="en-US" sz="2800">
                <a:solidFill>
                  <a:srgbClr val="92D050"/>
                </a:solidFill>
                <a:latin typeface="Tahoma" panose="020B0604030504040204" pitchFamily="34" charset="0"/>
              </a:rPr>
              <a:t>”</a:t>
            </a:r>
            <a:endParaRPr lang="pt-BR" altLang="pt-BR" sz="280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ts val="1200"/>
              </a:spcBef>
              <a:buClr>
                <a:srgbClr val="FF9900"/>
              </a:buClr>
              <a:buFont typeface="Times New Roman" panose="02020603050405020304" pitchFamily="18" charset="0"/>
              <a:buNone/>
            </a:pPr>
            <a:r>
              <a:rPr lang="pt-BR" altLang="ja-JP" sz="2800">
                <a:solidFill>
                  <a:srgbClr val="92D050"/>
                </a:solidFill>
                <a:latin typeface="Tahoma" panose="020B0604030504040204" pitchFamily="34" charset="0"/>
              </a:rPr>
              <a:t>Como opera</a:t>
            </a:r>
            <a:endParaRPr lang="pt-BR" altLang="pt-BR" sz="8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just" eaLnBrk="1" hangingPunct="1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altLang="pt-BR">
                <a:solidFill>
                  <a:srgbClr val="FFFFFF"/>
                </a:solidFill>
                <a:latin typeface="Tahoma" panose="020B0604030504040204" pitchFamily="34" charset="0"/>
              </a:rPr>
              <a:t> Modelo Econômico</a:t>
            </a:r>
          </a:p>
          <a:p>
            <a:pPr algn="just" eaLnBrk="1" hangingPunct="1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altLang="pt-BR">
                <a:solidFill>
                  <a:srgbClr val="FFFFFF"/>
                </a:solidFill>
                <a:latin typeface="Tahoma" panose="020B0604030504040204" pitchFamily="34" charset="0"/>
              </a:rPr>
              <a:t> Privilégios Financeiros</a:t>
            </a:r>
          </a:p>
          <a:p>
            <a:pPr algn="just" eaLnBrk="1" hangingPunct="1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altLang="pt-BR">
                <a:solidFill>
                  <a:srgbClr val="FFFFFF"/>
                </a:solidFill>
                <a:latin typeface="Tahoma" panose="020B0604030504040204" pitchFamily="34" charset="0"/>
              </a:rPr>
              <a:t> Sistema Legal </a:t>
            </a:r>
          </a:p>
          <a:p>
            <a:pPr algn="just" eaLnBrk="1" hangingPunct="1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altLang="pt-BR">
                <a:solidFill>
                  <a:srgbClr val="FFFFFF"/>
                </a:solidFill>
                <a:latin typeface="Tahoma" panose="020B0604030504040204" pitchFamily="34" charset="0"/>
              </a:rPr>
              <a:t> Sistema Político</a:t>
            </a:r>
          </a:p>
          <a:p>
            <a:pPr algn="just" eaLnBrk="1" hangingPunct="1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altLang="pt-BR">
                <a:solidFill>
                  <a:srgbClr val="FFFFFF"/>
                </a:solidFill>
                <a:latin typeface="Tahoma" panose="020B0604030504040204" pitchFamily="34" charset="0"/>
              </a:rPr>
              <a:t> Corrupção</a:t>
            </a:r>
          </a:p>
          <a:p>
            <a:pPr algn="just" eaLnBrk="1" hangingPunct="1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altLang="pt-BR">
                <a:solidFill>
                  <a:srgbClr val="FFFFFF"/>
                </a:solidFill>
                <a:latin typeface="Tahoma" panose="020B0604030504040204" pitchFamily="34" charset="0"/>
              </a:rPr>
              <a:t> Grande Mídia </a:t>
            </a:r>
          </a:p>
          <a:p>
            <a:pPr algn="just" eaLnBrk="1" hangingPunct="1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altLang="pt-BR">
                <a:solidFill>
                  <a:srgbClr val="FFFFFF"/>
                </a:solidFill>
                <a:latin typeface="Tahoma" panose="020B0604030504040204" pitchFamily="34" charset="0"/>
              </a:rPr>
              <a:t>SISTEMA </a:t>
            </a:r>
            <a:r>
              <a:rPr lang="pt-BR" altLang="pt-BR">
                <a:solidFill>
                  <a:schemeClr val="tx1"/>
                </a:solidFill>
                <a:latin typeface="Tahoma" panose="020B0604030504040204" pitchFamily="34" charset="0"/>
              </a:rPr>
              <a:t>FINANCEIRO: BIS, FMI, BM, BID, Bancos Centrais, banca privada internacional e nacional</a:t>
            </a:r>
            <a:endParaRPr lang="pt-BR" altLang="pt-BR" sz="8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110000"/>
              </a:lnSpc>
              <a:spcAft>
                <a:spcPts val="1200"/>
              </a:spcAft>
            </a:pPr>
            <a:r>
              <a:rPr lang="pt-BR" altLang="pt-BR">
                <a:solidFill>
                  <a:srgbClr val="92D050"/>
                </a:solidFill>
                <a:latin typeface="Tahoma" panose="020B0604030504040204" pitchFamily="34" charset="0"/>
              </a:rPr>
              <a:t>Dominação financeira e graves consequências sociais</a:t>
            </a:r>
          </a:p>
        </p:txBody>
      </p:sp>
      <p:pic>
        <p:nvPicPr>
          <p:cNvPr id="40962" name="Picture 3">
            <a:extLst>
              <a:ext uri="{FF2B5EF4-FFF2-40B4-BE49-F238E27FC236}">
                <a16:creationId xmlns:a16="http://schemas.microsoft.com/office/drawing/2014/main" id="{BE1EFBCD-373C-41A7-962D-94A315DDB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1484313"/>
            <a:ext cx="381635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3EFF4154-3E0C-4CDF-B653-AA2A86C36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0"/>
            <a:ext cx="97774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None/>
            </a:pPr>
            <a:r>
              <a:rPr lang="en-GB" altLang="pt-BR" sz="2800">
                <a:solidFill>
                  <a:srgbClr val="92D050"/>
                </a:solidFill>
                <a:latin typeface="Tahoma" panose="020B0604030504040204" pitchFamily="34" charset="0"/>
              </a:rPr>
              <a:t>             QUEM MANDA NO BRASIL ? </a:t>
            </a:r>
          </a:p>
          <a:p>
            <a:pPr algn="ctr" eaLnBrk="1" hangingPunct="1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None/>
            </a:pPr>
            <a:endParaRPr lang="en-GB" altLang="pt-BR">
              <a:solidFill>
                <a:srgbClr val="92D050"/>
              </a:solidFill>
              <a:latin typeface="Tahoma" panose="020B0604030504040204" pitchFamily="34" charset="0"/>
            </a:endParaRPr>
          </a:p>
        </p:txBody>
      </p:sp>
      <p:sp>
        <p:nvSpPr>
          <p:cNvPr id="43010" name="TextBox 1">
            <a:extLst>
              <a:ext uri="{FF2B5EF4-FFF2-40B4-BE49-F238E27FC236}">
                <a16:creationId xmlns:a16="http://schemas.microsoft.com/office/drawing/2014/main" id="{19A95EF3-A217-48B9-89EA-1045441C9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5025" y="765175"/>
            <a:ext cx="2881313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pt-BR" altLang="pt-BR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>
                <a:solidFill>
                  <a:schemeClr val="tx1"/>
                </a:solidFill>
                <a:latin typeface="Tahoma" panose="020B0604030504040204" pitchFamily="34" charset="0"/>
              </a:rPr>
              <a:t>O BIS e o SISTEMA DA DÍVIDA</a:t>
            </a:r>
          </a:p>
          <a:p>
            <a:pPr algn="ctr" eaLnBrk="1" hangingPunct="1"/>
            <a:r>
              <a:rPr lang="pt-BR" altLang="pt-BR" sz="2000" b="0" u="sng">
                <a:hlinkClick r:id="rId3"/>
              </a:rPr>
              <a:t>https://bit.ly/3hVPV3Z</a:t>
            </a:r>
            <a:r>
              <a:rPr lang="pt-BR" altLang="pt-BR" sz="2000" b="0"/>
              <a:t>  </a:t>
            </a:r>
            <a:endParaRPr lang="pt-BR" altLang="pt-BR" sz="20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BR" altLang="pt-BR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endParaRPr lang="pt-BR" altLang="pt-BR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>
                <a:solidFill>
                  <a:schemeClr val="tx1"/>
                </a:solidFill>
                <a:latin typeface="Tahoma" panose="020B0604030504040204" pitchFamily="34" charset="0"/>
              </a:rPr>
              <a:t>BANCO PRIVADO BIS: </a:t>
            </a:r>
          </a:p>
          <a:p>
            <a:pPr algn="ctr" eaLnBrk="1" hangingPunct="1">
              <a:spcAft>
                <a:spcPts val="1200"/>
              </a:spcAft>
            </a:pPr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</a:rPr>
              <a:t>Centro do poder de regulamentação e supervisão financeira global</a:t>
            </a:r>
            <a:endParaRPr lang="pt-BR" altLang="pt-BR" sz="2000" b="0" u="sng"/>
          </a:p>
          <a:p>
            <a:pPr algn="ctr" eaLnBrk="1" hangingPunct="1">
              <a:spcAft>
                <a:spcPts val="1200"/>
              </a:spcAft>
            </a:pPr>
            <a:r>
              <a:rPr lang="pt-BR" altLang="pt-BR" sz="2000" b="0">
                <a:hlinkClick r:id="rId4"/>
              </a:rPr>
              <a:t>https://bit.ly/35mCy7h</a:t>
            </a:r>
            <a:endParaRPr lang="pt-BR" altLang="pt-BR" sz="2000" b="0"/>
          </a:p>
          <a:p>
            <a:pPr algn="ctr" eaLnBrk="1" hangingPunct="1">
              <a:spcAft>
                <a:spcPts val="1200"/>
              </a:spcAft>
            </a:pPr>
            <a:endParaRPr lang="pt-BR" altLang="pt-BR" sz="2000" b="0" u="sng"/>
          </a:p>
        </p:txBody>
      </p:sp>
      <p:pic>
        <p:nvPicPr>
          <p:cNvPr id="43011" name="Picture 1">
            <a:extLst>
              <a:ext uri="{FF2B5EF4-FFF2-40B4-BE49-F238E27FC236}">
                <a16:creationId xmlns:a16="http://schemas.microsoft.com/office/drawing/2014/main" id="{71751B81-326E-43D2-A821-B9D8D9511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742950"/>
            <a:ext cx="607377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6FC89702-4BF2-496A-A1C0-5BCD83FCA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49275"/>
            <a:ext cx="9705975" cy="6119813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pt-BR" altLang="pt-BR" b="0" dirty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  <a:defRPr/>
            </a:pPr>
            <a:endParaRPr lang="pt-BR" altLang="pt-BR" b="0" dirty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  <a:defRPr/>
            </a:pPr>
            <a:endParaRPr lang="pt-BR" altLang="pt-BR" b="0" dirty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  <a:defRPr/>
            </a:pPr>
            <a:endParaRPr lang="pt-BR" altLang="pt-BR" b="0" dirty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  <a:defRPr/>
            </a:pPr>
            <a:endParaRPr lang="pt-BR" altLang="pt-BR" b="0" dirty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  <a:defRPr/>
            </a:pPr>
            <a:endParaRPr lang="pt-BR" altLang="pt-BR" b="0" dirty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  <a:defRPr/>
            </a:pPr>
            <a:r>
              <a:rPr lang="pt-BR" altLang="pt-BR" sz="2800" dirty="0">
                <a:solidFill>
                  <a:srgbClr val="92D050"/>
                </a:solidFill>
                <a:latin typeface="Tahoma" panose="020B0604030504040204" pitchFamily="34" charset="0"/>
              </a:rPr>
              <a:t>QUAL É O PROJETO ECONÔMICO DO GOVERNO?</a:t>
            </a:r>
          </a:p>
          <a:p>
            <a:pPr algn="ctr" eaLnBrk="1" hangingPunct="1">
              <a:lnSpc>
                <a:spcPct val="120000"/>
              </a:lnSpc>
              <a:defRPr/>
            </a:pPr>
            <a:endParaRPr lang="pt-BR" altLang="pt-BR" b="0" dirty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marL="342900" indent="-342900" algn="ctr" eaLnBrk="1" hangingPunct="1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pt-BR" altLang="pt-BR" b="0" dirty="0">
                <a:solidFill>
                  <a:schemeClr val="tx1"/>
                </a:solidFill>
                <a:latin typeface="Tahoma" panose="020B0604030504040204" pitchFamily="34" charset="0"/>
              </a:rPr>
              <a:t>Obedecer o “Teto de gastos” , mas para a dívida não existe teto</a:t>
            </a:r>
          </a:p>
          <a:p>
            <a:pPr marL="342900" indent="-342900" algn="ctr" eaLnBrk="1" hangingPunct="1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pt-BR" altLang="pt-BR" b="0" dirty="0">
                <a:solidFill>
                  <a:schemeClr val="tx1"/>
                </a:solidFill>
                <a:latin typeface="Tahoma" panose="020B0604030504040204" pitchFamily="34" charset="0"/>
              </a:rPr>
              <a:t>Submeter os direitos sociais ao pagamento da dívida</a:t>
            </a:r>
          </a:p>
          <a:p>
            <a:pPr marL="342900" indent="-342900" algn="ctr" eaLnBrk="1" hangingPunct="1">
              <a:lnSpc>
                <a:spcPct val="120000"/>
              </a:lnSpc>
              <a:buFont typeface="Wingdings" pitchFamily="2" charset="2"/>
              <a:buChar char="ü"/>
              <a:defRPr/>
            </a:pPr>
            <a:endParaRPr lang="pt-BR" altLang="pt-BR" b="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marL="342900" indent="-342900" algn="ctr" eaLnBrk="1" hangingPunct="1">
              <a:lnSpc>
                <a:spcPct val="120000"/>
              </a:lnSpc>
              <a:buFont typeface="Wingdings" pitchFamily="2" charset="2"/>
              <a:buChar char="ü"/>
              <a:defRPr/>
            </a:pPr>
            <a:endParaRPr lang="pt-BR" altLang="pt-BR" b="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marL="342900" indent="-342900" algn="ctr" eaLnBrk="1" hangingPunct="1">
              <a:lnSpc>
                <a:spcPct val="120000"/>
              </a:lnSpc>
              <a:buFont typeface="Wingdings" pitchFamily="2" charset="2"/>
              <a:buChar char="ü"/>
              <a:defRPr/>
            </a:pPr>
            <a:endParaRPr lang="pt-BR" altLang="pt-BR" b="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marL="342900" indent="-342900" algn="ctr" eaLnBrk="1" hangingPunct="1">
              <a:lnSpc>
                <a:spcPct val="120000"/>
              </a:lnSpc>
              <a:buFont typeface="Wingdings" pitchFamily="2" charset="2"/>
              <a:buChar char="ü"/>
              <a:defRPr/>
            </a:pPr>
            <a:endParaRPr lang="pt-BR" altLang="pt-BR" b="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marL="342900" indent="-342900" algn="ctr" eaLnBrk="1" hangingPunct="1">
              <a:lnSpc>
                <a:spcPct val="120000"/>
              </a:lnSpc>
              <a:buFont typeface="Wingdings" pitchFamily="2" charset="2"/>
              <a:buChar char="ü"/>
              <a:defRPr/>
            </a:pPr>
            <a:endParaRPr lang="pt-BR" altLang="pt-BR" b="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marL="342900" indent="-342900" algn="ctr" eaLnBrk="1" hangingPunct="1">
              <a:lnSpc>
                <a:spcPct val="120000"/>
              </a:lnSpc>
              <a:buFont typeface="Wingdings" pitchFamily="2" charset="2"/>
              <a:buChar char="ü"/>
              <a:defRPr/>
            </a:pPr>
            <a:endParaRPr lang="pt-BR" altLang="pt-BR" b="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marL="342900" indent="-342900" algn="ctr" eaLnBrk="1" hangingPunct="1">
              <a:lnSpc>
                <a:spcPct val="120000"/>
              </a:lnSpc>
              <a:buFont typeface="Wingdings" pitchFamily="2" charset="2"/>
              <a:buChar char="ü"/>
              <a:defRPr/>
            </a:pPr>
            <a:endParaRPr lang="pt-BR" altLang="pt-BR" b="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marL="342900" indent="-342900" algn="ctr" eaLnBrk="1" hangingPunct="1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pt-BR" altLang="pt-BR" b="0" dirty="0">
                <a:solidFill>
                  <a:schemeClr val="tx1"/>
                </a:solidFill>
                <a:latin typeface="Tahoma" panose="020B0604030504040204" pitchFamily="34" charset="0"/>
              </a:rPr>
              <a:t>Privatizar “tudo”! Para que?</a:t>
            </a:r>
          </a:p>
          <a:p>
            <a:pPr marL="342900" indent="-342900" algn="ctr" eaLnBrk="1" hangingPunct="1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pt-BR" altLang="pt-BR" b="0" dirty="0">
                <a:solidFill>
                  <a:schemeClr val="tx1"/>
                </a:solidFill>
                <a:latin typeface="Tahoma" panose="020B0604030504040204" pitchFamily="34" charset="0"/>
              </a:rPr>
              <a:t>Reformar o Estado: PEC 32, Independência do Banco Central etc.</a:t>
            </a:r>
          </a:p>
          <a:p>
            <a:pPr algn="ctr" eaLnBrk="1" hangingPunct="1">
              <a:lnSpc>
                <a:spcPct val="120000"/>
              </a:lnSpc>
              <a:defRPr/>
            </a:pPr>
            <a:endParaRPr lang="pt-BR" altLang="pt-BR" b="0" dirty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  <a:defRPr/>
            </a:pPr>
            <a:endParaRPr lang="pt-BR" altLang="pt-BR" b="0" dirty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  <a:defRPr/>
            </a:pPr>
            <a:endParaRPr lang="pt-BR" altLang="pt-BR" b="0" dirty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120000"/>
              </a:lnSpc>
              <a:defRPr/>
            </a:pPr>
            <a:r>
              <a:rPr lang="pt-BR" altLang="pt-BR" b="0" dirty="0">
                <a:solidFill>
                  <a:srgbClr val="92D050"/>
                </a:solidFill>
                <a:latin typeface="Tahoma" panose="020B0604030504040204" pitchFamily="34" charset="0"/>
              </a:rPr>
              <a:t> </a:t>
            </a:r>
          </a:p>
          <a:p>
            <a:pPr eaLnBrk="1" hangingPunct="1">
              <a:spcBef>
                <a:spcPts val="3000"/>
              </a:spcBef>
              <a:buClr>
                <a:srgbClr val="FF9900"/>
              </a:buClr>
              <a:buFont typeface="Arial" panose="020B0604020202020204" pitchFamily="34" charset="0"/>
              <a:buChar char="•"/>
              <a:defRPr/>
            </a:pPr>
            <a:endParaRPr lang="en-GB" altLang="pt-BR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8194" name="Picture 4">
            <a:extLst>
              <a:ext uri="{FF2B5EF4-FFF2-40B4-BE49-F238E27FC236}">
                <a16:creationId xmlns:a16="http://schemas.microsoft.com/office/drawing/2014/main" id="{86190430-9B7B-44F7-A319-9A3E67369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3" y="2781300"/>
            <a:ext cx="4968875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Box 2">
            <a:extLst>
              <a:ext uri="{FF2B5EF4-FFF2-40B4-BE49-F238E27FC236}">
                <a16:creationId xmlns:a16="http://schemas.microsoft.com/office/drawing/2014/main" id="{B37C7B7F-4EAC-44BE-9208-A6E3D4A3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13" y="188913"/>
            <a:ext cx="8135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>
                <a:solidFill>
                  <a:schemeClr val="accent1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45058" name="Rectangle 1">
            <a:extLst>
              <a:ext uri="{FF2B5EF4-FFF2-40B4-BE49-F238E27FC236}">
                <a16:creationId xmlns:a16="http://schemas.microsoft.com/office/drawing/2014/main" id="{A1801E8C-9774-4C0F-8C27-A8A6972BE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188913"/>
            <a:ext cx="9632950" cy="731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1" algn="ctr" eaLnBrk="1" hangingPunct="1">
              <a:lnSpc>
                <a:spcPct val="110000"/>
              </a:lnSpc>
            </a:pPr>
            <a:r>
              <a:rPr lang="pt-BR" altLang="pt-BR" sz="3200">
                <a:solidFill>
                  <a:srgbClr val="FFFF00"/>
                </a:solidFill>
                <a:latin typeface="Tahoma" panose="020B0604030504040204" pitchFamily="34" charset="0"/>
              </a:rPr>
              <a:t>TCU afirma que dívida não serviu para investimento no país</a:t>
            </a:r>
            <a:r>
              <a:rPr lang="pt-BR" altLang="pt-BR" sz="3200">
                <a:solidFill>
                  <a:schemeClr val="tx1"/>
                </a:solidFill>
                <a:latin typeface="Tahoma" panose="020B0604030504040204" pitchFamily="34" charset="0"/>
              </a:rPr>
              <a:t>  </a:t>
            </a:r>
            <a:r>
              <a:rPr lang="pt-BR" altLang="pt-BR" sz="3200" b="0">
                <a:hlinkClick r:id="rId2"/>
              </a:rPr>
              <a:t>https://bit.ly/2NTPlJo</a:t>
            </a:r>
            <a:r>
              <a:rPr lang="pt-BR" altLang="pt-BR" sz="3200" b="0"/>
              <a:t> </a:t>
            </a:r>
          </a:p>
          <a:p>
            <a:pPr lvl="1" algn="ctr" eaLnBrk="1" hangingPunct="1">
              <a:lnSpc>
                <a:spcPct val="110000"/>
              </a:lnSpc>
            </a:pPr>
            <a:endParaRPr lang="pt-BR" altLang="pt-BR" sz="500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1" algn="ctr" eaLnBrk="1" hangingPunct="1">
              <a:lnSpc>
                <a:spcPct val="110000"/>
              </a:lnSpc>
            </a:pPr>
            <a:r>
              <a:rPr lang="pt-BR" altLang="pt-BR" sz="3200" b="0">
                <a:solidFill>
                  <a:srgbClr val="FFFFFF"/>
                </a:solidFill>
                <a:latin typeface="Tahoma" panose="020B0604030504040204" pitchFamily="34" charset="0"/>
              </a:rPr>
              <a:t>De 1995 a 2015 produzimos </a:t>
            </a:r>
          </a:p>
          <a:p>
            <a:pPr lvl="1" algn="ctr" eaLnBrk="1" hangingPunct="1">
              <a:lnSpc>
                <a:spcPct val="110000"/>
              </a:lnSpc>
            </a:pPr>
            <a:r>
              <a:rPr lang="pt-BR" altLang="pt-BR" sz="3200" b="0">
                <a:solidFill>
                  <a:srgbClr val="FFFFFF"/>
                </a:solidFill>
                <a:latin typeface="Tahoma" panose="020B0604030504040204" pitchFamily="34" charset="0"/>
              </a:rPr>
              <a:t>R$ 1 Trilhão de Superávit Primário. Apesar </a:t>
            </a:r>
            <a:r>
              <a:rPr lang="pt-BR" altLang="pt-BR" sz="3200" b="0">
                <a:solidFill>
                  <a:schemeClr val="tx1"/>
                </a:solidFill>
                <a:latin typeface="Tahoma" panose="020B0604030504040204" pitchFamily="34" charset="0"/>
              </a:rPr>
              <a:t>disso, a dívida interna federal aumentou de </a:t>
            </a:r>
          </a:p>
          <a:p>
            <a:pPr lvl="1" algn="ctr" eaLnBrk="1" hangingPunct="1">
              <a:lnSpc>
                <a:spcPct val="110000"/>
              </a:lnSpc>
            </a:pPr>
            <a:r>
              <a:rPr lang="pt-BR" altLang="pt-BR" sz="3200">
                <a:solidFill>
                  <a:schemeClr val="tx1"/>
                </a:solidFill>
                <a:latin typeface="Tahoma" panose="020B0604030504040204" pitchFamily="34" charset="0"/>
              </a:rPr>
              <a:t>R$86 bilhões </a:t>
            </a:r>
            <a:r>
              <a:rPr lang="pt-BR" altLang="pt-BR" sz="3200" b="0">
                <a:solidFill>
                  <a:schemeClr val="tx1"/>
                </a:solidFill>
                <a:latin typeface="Tahoma" panose="020B0604030504040204" pitchFamily="34" charset="0"/>
              </a:rPr>
              <a:t>para quase </a:t>
            </a:r>
          </a:p>
          <a:p>
            <a:pPr lvl="1" algn="ctr" eaLnBrk="1" hangingPunct="1">
              <a:lnSpc>
                <a:spcPct val="110000"/>
              </a:lnSpc>
            </a:pPr>
            <a:r>
              <a:rPr lang="pt-BR" altLang="pt-BR" sz="3200">
                <a:solidFill>
                  <a:schemeClr val="tx1"/>
                </a:solidFill>
                <a:latin typeface="Tahoma" panose="020B0604030504040204" pitchFamily="34" charset="0"/>
              </a:rPr>
              <a:t>R$4 trilhões </a:t>
            </a:r>
            <a:r>
              <a:rPr lang="pt-BR" altLang="pt-BR" sz="3200" b="0">
                <a:solidFill>
                  <a:srgbClr val="FFFFFF"/>
                </a:solidFill>
                <a:latin typeface="Tahoma" panose="020B0604030504040204" pitchFamily="34" charset="0"/>
              </a:rPr>
              <a:t>no mesmo período.</a:t>
            </a:r>
          </a:p>
          <a:p>
            <a:pPr lvl="1" algn="ctr" eaLnBrk="1" hangingPunct="1">
              <a:lnSpc>
                <a:spcPct val="110000"/>
              </a:lnSpc>
            </a:pPr>
            <a:endParaRPr lang="pt-BR" altLang="pt-BR" sz="100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lvl="1" algn="ctr" eaLnBrk="1" hangingPunct="1">
              <a:lnSpc>
                <a:spcPct val="110000"/>
              </a:lnSpc>
            </a:pPr>
            <a:r>
              <a:rPr lang="pt-BR" altLang="pt-BR">
                <a:solidFill>
                  <a:schemeClr val="accent1"/>
                </a:solidFill>
                <a:latin typeface="Tahoma" panose="020B0604030504040204" pitchFamily="34" charset="0"/>
              </a:rPr>
              <a:t>O que tem feito a chamada Dívida Pública explodir?</a:t>
            </a:r>
          </a:p>
          <a:p>
            <a:pPr lvl="1" algn="ctr" eaLnBrk="1" hangingPunct="1">
              <a:lnSpc>
                <a:spcPct val="110000"/>
              </a:lnSpc>
              <a:buFontTx/>
              <a:buChar char="•"/>
            </a:pPr>
            <a:endParaRPr lang="pt-BR" altLang="pt-BR" sz="10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lvl="1" algn="ctr" eaLnBrk="1" hangingPunct="1">
              <a:lnSpc>
                <a:spcPct val="110000"/>
              </a:lnSpc>
            </a:pPr>
            <a:r>
              <a:rPr lang="pt-BR" altLang="pt-BR" b="0">
                <a:solidFill>
                  <a:schemeClr val="accent1"/>
                </a:solidFill>
                <a:latin typeface="Tahoma" panose="020B0604030504040204" pitchFamily="34" charset="0"/>
              </a:rPr>
              <a:t>É evidente que os investimentos e gastos sociais </a:t>
            </a:r>
            <a:r>
              <a:rPr lang="pt-BR" altLang="pt-BR">
                <a:solidFill>
                  <a:schemeClr val="accent1"/>
                </a:solidFill>
                <a:latin typeface="Tahoma" panose="020B0604030504040204" pitchFamily="34" charset="0"/>
              </a:rPr>
              <a:t>não </a:t>
            </a:r>
            <a:r>
              <a:rPr lang="pt-BR" altLang="pt-BR" b="0">
                <a:solidFill>
                  <a:schemeClr val="accent1"/>
                </a:solidFill>
                <a:latin typeface="Tahoma" panose="020B0604030504040204" pitchFamily="34" charset="0"/>
              </a:rPr>
              <a:t>foram os responsáveis pelo aumento da dívida interna, pois produzimos Superávit Primário imenso, mas sim os mecanismos de política monetária do Banco Central, responsáveis por déficit nominal brutal e pela fabricação da </a:t>
            </a:r>
            <a:r>
              <a:rPr lang="pt-BR" altLang="en-US" b="0">
                <a:solidFill>
                  <a:schemeClr val="accent1"/>
                </a:solidFill>
                <a:latin typeface="Tahoma" panose="020B0604030504040204" pitchFamily="34" charset="0"/>
              </a:rPr>
              <a:t>“</a:t>
            </a:r>
            <a:r>
              <a:rPr lang="pt-BR" altLang="pt-BR" b="0">
                <a:solidFill>
                  <a:schemeClr val="accent1"/>
                </a:solidFill>
                <a:latin typeface="Tahoma" panose="020B0604030504040204" pitchFamily="34" charset="0"/>
              </a:rPr>
              <a:t>crise</a:t>
            </a:r>
            <a:r>
              <a:rPr lang="pt-BR" altLang="en-US" b="0">
                <a:solidFill>
                  <a:schemeClr val="accent1"/>
                </a:solidFill>
                <a:latin typeface="Tahoma" panose="020B0604030504040204" pitchFamily="34" charset="0"/>
              </a:rPr>
              <a:t>”</a:t>
            </a:r>
            <a:endParaRPr lang="pt-BR" altLang="pt-BR" b="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 lvl="1" algn="ctr" eaLnBrk="1" hangingPunct="1">
              <a:lnSpc>
                <a:spcPct val="110000"/>
              </a:lnSpc>
            </a:pPr>
            <a:endParaRPr lang="pt-BR" altLang="pt-BR" b="0">
              <a:solidFill>
                <a:srgbClr val="94C6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2">
            <a:extLst>
              <a:ext uri="{FF2B5EF4-FFF2-40B4-BE49-F238E27FC236}">
                <a16:creationId xmlns:a16="http://schemas.microsoft.com/office/drawing/2014/main" id="{F66C326C-77C6-492E-9383-7D61BE75A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188913"/>
            <a:ext cx="9632950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925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altLang="pt-BR" sz="2800">
                <a:solidFill>
                  <a:schemeClr val="tx1"/>
                </a:solidFill>
                <a:latin typeface="Tahoma" panose="020B0604030504040204" pitchFamily="34" charset="0"/>
              </a:rPr>
              <a:t>A DÍVIDA PÚBLICA TEM SIDO GERADA POR MECANISMOS FINANCEIROS:</a:t>
            </a:r>
          </a:p>
          <a:p>
            <a:pPr algn="ctr"/>
            <a:endParaRPr lang="pt-BR" altLang="pt-BR" sz="5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>
              <a:lnSpc>
                <a:spcPts val="2738"/>
              </a:lnSpc>
              <a:buFont typeface="Arial" panose="020B0604020202020204" pitchFamily="34" charset="0"/>
              <a:buChar char="•"/>
            </a:pPr>
            <a:r>
              <a:rPr lang="pt-BR" altLang="pt-BR" sz="2200">
                <a:solidFill>
                  <a:schemeClr val="accent1"/>
                </a:solidFill>
                <a:latin typeface="Tahoma" panose="020B0604030504040204" pitchFamily="34" charset="0"/>
              </a:rPr>
              <a:t> Transformações de dívidas do setor privado em dívida pública 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ilegal transferência de dívidas privadas para o BC: PROER, PROES, EC 106</a:t>
            </a:r>
          </a:p>
          <a:p>
            <a:pPr>
              <a:lnSpc>
                <a:spcPts val="2738"/>
              </a:lnSpc>
              <a:buFont typeface="Arial" panose="020B0604020202020204" pitchFamily="34" charset="0"/>
              <a:buChar char="•"/>
            </a:pP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 </a:t>
            </a:r>
            <a:r>
              <a:rPr lang="pt-BR" altLang="pt-BR" sz="2200">
                <a:solidFill>
                  <a:srgbClr val="94C600"/>
                </a:solidFill>
                <a:latin typeface="Tahoma" panose="020B0604030504040204" pitchFamily="34" charset="0"/>
              </a:rPr>
              <a:t>Transformação de dívida externa irregular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, suspeita de prescrição, em operação feita em Luxemburgo: Plano Brady</a:t>
            </a:r>
            <a:endParaRPr lang="pt-BR" altLang="pt-BR" sz="2200">
              <a:solidFill>
                <a:schemeClr val="accent1"/>
              </a:solidFill>
              <a:latin typeface="Tahoma" panose="020B0604030504040204" pitchFamily="34" charset="0"/>
            </a:endParaRPr>
          </a:p>
          <a:p>
            <a:pPr>
              <a:lnSpc>
                <a:spcPts val="2738"/>
              </a:lnSpc>
              <a:buFont typeface="Arial" panose="020B0604020202020204" pitchFamily="34" charset="0"/>
              <a:buChar char="•"/>
            </a:pPr>
            <a:r>
              <a:rPr lang="pt-BR" altLang="pt-BR" sz="2200">
                <a:solidFill>
                  <a:schemeClr val="accent1"/>
                </a:solidFill>
                <a:latin typeface="Tahoma" panose="020B0604030504040204" pitchFamily="34" charset="0"/>
              </a:rPr>
              <a:t> Elevadíssimas taxas de juros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: sem justificativa técnica ou econômica</a:t>
            </a:r>
          </a:p>
          <a:p>
            <a:pPr>
              <a:lnSpc>
                <a:spcPts val="2738"/>
              </a:lnSpc>
              <a:buFont typeface="Arial" panose="020B0604020202020204" pitchFamily="34" charset="0"/>
              <a:buChar char="•"/>
            </a:pP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 A ilegal prática do </a:t>
            </a:r>
            <a:r>
              <a:rPr lang="pt-BR" altLang="pt-BR" sz="2200">
                <a:solidFill>
                  <a:srgbClr val="94C600"/>
                </a:solidFill>
                <a:latin typeface="Tahoma" panose="020B0604030504040204" pitchFamily="34" charset="0"/>
              </a:rPr>
              <a:t>anatocismo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: incidência contínua de juros sobre juros</a:t>
            </a:r>
          </a:p>
          <a:p>
            <a:pPr>
              <a:lnSpc>
                <a:spcPts val="2738"/>
              </a:lnSpc>
              <a:buFont typeface="Arial" panose="020B0604020202020204" pitchFamily="34" charset="0"/>
              <a:buChar char="•"/>
            </a:pP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 A irregular </a:t>
            </a:r>
            <a:r>
              <a:rPr lang="pt-BR" altLang="pt-BR" sz="2200">
                <a:solidFill>
                  <a:schemeClr val="accent1"/>
                </a:solidFill>
                <a:latin typeface="Tahoma" panose="020B0604030504040204" pitchFamily="34" charset="0"/>
              </a:rPr>
              <a:t>contabilização de juros como se fosse amortização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 da dívida, burlando-se o artigo 167, III, da Constituição Federal.</a:t>
            </a:r>
          </a:p>
          <a:p>
            <a:pPr>
              <a:lnSpc>
                <a:spcPts val="2738"/>
              </a:lnSpc>
              <a:buFont typeface="Arial" panose="020B0604020202020204" pitchFamily="34" charset="0"/>
              <a:buChar char="•"/>
            </a:pP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 As sigilosas operações de </a:t>
            </a:r>
            <a:r>
              <a:rPr lang="pt-BR" altLang="pt-BR" sz="2200">
                <a:solidFill>
                  <a:srgbClr val="94C600"/>
                </a:solidFill>
                <a:latin typeface="Tahoma" panose="020B0604030504040204" pitchFamily="34" charset="0"/>
              </a:rPr>
              <a:t>swap cambial 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realizadas pelo BC em moeda nacional, garantindo o risco de variação do dólar de forma sigilosa.</a:t>
            </a:r>
          </a:p>
          <a:p>
            <a:pPr>
              <a:lnSpc>
                <a:spcPts val="2738"/>
              </a:lnSpc>
              <a:buFont typeface="Arial" panose="020B0604020202020204" pitchFamily="34" charset="0"/>
              <a:buChar char="•"/>
            </a:pPr>
            <a:r>
              <a:rPr lang="pt-BR" altLang="pt-BR" sz="2200">
                <a:solidFill>
                  <a:srgbClr val="94C600"/>
                </a:solidFill>
                <a:latin typeface="Tahoma" panose="020B0604030504040204" pitchFamily="34" charset="0"/>
              </a:rPr>
              <a:t> Remuneração da sobra do caixa dos bancos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 por meio do abuso das sigilosas </a:t>
            </a:r>
            <a:r>
              <a:rPr lang="pt-BR" altLang="en-US" sz="2200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operações compromissadas</a:t>
            </a:r>
            <a:r>
              <a:rPr lang="pt-BR" altLang="en-US" sz="2200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 que chegam a R$ 1,4 trilhão.</a:t>
            </a:r>
          </a:p>
          <a:p>
            <a:pPr>
              <a:lnSpc>
                <a:spcPts val="2738"/>
              </a:lnSpc>
              <a:buFont typeface="Arial" panose="020B0604020202020204" pitchFamily="34" charset="0"/>
              <a:buChar char="•"/>
            </a:pPr>
            <a:r>
              <a:rPr lang="pt-BR" altLang="pt-BR" sz="2200">
                <a:solidFill>
                  <a:srgbClr val="94C600"/>
                </a:solidFill>
                <a:latin typeface="Tahoma" panose="020B0604030504040204" pitchFamily="34" charset="0"/>
              </a:rPr>
              <a:t> Emissão excessiva de títulos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 para formar </a:t>
            </a:r>
            <a:r>
              <a:rPr lang="pt-BR" altLang="en-US" sz="2200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colchão de liquidez</a:t>
            </a:r>
            <a:r>
              <a:rPr lang="pt-BR" altLang="en-US" sz="2200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.</a:t>
            </a:r>
          </a:p>
          <a:p>
            <a:pPr>
              <a:lnSpc>
                <a:spcPts val="2738"/>
              </a:lnSpc>
              <a:buFont typeface="Arial" panose="020B0604020202020204" pitchFamily="34" charset="0"/>
              <a:buChar char="•"/>
            </a:pPr>
            <a:r>
              <a:rPr lang="pt-BR" altLang="pt-BR" sz="2200">
                <a:solidFill>
                  <a:srgbClr val="94C600"/>
                </a:solidFill>
                <a:latin typeface="Tahoma" panose="020B0604030504040204" pitchFamily="34" charset="0"/>
              </a:rPr>
              <a:t> Prejuízos do Banco Central </a:t>
            </a:r>
            <a:r>
              <a:rPr lang="pt-BR" altLang="pt-BR" sz="2200" b="0">
                <a:solidFill>
                  <a:schemeClr val="tx1"/>
                </a:solidFill>
                <a:latin typeface="Tahoma" panose="020B0604030504040204" pitchFamily="34" charset="0"/>
              </a:rPr>
              <a:t>transferidos para o TN (Art. 7º da LRF) </a:t>
            </a:r>
            <a:endParaRPr lang="pt-BR" altLang="pt-BR" sz="2200">
              <a:solidFill>
                <a:srgbClr val="94C600"/>
              </a:solidFill>
              <a:latin typeface="Tahoma" panose="020B0604030504040204" pitchFamily="34" charset="0"/>
            </a:endParaRPr>
          </a:p>
          <a:p>
            <a:pPr>
              <a:lnSpc>
                <a:spcPts val="2738"/>
              </a:lnSpc>
              <a:buFont typeface="Arial" panose="020B0604020202020204" pitchFamily="34" charset="0"/>
              <a:buChar char="•"/>
            </a:pPr>
            <a:r>
              <a:rPr lang="pt-BR" altLang="pt-BR" sz="2200">
                <a:solidFill>
                  <a:srgbClr val="94C600"/>
                </a:solidFill>
                <a:latin typeface="Tahoma" panose="020B0604030504040204" pitchFamily="34" charset="0"/>
              </a:rPr>
              <a:t> </a:t>
            </a:r>
            <a:r>
              <a:rPr lang="pt-BR" altLang="en-US" sz="2200">
                <a:solidFill>
                  <a:srgbClr val="94C600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2200">
                <a:solidFill>
                  <a:srgbClr val="94C600"/>
                </a:solidFill>
                <a:latin typeface="Tahoma" panose="020B0604030504040204" pitchFamily="34" charset="0"/>
              </a:rPr>
              <a:t>Securitização</a:t>
            </a:r>
            <a:r>
              <a:rPr lang="pt-BR" altLang="en-US" sz="2200">
                <a:solidFill>
                  <a:srgbClr val="94C600"/>
                </a:solidFill>
                <a:latin typeface="Tahoma" panose="020B0604030504040204" pitchFamily="34" charset="0"/>
              </a:rPr>
              <a:t>”</a:t>
            </a:r>
            <a:r>
              <a:rPr lang="pt-BR" altLang="ja-JP" sz="2200" b="0">
                <a:solidFill>
                  <a:schemeClr val="tx1"/>
                </a:solidFill>
                <a:latin typeface="Tahoma" panose="020B0604030504040204" pitchFamily="34" charset="0"/>
              </a:rPr>
              <a:t> gera dívida ilegal que é paga por fora do orçamento, mediante desvio de arrecadação que sequer alcançará os cofres públicos</a:t>
            </a:r>
            <a:endParaRPr lang="pt-BR" altLang="pt-BR" sz="2200">
              <a:solidFill>
                <a:srgbClr val="94C6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513DC7C2-F1D9-4955-A099-E4D829D35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260350"/>
            <a:ext cx="9632950" cy="64944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b="0" dirty="0">
                <a:solidFill>
                  <a:schemeClr val="tx1"/>
                </a:solidFill>
                <a:latin typeface="Tahoma"/>
                <a:ea typeface="ＭＳ Ｐゴシック" panose="020B0600070205080204" pitchFamily="34" charset="-128"/>
                <a:cs typeface="Tahoma"/>
              </a:rPr>
              <a:t> </a:t>
            </a:r>
            <a:r>
              <a:rPr lang="pt-BR" sz="3200" dirty="0">
                <a:solidFill>
                  <a:schemeClr val="accent1"/>
                </a:solidFill>
                <a:latin typeface="Tahoma"/>
                <a:ea typeface="ＭＳ Ｐゴシック" panose="020B0600070205080204" pitchFamily="34" charset="-128"/>
                <a:cs typeface="Tahoma"/>
              </a:rPr>
              <a:t>Novo patamar do SISTEMA DA DÍVIDA</a:t>
            </a:r>
          </a:p>
          <a:p>
            <a:pPr algn="ctr" eaLnBrk="1" hangingPunct="1">
              <a:defRPr/>
            </a:pPr>
            <a:r>
              <a:rPr lang="pt-BR" b="0" dirty="0">
                <a:solidFill>
                  <a:schemeClr val="tx1"/>
                </a:solidFill>
                <a:latin typeface="Tahoma"/>
                <a:ea typeface="ＭＳ Ｐゴシック" panose="020B0600070205080204" pitchFamily="34" charset="-128"/>
                <a:cs typeface="Tahoma"/>
              </a:rPr>
              <a:t>Mecanismos financeiros geram dívida pública que sequer é registrada como “dívida pública” </a:t>
            </a:r>
          </a:p>
          <a:p>
            <a:pPr marL="342900" indent="-342900" algn="ctr" eaLnBrk="1" hangingPunct="1">
              <a:buFont typeface="Wingdings" pitchFamily="2" charset="2"/>
              <a:buChar char="ü"/>
              <a:defRPr/>
            </a:pPr>
            <a:r>
              <a:rPr lang="pt-BR" b="0" dirty="0">
                <a:solidFill>
                  <a:schemeClr val="accent1"/>
                </a:solidFill>
                <a:latin typeface="Tahoma"/>
                <a:ea typeface="ＭＳ Ｐゴシック" panose="020B0600070205080204" pitchFamily="34" charset="-128"/>
                <a:cs typeface="Tahoma"/>
              </a:rPr>
              <a:t>“Depósito Voluntário Remunerado” esconde a dívida pública</a:t>
            </a:r>
          </a:p>
          <a:p>
            <a:pPr marL="342900" indent="-342900" algn="ctr" eaLnBrk="1" hangingPunct="1">
              <a:buFont typeface="Wingdings" pitchFamily="2" charset="2"/>
              <a:buChar char="ü"/>
              <a:defRPr/>
            </a:pPr>
            <a:r>
              <a:rPr lang="pt-BR" b="0" dirty="0">
                <a:solidFill>
                  <a:schemeClr val="accent1"/>
                </a:solidFill>
                <a:latin typeface="Tahoma"/>
                <a:ea typeface="ＭＳ Ｐゴシック" panose="020B0600070205080204" pitchFamily="34" charset="-128"/>
                <a:cs typeface="Tahoma"/>
              </a:rPr>
              <a:t>Esquema da Securitização se apropria dos recursos públicos</a:t>
            </a:r>
          </a:p>
          <a:p>
            <a:pPr eaLnBrk="1" hangingPunct="1">
              <a:defRPr/>
            </a:pPr>
            <a:endParaRPr lang="pt-BR" b="0" dirty="0">
              <a:solidFill>
                <a:schemeClr val="tx1"/>
              </a:solidFill>
              <a:latin typeface="Tahoma"/>
              <a:ea typeface="ＭＳ Ｐゴシック" panose="020B0600070205080204" pitchFamily="34" charset="-128"/>
              <a:cs typeface="Tahoma"/>
            </a:endParaRPr>
          </a:p>
          <a:p>
            <a:pPr eaLnBrk="1" hangingPunct="1">
              <a:defRPr/>
            </a:pPr>
            <a:endParaRPr lang="pt-BR" b="0" dirty="0">
              <a:solidFill>
                <a:schemeClr val="tx1"/>
              </a:solidFill>
              <a:latin typeface="Tahoma"/>
              <a:ea typeface="ＭＳ Ｐゴシック" panose="020B0600070205080204" pitchFamily="34" charset="-128"/>
              <a:cs typeface="Tahoma"/>
            </a:endParaRPr>
          </a:p>
          <a:p>
            <a:pPr eaLnBrk="1" hangingPunct="1">
              <a:defRPr/>
            </a:pPr>
            <a:endParaRPr lang="pt-BR" b="0" dirty="0">
              <a:solidFill>
                <a:schemeClr val="tx1"/>
              </a:solidFill>
              <a:latin typeface="Tahoma"/>
              <a:ea typeface="ＭＳ Ｐゴシック" panose="020B0600070205080204" pitchFamily="34" charset="-128"/>
              <a:cs typeface="Tahoma"/>
            </a:endParaRPr>
          </a:p>
          <a:p>
            <a:pPr eaLnBrk="1" hangingPunct="1">
              <a:defRPr/>
            </a:pPr>
            <a:endParaRPr lang="pt-BR" b="0" dirty="0">
              <a:solidFill>
                <a:schemeClr val="tx1"/>
              </a:solidFill>
              <a:latin typeface="Tahoma"/>
              <a:ea typeface="ＭＳ Ｐゴシック" panose="020B0600070205080204" pitchFamily="34" charset="-128"/>
              <a:cs typeface="Tahoma"/>
            </a:endParaRPr>
          </a:p>
          <a:p>
            <a:pPr eaLnBrk="1" hangingPunct="1">
              <a:defRPr/>
            </a:pPr>
            <a:endParaRPr lang="pt-BR" b="0" dirty="0">
              <a:solidFill>
                <a:schemeClr val="tx1"/>
              </a:solidFill>
              <a:latin typeface="Tahoma"/>
              <a:ea typeface="ＭＳ Ｐゴシック" panose="020B0600070205080204" pitchFamily="34" charset="-128"/>
              <a:cs typeface="Tahoma"/>
            </a:endParaRPr>
          </a:p>
          <a:p>
            <a:pPr eaLnBrk="1" hangingPunct="1">
              <a:defRPr/>
            </a:pPr>
            <a:endParaRPr lang="pt-BR" b="0" dirty="0">
              <a:solidFill>
                <a:schemeClr val="tx1"/>
              </a:solidFill>
              <a:latin typeface="Tahoma"/>
              <a:ea typeface="ＭＳ Ｐゴシック" panose="020B0600070205080204" pitchFamily="34" charset="-128"/>
              <a:cs typeface="Tahoma"/>
            </a:endParaRPr>
          </a:p>
          <a:p>
            <a:pPr eaLnBrk="1" hangingPunct="1">
              <a:defRPr/>
            </a:pPr>
            <a:endParaRPr lang="pt-BR" b="0" dirty="0">
              <a:solidFill>
                <a:schemeClr val="tx1"/>
              </a:solidFill>
              <a:latin typeface="Tahoma"/>
              <a:ea typeface="ＭＳ Ｐゴシック" panose="020B0600070205080204" pitchFamily="34" charset="-128"/>
              <a:cs typeface="Tahoma"/>
            </a:endParaRPr>
          </a:p>
          <a:p>
            <a:pPr eaLnBrk="1" hangingPunct="1">
              <a:defRPr/>
            </a:pPr>
            <a:endParaRPr lang="pt-BR" b="0" dirty="0">
              <a:solidFill>
                <a:schemeClr val="tx1"/>
              </a:solidFill>
              <a:latin typeface="Tahoma"/>
              <a:ea typeface="ＭＳ Ｐゴシック" panose="020B0600070205080204" pitchFamily="34" charset="-128"/>
              <a:cs typeface="Tahoma"/>
            </a:endParaRPr>
          </a:p>
          <a:p>
            <a:pPr eaLnBrk="1" hangingPunct="1">
              <a:defRPr/>
            </a:pPr>
            <a:endParaRPr lang="pt-BR" b="0" dirty="0">
              <a:solidFill>
                <a:schemeClr val="tx1"/>
              </a:solidFill>
              <a:latin typeface="Tahoma"/>
              <a:ea typeface="ＭＳ Ｐゴシック" panose="020B0600070205080204" pitchFamily="34" charset="-128"/>
              <a:cs typeface="Tahoma"/>
            </a:endParaRPr>
          </a:p>
          <a:p>
            <a:pPr eaLnBrk="1" hangingPunct="1">
              <a:defRPr/>
            </a:pPr>
            <a:endParaRPr lang="pt-BR" b="0" dirty="0">
              <a:solidFill>
                <a:schemeClr val="tx1"/>
              </a:solidFill>
              <a:latin typeface="Tahoma"/>
              <a:ea typeface="ＭＳ Ｐゴシック" panose="020B0600070205080204" pitchFamily="34" charset="-128"/>
              <a:cs typeface="Tahoma"/>
            </a:endParaRPr>
          </a:p>
          <a:p>
            <a:pPr algn="ctr" eaLnBrk="1" hangingPunct="1">
              <a:defRPr/>
            </a:pPr>
            <a:r>
              <a:rPr lang="pt-BR" b="0" dirty="0">
                <a:solidFill>
                  <a:schemeClr val="tx1"/>
                </a:solidFill>
                <a:latin typeface="Tahoma"/>
                <a:ea typeface="ＭＳ Ｐゴシック" panose="020B0600070205080204" pitchFamily="34" charset="-128"/>
                <a:cs typeface="Tahoma"/>
              </a:rPr>
              <a:t>BANCOS FOGEM DA AUDITORIA E APROFUNDAM O SISTEMA DA DÍVIDA – Vídeo </a:t>
            </a:r>
            <a:r>
              <a:rPr lang="pt-BR" b="0" dirty="0">
                <a:solidFill>
                  <a:schemeClr val="tx1"/>
                </a:solidFill>
                <a:latin typeface="Tahoma"/>
                <a:ea typeface="ＭＳ Ｐゴシック" panose="020B0600070205080204" pitchFamily="34" charset="-128"/>
                <a:cs typeface="Tahoma"/>
                <a:hlinkClick r:id="rId2"/>
              </a:rPr>
              <a:t>https://bit.ly/32CSDpn</a:t>
            </a:r>
            <a:r>
              <a:rPr lang="pt-BR" b="0" dirty="0">
                <a:solidFill>
                  <a:schemeClr val="tx1"/>
                </a:solidFill>
                <a:latin typeface="Tahoma"/>
                <a:ea typeface="ＭＳ Ｐゴシック" panose="020B0600070205080204" pitchFamily="34" charset="-128"/>
                <a:cs typeface="Tahoma"/>
              </a:rPr>
              <a:t> </a:t>
            </a:r>
            <a:endParaRPr lang="pt-BR" b="0" dirty="0">
              <a:solidFill>
                <a:srgbClr val="FFFF00"/>
              </a:solidFill>
              <a:latin typeface="Tahoma"/>
              <a:ea typeface="ＭＳ Ｐゴシック" panose="020B0600070205080204" pitchFamily="34" charset="-128"/>
              <a:cs typeface="Tahoma"/>
            </a:endParaRPr>
          </a:p>
        </p:txBody>
      </p:sp>
      <p:pic>
        <p:nvPicPr>
          <p:cNvPr id="48130" name="Picture 1">
            <a:extLst>
              <a:ext uri="{FF2B5EF4-FFF2-40B4-BE49-F238E27FC236}">
                <a16:creationId xmlns:a16="http://schemas.microsoft.com/office/drawing/2014/main" id="{FC369314-2B07-4876-94FF-BE53BE399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2492375"/>
            <a:ext cx="387667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1">
            <a:extLst>
              <a:ext uri="{FF2B5EF4-FFF2-40B4-BE49-F238E27FC236}">
                <a16:creationId xmlns:a16="http://schemas.microsoft.com/office/drawing/2014/main" id="{97D87442-2AA8-43BD-9265-F9DFE6F0B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8" y="2319338"/>
            <a:ext cx="4773612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>
            <a:extLst>
              <a:ext uri="{FF2B5EF4-FFF2-40B4-BE49-F238E27FC236}">
                <a16:creationId xmlns:a16="http://schemas.microsoft.com/office/drawing/2014/main" id="{22C1255C-643D-4A71-BA41-EB82A645D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163513"/>
            <a:ext cx="7345362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extBox 2">
            <a:extLst>
              <a:ext uri="{FF2B5EF4-FFF2-40B4-BE49-F238E27FC236}">
                <a16:creationId xmlns:a16="http://schemas.microsoft.com/office/drawing/2014/main" id="{A26F1DCA-DB65-483A-A389-6906433A9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9850" y="476250"/>
            <a:ext cx="2216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pt-BR" altLang="pt-BR" b="0">
              <a:solidFill>
                <a:schemeClr val="tx1"/>
              </a:solidFill>
            </a:endParaRPr>
          </a:p>
          <a:p>
            <a:pPr algn="ctr" eaLnBrk="1" hangingPunct="1"/>
            <a:endParaRPr lang="pt-BR" altLang="pt-BR" b="0">
              <a:solidFill>
                <a:schemeClr val="tx1"/>
              </a:solidFill>
            </a:endParaRPr>
          </a:p>
          <a:p>
            <a:pPr algn="ctr" eaLnBrk="1" hangingPunct="1"/>
            <a:r>
              <a:rPr lang="pt-BR" altLang="pt-BR" b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8">
            <a:extLst>
              <a:ext uri="{FF2B5EF4-FFF2-40B4-BE49-F238E27FC236}">
                <a16:creationId xmlns:a16="http://schemas.microsoft.com/office/drawing/2014/main" id="{AFAB14A8-B1D7-4892-962F-E5632A5BF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216025"/>
            <a:ext cx="54768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CaixaDeTexto 5">
            <a:extLst>
              <a:ext uri="{FF2B5EF4-FFF2-40B4-BE49-F238E27FC236}">
                <a16:creationId xmlns:a16="http://schemas.microsoft.com/office/drawing/2014/main" id="{3AE546DF-44E0-47E9-9F06-92E57B86F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5661025"/>
            <a:ext cx="2209800" cy="769938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200">
                <a:latin typeface="Arial" panose="020B0604020202020204" pitchFamily="34" charset="0"/>
              </a:rPr>
              <a:t>R$ 2,236 TRILHÕES </a:t>
            </a:r>
          </a:p>
        </p:txBody>
      </p:sp>
      <p:sp>
        <p:nvSpPr>
          <p:cNvPr id="51203" name="Seta para baixo 6">
            <a:extLst>
              <a:ext uri="{FF2B5EF4-FFF2-40B4-BE49-F238E27FC236}">
                <a16:creationId xmlns:a16="http://schemas.microsoft.com/office/drawing/2014/main" id="{9A7EA1A5-1E62-4CB9-B1E1-981B5274E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763" y="4587875"/>
            <a:ext cx="566737" cy="1066800"/>
          </a:xfrm>
          <a:prstGeom prst="downArrow">
            <a:avLst>
              <a:gd name="adj1" fmla="val 50000"/>
              <a:gd name="adj2" fmla="val 49926"/>
            </a:avLst>
          </a:prstGeom>
          <a:solidFill>
            <a:srgbClr val="FFFFFF"/>
          </a:solidFill>
          <a:ln w="50800" cap="sq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pt-BR" altLang="pt-BR"/>
          </a:p>
        </p:txBody>
      </p:sp>
      <p:sp>
        <p:nvSpPr>
          <p:cNvPr id="51204" name="CaixaDeTexto 1">
            <a:extLst>
              <a:ext uri="{FF2B5EF4-FFF2-40B4-BE49-F238E27FC236}">
                <a16:creationId xmlns:a16="http://schemas.microsoft.com/office/drawing/2014/main" id="{EB093810-1CDC-4270-AC48-35A29D2DD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134938"/>
            <a:ext cx="53133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>
                <a:solidFill>
                  <a:schemeClr val="accent1"/>
                </a:solidFill>
                <a:latin typeface="Tahoma" panose="020B0604030504040204" pitchFamily="34" charset="0"/>
              </a:rPr>
              <a:t>PLOA 2021 – MAIS PRIVILÉGIO PARA OS RENTISTAS</a:t>
            </a:r>
          </a:p>
        </p:txBody>
      </p:sp>
      <p:sp>
        <p:nvSpPr>
          <p:cNvPr id="51205" name="CaixaDeTexto 2">
            <a:extLst>
              <a:ext uri="{FF2B5EF4-FFF2-40B4-BE49-F238E27FC236}">
                <a16:creationId xmlns:a16="http://schemas.microsoft.com/office/drawing/2014/main" id="{851E4EED-1A55-4CCB-9B2D-CEA9CF1AF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3" y="134938"/>
            <a:ext cx="4137025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1600">
                <a:solidFill>
                  <a:schemeClr val="tx1"/>
                </a:solidFill>
                <a:latin typeface="Tahoma" panose="020B0604030504040204" pitchFamily="34" charset="0"/>
              </a:rPr>
              <a:t>DEFENSORES DO MERCADO SE DESESPERAM COM ESSE GRÁFICO:</a:t>
            </a:r>
          </a:p>
          <a:p>
            <a:pPr eaLnBrk="1" hangingPunct="1"/>
            <a:endParaRPr lang="pt-BR" altLang="pt-BR" sz="16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buFontTx/>
              <a:buChar char="-"/>
            </a:pP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 Alegam que a parte amarela </a:t>
            </a:r>
            <a:r>
              <a:rPr lang="pt-BR" altLang="en-US" sz="1600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é só rolagem/refinanciamento</a:t>
            </a:r>
            <a:r>
              <a:rPr lang="pt-BR" altLang="en-US" sz="1600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endParaRPr lang="pt-BR" altLang="pt-BR" sz="16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buFontTx/>
              <a:buChar char="-"/>
            </a:pP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 Porém, o governo computa grande parte dos juros como se fosse </a:t>
            </a:r>
            <a:r>
              <a:rPr lang="pt-BR" altLang="en-US" sz="1600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rolagem</a:t>
            </a:r>
            <a:r>
              <a:rPr lang="pt-BR" altLang="en-US" sz="1600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 ou </a:t>
            </a:r>
            <a:r>
              <a:rPr lang="pt-BR" altLang="en-US" sz="1600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refinanciamento</a:t>
            </a:r>
            <a:r>
              <a:rPr lang="pt-BR" altLang="en-US" sz="1600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endParaRPr lang="pt-BR" altLang="pt-BR" sz="16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buFontTx/>
              <a:buChar char="-"/>
            </a:pP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 Ignoram que todo ano centenas de bilhões de reais de outras fontes (que nada tem a ver com novos empréstimos) são destinadas para o pagamento da dívida.</a:t>
            </a:r>
          </a:p>
          <a:p>
            <a:pPr eaLnBrk="1" hangingPunct="1">
              <a:spcAft>
                <a:spcPts val="600"/>
              </a:spcAft>
              <a:buFontTx/>
              <a:buChar char="-"/>
            </a:pP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 Pegar empréstimo para pagar juros é uma opção política. É dinheiro que poderia ir para investimentos sociais.</a:t>
            </a:r>
          </a:p>
          <a:p>
            <a:pPr eaLnBrk="1" hangingPunct="1">
              <a:spcAft>
                <a:spcPts val="600"/>
              </a:spcAft>
              <a:buFontTx/>
              <a:buChar char="-"/>
            </a:pP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 Dizem que </a:t>
            </a:r>
            <a:r>
              <a:rPr lang="pt-BR" altLang="en-US" sz="1600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a dívida não é problema, pois o governo pode emitir moeda e pagar</a:t>
            </a:r>
            <a:r>
              <a:rPr lang="pt-BR" altLang="en-US" sz="1600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endParaRPr lang="pt-BR" altLang="pt-BR" sz="16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buFontTx/>
              <a:buChar char="-"/>
            </a:pP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 Ignoram a política monetária do BC que remunera toda a sobra de caixa dos bancos, com danos a toda a economia do país.</a:t>
            </a:r>
          </a:p>
          <a:p>
            <a:pPr eaLnBrk="1" hangingPunct="1">
              <a:spcAft>
                <a:spcPts val="600"/>
              </a:spcAft>
              <a:buFontTx/>
              <a:buChar char="-"/>
            </a:pPr>
            <a:r>
              <a:rPr lang="pt-BR" altLang="pt-BR" sz="1600" b="0">
                <a:solidFill>
                  <a:schemeClr val="tx1"/>
                </a:solidFill>
                <a:latin typeface="Tahoma" panose="020B0604030504040204" pitchFamily="34" charset="0"/>
              </a:rPr>
              <a:t> Emitir moeda para pagar dívida ilegal e ilegítima é a mesma coisa que defender abertamente a concentração de renda, a corrupção ou as desonerações abusivas para os muito ricos.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07396C0-D533-4B99-95AD-7B05B9830E60}"/>
              </a:ext>
            </a:extLst>
          </p:cNvPr>
          <p:cNvSpPr txBox="1"/>
          <p:nvPr/>
        </p:nvSpPr>
        <p:spPr>
          <a:xfrm>
            <a:off x="2505075" y="5805488"/>
            <a:ext cx="3008313" cy="900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050">
                <a:solidFill>
                  <a:schemeClr val="tx1"/>
                </a:solidFill>
              </a:rPr>
              <a:t>Fonte: Banco de Dados - Sistema de Consulta a LOA 2021 -  </a:t>
            </a:r>
            <a:r>
              <a:rPr lang="pt-BR" sz="1050">
                <a:solidFill>
                  <a:schemeClr val="tx1"/>
                </a:solidFill>
                <a:hlinkClick r:id="rId4"/>
              </a:rPr>
              <a:t>http://www.camara.leg.br/internet/comissao/index/mista/orca/orcamento/OR2021/proposta/PL2021.EXE</a:t>
            </a:r>
            <a:r>
              <a:rPr lang="pt-BR" sz="105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FC29DEE6-D3B3-4AE0-8964-E542E293D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620713"/>
            <a:ext cx="97059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None/>
            </a:pPr>
            <a:endParaRPr lang="en-GB" altLang="pt-BR" sz="280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None/>
            </a:pPr>
            <a:endParaRPr lang="en-GB" altLang="pt-BR" sz="280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None/>
            </a:pPr>
            <a:endParaRPr lang="en-GB" altLang="pt-BR" sz="280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None/>
            </a:pPr>
            <a:r>
              <a:rPr lang="pt-BR" altLang="pt-BR" sz="2800">
                <a:solidFill>
                  <a:srgbClr val="92D050"/>
                </a:solidFill>
                <a:latin typeface="Tahoma" panose="020B0604030504040204" pitchFamily="34" charset="0"/>
              </a:rPr>
              <a:t>A </a:t>
            </a:r>
            <a:r>
              <a:rPr lang="pt-BR" altLang="en-US" sz="2800">
                <a:solidFill>
                  <a:srgbClr val="92D050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2800">
                <a:solidFill>
                  <a:srgbClr val="92D050"/>
                </a:solidFill>
                <a:latin typeface="Tahoma" panose="020B0604030504040204" pitchFamily="34" charset="0"/>
              </a:rPr>
              <a:t>NECESSIDADE</a:t>
            </a:r>
            <a:r>
              <a:rPr lang="pt-BR" altLang="en-US" sz="2800">
                <a:solidFill>
                  <a:srgbClr val="92D050"/>
                </a:solidFill>
                <a:latin typeface="Tahoma" panose="020B0604030504040204" pitchFamily="34" charset="0"/>
              </a:rPr>
              <a:t>”</a:t>
            </a:r>
            <a:r>
              <a:rPr lang="pt-BR" altLang="pt-BR" sz="2800">
                <a:solidFill>
                  <a:srgbClr val="92D050"/>
                </a:solidFill>
                <a:latin typeface="Tahoma" panose="020B0604030504040204" pitchFamily="34" charset="0"/>
              </a:rPr>
              <a:t> DE PAGAR ENCARGOS DA DÍVIDA PÚBLICA TEM SIDO A JUSTIFICATIVA PARA:</a:t>
            </a:r>
          </a:p>
          <a:p>
            <a:pPr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 Destinação da maior parte do Orçamento Federal para os gastos com Juros e Amortizações</a:t>
            </a:r>
          </a:p>
          <a:p>
            <a:pPr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 Contínuo e rigoroso Ajuste Fiscal, levando a contingenciamentos cada vez mais drásticos que impedem o funcionamento do Estado (até mesmo na área da Defesa Nacional) e a prestação dos serviços públicos essenciais (Saúde, Educação etc.)</a:t>
            </a:r>
          </a:p>
          <a:p>
            <a:pPr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 Privatizações </a:t>
            </a:r>
          </a:p>
          <a:p>
            <a:pPr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 Contrarreformas que favorecem bancos </a:t>
            </a:r>
            <a:r>
              <a:rPr lang="pt-BR" altLang="pt-BR" sz="2000" b="0">
                <a:hlinkClick r:id="rId3"/>
              </a:rPr>
              <a:t>https://bit.ly/2XV1Pkw</a:t>
            </a:r>
            <a:r>
              <a:rPr lang="pt-BR" altLang="pt-BR" sz="2000" b="0"/>
              <a:t> </a:t>
            </a:r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</a:rPr>
              <a:t> </a:t>
            </a:r>
          </a:p>
          <a:p>
            <a:pPr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 Modificações constitucionais danosas (EC 95)</a:t>
            </a:r>
          </a:p>
          <a:p>
            <a:pPr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 Novos esquemas geradores de dívida pública: 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Securitização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</a:rPr>
              <a:t>”; 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EC 106/2020 </a:t>
            </a:r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</a:rPr>
              <a:t>(compra de papel podre pelo BC sem limite </a:t>
            </a:r>
            <a:r>
              <a:rPr lang="pt-BR" altLang="pt-BR" sz="2000" b="0">
                <a:hlinkClick r:id="rId4"/>
              </a:rPr>
              <a:t>https://bit.ly/3jK41a5</a:t>
            </a:r>
            <a:r>
              <a:rPr lang="pt-BR" altLang="pt-BR" sz="2000" b="0">
                <a:solidFill>
                  <a:schemeClr val="tx1"/>
                </a:solidFill>
                <a:latin typeface="Tahoma" panose="020B0604030504040204" pitchFamily="34" charset="0"/>
              </a:rPr>
              <a:t>) 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e PL 3.877/2020 (Bolsa Banqueiro sem limite)</a:t>
            </a:r>
          </a:p>
          <a:p>
            <a:pPr algn="ctr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None/>
            </a:pPr>
            <a:endParaRPr lang="en-GB" altLang="pt-BR" sz="360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None/>
            </a:pPr>
            <a:endParaRPr lang="en-GB" altLang="pt-BR" sz="360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None/>
            </a:pPr>
            <a:endParaRPr lang="en-GB" altLang="pt-BR" sz="3600">
              <a:solidFill>
                <a:srgbClr val="92D05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A656B57A-7800-4024-AB2A-C80B40AE1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0"/>
            <a:ext cx="91630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>
                <a:srgbClr val="FF9900"/>
              </a:buClr>
              <a:buFont typeface="Arial" panose="020B0604020202020204" pitchFamily="34" charset="0"/>
              <a:buNone/>
            </a:pPr>
            <a:r>
              <a:rPr lang="en-GB" altLang="pt-BR" sz="3600">
                <a:solidFill>
                  <a:srgbClr val="92D050"/>
                </a:solidFill>
                <a:latin typeface="Tahoma" panose="020B0604030504040204" pitchFamily="34" charset="0"/>
              </a:rPr>
              <a:t>AUDITORIA DA DÍVIDA</a:t>
            </a: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38004BF6-275E-4503-AF06-7BF113DA8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43000"/>
            <a:ext cx="9525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8138" indent="-33813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ts val="250"/>
              </a:spcBef>
            </a:pPr>
            <a:endParaRPr lang="pt-BR" altLang="pt-BR" sz="1000">
              <a:solidFill>
                <a:srgbClr val="FFFF00"/>
              </a:solidFill>
            </a:endParaRPr>
          </a:p>
          <a:p>
            <a:pPr algn="just">
              <a:lnSpc>
                <a:spcPct val="80000"/>
              </a:lnSpc>
              <a:spcBef>
                <a:spcPts val="800"/>
              </a:spcBef>
            </a:pPr>
            <a:r>
              <a:rPr lang="pt-BR" altLang="pt-BR">
                <a:solidFill>
                  <a:srgbClr val="92D050"/>
                </a:solidFill>
                <a:latin typeface="Tahoma" panose="020B0604030504040204" pitchFamily="34" charset="0"/>
              </a:rPr>
              <a:t> </a:t>
            </a:r>
            <a:r>
              <a:rPr lang="pt-BR" altLang="pt-BR">
                <a:solidFill>
                  <a:srgbClr val="FFFFFF"/>
                </a:solidFill>
                <a:latin typeface="Tahoma" panose="020B0604030504040204" pitchFamily="34" charset="0"/>
              </a:rPr>
              <a:t>Prevista na Constituição Federal de 1988</a:t>
            </a:r>
          </a:p>
          <a:p>
            <a:pPr algn="just">
              <a:lnSpc>
                <a:spcPct val="80000"/>
              </a:lnSpc>
              <a:spcBef>
                <a:spcPts val="375"/>
              </a:spcBef>
            </a:pPr>
            <a:endParaRPr lang="pt-BR" altLang="pt-BR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algn="just">
              <a:spcBef>
                <a:spcPts val="800"/>
              </a:spcBef>
            </a:pPr>
            <a:r>
              <a:rPr lang="pt-BR" altLang="pt-BR">
                <a:solidFill>
                  <a:srgbClr val="FFFFFF"/>
                </a:solidFill>
                <a:latin typeface="Tahoma" panose="020B0604030504040204" pitchFamily="34" charset="0"/>
              </a:rPr>
              <a:t> Plebiscito popular ano 2000: mais de seis milhões de votos</a:t>
            </a:r>
          </a:p>
          <a:p>
            <a:pPr algn="ctr">
              <a:lnSpc>
                <a:spcPct val="110000"/>
              </a:lnSpc>
              <a:spcBef>
                <a:spcPts val="2250"/>
              </a:spcBef>
              <a:buClr>
                <a:srgbClr val="FF9900"/>
              </a:buClr>
            </a:pPr>
            <a:endParaRPr lang="pt-BR" altLang="pt-BR" sz="80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>
              <a:lnSpc>
                <a:spcPct val="110000"/>
              </a:lnSpc>
              <a:spcBef>
                <a:spcPts val="2250"/>
              </a:spcBef>
              <a:buClr>
                <a:srgbClr val="FF9900"/>
              </a:buClr>
            </a:pPr>
            <a:r>
              <a:rPr lang="pt-BR" altLang="pt-BR" sz="3200">
                <a:solidFill>
                  <a:srgbClr val="92D050"/>
                </a:solidFill>
                <a:latin typeface="Tahoma" panose="020B0604030504040204" pitchFamily="34" charset="0"/>
              </a:rPr>
              <a:t>AUDITORIA CIDADÃ DA DÍVIDA</a:t>
            </a:r>
          </a:p>
          <a:p>
            <a:pPr algn="ctr">
              <a:lnSpc>
                <a:spcPct val="110000"/>
              </a:lnSpc>
              <a:spcBef>
                <a:spcPts val="225"/>
              </a:spcBef>
              <a:buClr>
                <a:srgbClr val="FF9900"/>
              </a:buClr>
            </a:pPr>
            <a:r>
              <a:rPr lang="pt-BR" altLang="pt-BR" sz="3200">
                <a:solidFill>
                  <a:srgbClr val="92D050"/>
                </a:solidFill>
                <a:latin typeface="Tahoma" panose="020B0604030504040204" pitchFamily="34" charset="0"/>
                <a:hlinkClick r:id="rId3"/>
              </a:rPr>
              <a:t>www.auditoriacidada.org.br</a:t>
            </a:r>
            <a:endParaRPr lang="pt-BR" altLang="pt-BR" sz="320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endParaRPr lang="pt-BR" altLang="pt-BR" sz="90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3200">
                <a:solidFill>
                  <a:srgbClr val="92D050"/>
                </a:solidFill>
                <a:latin typeface="Tahoma" panose="020B0604030504040204" pitchFamily="34" charset="0"/>
              </a:rPr>
              <a:t>CPI da Dívida Pública</a:t>
            </a:r>
          </a:p>
          <a:p>
            <a:pPr algn="ctr">
              <a:spcBef>
                <a:spcPct val="50000"/>
              </a:spcBef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Passo importante, mas ainda não significa o cumprimento da Constituição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A21B93A9-8095-4F2E-A8D9-E38507781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115888"/>
            <a:ext cx="9777412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0100" indent="-4572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371600" indent="-4572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1" algn="ctr" eaLnBrk="1" hangingPunct="1">
              <a:spcBef>
                <a:spcPts val="2400"/>
              </a:spcBef>
              <a:buClr>
                <a:srgbClr val="FF9900"/>
              </a:buClr>
            </a:pPr>
            <a:r>
              <a:rPr lang="pt-BR" altLang="pt-BR" sz="2800">
                <a:solidFill>
                  <a:srgbClr val="92D050"/>
                </a:solidFill>
                <a:latin typeface="Verdana" panose="020B0604030504040204" pitchFamily="34" charset="0"/>
              </a:rPr>
              <a:t>ESTRATÉGIAS DE AÇÃO</a:t>
            </a:r>
          </a:p>
          <a:p>
            <a:pPr lvl="1" algn="ctr" eaLnBrk="1" hangingPunct="1">
              <a:spcBef>
                <a:spcPts val="2400"/>
              </a:spcBef>
              <a:buClr>
                <a:srgbClr val="FF9900"/>
              </a:buClr>
            </a:pPr>
            <a:endParaRPr lang="pt-BR" altLang="pt-BR" sz="500">
              <a:solidFill>
                <a:srgbClr val="92D050"/>
              </a:solidFill>
              <a:latin typeface="Verdana" panose="020B0604030504040204" pitchFamily="34" charset="0"/>
            </a:endParaRPr>
          </a:p>
          <a:p>
            <a:pPr algn="just" eaLnBrk="1" hangingPunct="1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pt-BR" altLang="pt-BR" sz="2800" b="0">
                <a:solidFill>
                  <a:srgbClr val="92D050"/>
                </a:solidFill>
                <a:latin typeface="Tahoma" panose="020B0604030504040204" pitchFamily="34" charset="0"/>
              </a:rPr>
              <a:t>CONHECIMENTO DA REALIDADE</a:t>
            </a:r>
          </a:p>
          <a:p>
            <a:pPr lvl="2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altLang="pt-BR" sz="2800" b="0">
                <a:solidFill>
                  <a:srgbClr val="FFFFFF"/>
                </a:solidFill>
                <a:latin typeface="Tahoma" panose="020B0604030504040204" pitchFamily="34" charset="0"/>
              </a:rPr>
              <a:t>Modelo Econômico Errado</a:t>
            </a:r>
          </a:p>
          <a:p>
            <a:pPr lvl="2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altLang="pt-BR" sz="2800" b="0">
                <a:solidFill>
                  <a:srgbClr val="FFFFFF"/>
                </a:solidFill>
                <a:latin typeface="Tahoma" panose="020B0604030504040204" pitchFamily="34" charset="0"/>
              </a:rPr>
              <a:t>Política Monetária suicida do BC </a:t>
            </a:r>
          </a:p>
          <a:p>
            <a:pPr lvl="2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altLang="pt-BR" sz="2800" b="0">
                <a:solidFill>
                  <a:srgbClr val="FFFFFF"/>
                </a:solidFill>
                <a:latin typeface="Tahoma" panose="020B0604030504040204" pitchFamily="34" charset="0"/>
              </a:rPr>
              <a:t>Sistema da Dívida</a:t>
            </a:r>
          </a:p>
          <a:p>
            <a:pPr lvl="2" eaLnBrk="1" hangingPunct="1">
              <a:lnSpc>
                <a:spcPct val="120000"/>
              </a:lnSpc>
            </a:pPr>
            <a:endParaRPr lang="pt-BR" altLang="pt-BR" sz="1000" b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lvl="2" eaLnBrk="1" hangingPunct="1">
              <a:lnSpc>
                <a:spcPct val="120000"/>
              </a:lnSpc>
            </a:pPr>
            <a:endParaRPr lang="pt-BR" altLang="pt-BR" sz="1000" b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just" eaLnBrk="1" hangingPunct="1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pt-BR" altLang="pt-BR" sz="2800" b="0">
                <a:solidFill>
                  <a:srgbClr val="92D050"/>
                </a:solidFill>
                <a:latin typeface="Tahoma" panose="020B0604030504040204" pitchFamily="34" charset="0"/>
              </a:rPr>
              <a:t>MOBILIZAÇÃO SOCIAL CONSCIENTE</a:t>
            </a:r>
          </a:p>
          <a:p>
            <a:pPr algn="just" eaLnBrk="1" hangingPunct="1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pt-BR" altLang="pt-BR" sz="2800" b="0">
                <a:solidFill>
                  <a:srgbClr val="FFFFFF"/>
                </a:solidFill>
                <a:latin typeface="Tahoma" panose="020B0604030504040204" pitchFamily="34" charset="0"/>
              </a:rPr>
              <a:t>REPUDIAR OS PROJETOS PL 3.877/2020 e PLP19/2019</a:t>
            </a:r>
          </a:p>
          <a:p>
            <a:pPr algn="just" eaLnBrk="1" hangingPunct="1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pt-BR" altLang="pt-BR" sz="2800" b="0">
                <a:solidFill>
                  <a:srgbClr val="92D050"/>
                </a:solidFill>
                <a:latin typeface="Tahoma" panose="020B0604030504040204" pitchFamily="34" charset="0"/>
              </a:rPr>
              <a:t>AÇOES CONCRETAS</a:t>
            </a:r>
          </a:p>
          <a:p>
            <a:pPr lvl="2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</a:rPr>
              <a:t>Campanha É HORA DE VIRAR O JOGO </a:t>
            </a: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  <a:hlinkClick r:id="rId3"/>
              </a:rPr>
              <a:t>https://bit.ly/33bVDd0</a:t>
            </a: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</a:rPr>
              <a:t>  </a:t>
            </a:r>
          </a:p>
          <a:p>
            <a:pPr lvl="2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</a:rPr>
              <a:t>AUDITORIA DA DÍVIDA COM PARTICIPAÇÃO </a:t>
            </a:r>
            <a:r>
              <a:rPr lang="pt-BR" altLang="pt-BR" sz="2000">
                <a:solidFill>
                  <a:srgbClr val="FFFFFF"/>
                </a:solidFill>
                <a:latin typeface="Tahoma" panose="020B0604030504040204" pitchFamily="34" charset="0"/>
              </a:rPr>
              <a:t>SOCIAL</a:t>
            </a:r>
          </a:p>
          <a:p>
            <a:pPr lvl="2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</a:rPr>
              <a:t>Participar das atividades convocadas </a:t>
            </a: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  <a:hlinkClick r:id="rId4"/>
              </a:rPr>
              <a:t>www.auditoriacidada.org.br</a:t>
            </a:r>
            <a:endParaRPr lang="pt-BR" altLang="pt-BR" sz="2000" b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2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</a:rPr>
              <a:t>Enviar carta aos ministros(as) do  STF </a:t>
            </a:r>
            <a:r>
              <a:rPr lang="pt-BR" altLang="pt-BR" sz="2000" b="0" u="sng">
                <a:hlinkClick r:id="rId5"/>
              </a:rPr>
              <a:t>https://bit.ly/3a9HO0y</a:t>
            </a:r>
            <a:r>
              <a:rPr lang="pt-BR" altLang="pt-BR" sz="2000" b="0"/>
              <a:t> </a:t>
            </a:r>
          </a:p>
        </p:txBody>
      </p:sp>
      <p:sp>
        <p:nvSpPr>
          <p:cNvPr id="57346" name="TextBox 1">
            <a:extLst>
              <a:ext uri="{FF2B5EF4-FFF2-40B4-BE49-F238E27FC236}">
                <a16:creationId xmlns:a16="http://schemas.microsoft.com/office/drawing/2014/main" id="{B482A17A-35DD-4AF8-91C9-4A7B1553D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63800" y="292417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57347" name="Picture 2">
            <a:extLst>
              <a:ext uri="{FF2B5EF4-FFF2-40B4-BE49-F238E27FC236}">
                <a16:creationId xmlns:a16="http://schemas.microsoft.com/office/drawing/2014/main" id="{6EF134DB-98AB-4320-BD4F-F5536460E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1052513"/>
            <a:ext cx="31877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A4F736E0-5853-4B74-8D84-A93E1F25B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9200"/>
            <a:ext cx="10425113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pt-BR" altLang="pt-BR" sz="3000">
              <a:solidFill>
                <a:srgbClr val="92D050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endParaRPr lang="pt-BR" altLang="pt-BR" sz="3000">
              <a:solidFill>
                <a:srgbClr val="92D050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endParaRPr lang="pt-BR" altLang="pt-BR" sz="3000">
              <a:solidFill>
                <a:srgbClr val="92D050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endParaRPr lang="pt-BR" altLang="pt-BR">
              <a:solidFill>
                <a:srgbClr val="92D050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endParaRPr lang="pt-BR" altLang="pt-BR" sz="1000">
              <a:solidFill>
                <a:srgbClr val="92D050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>
                <a:solidFill>
                  <a:srgbClr val="92D050"/>
                </a:solidFill>
                <a:latin typeface="Verdana" panose="020B0604030504040204" pitchFamily="34" charset="0"/>
              </a:rPr>
              <a:t>Grata</a:t>
            </a:r>
          </a:p>
          <a:p>
            <a:pPr algn="ctr">
              <a:spcBef>
                <a:spcPct val="50000"/>
              </a:spcBef>
            </a:pPr>
            <a:r>
              <a:rPr lang="pt-BR" altLang="pt-BR" i="1">
                <a:solidFill>
                  <a:srgbClr val="92D050"/>
                </a:solidFill>
                <a:latin typeface="Verdana" panose="020B0604030504040204" pitchFamily="34" charset="0"/>
              </a:rPr>
              <a:t>Maria Lucia Fattorelli</a:t>
            </a:r>
            <a:endParaRPr lang="pt-BR" altLang="pt-BR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3000" b="0">
                <a:solidFill>
                  <a:srgbClr val="FFFFFF"/>
                </a:solidFill>
                <a:latin typeface="Verdana" panose="020B0604030504040204" pitchFamily="34" charset="0"/>
                <a:hlinkClick r:id="rId3"/>
              </a:rPr>
              <a:t>www.auditoriacidada.org.br</a:t>
            </a:r>
            <a:endParaRPr lang="pt-BR" altLang="pt-BR" sz="3000" b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3000" b="0">
                <a:solidFill>
                  <a:srgbClr val="FFFFFF"/>
                </a:solidFill>
                <a:latin typeface="Verdana" panose="020B0604030504040204" pitchFamily="34" charset="0"/>
                <a:hlinkClick r:id="rId4"/>
              </a:rPr>
              <a:t>www.facebook.com/auditoriacidada.pagina</a:t>
            </a:r>
            <a:endParaRPr lang="pt-BR" altLang="pt-BR" sz="3000" b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59394" name="Picture 2">
            <a:extLst>
              <a:ext uri="{FF2B5EF4-FFF2-40B4-BE49-F238E27FC236}">
                <a16:creationId xmlns:a16="http://schemas.microsoft.com/office/drawing/2014/main" id="{C12E5741-CE3B-4A97-9AC3-85FE43FE8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188913"/>
            <a:ext cx="60325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203E3365-93EE-4009-B3DA-27D1EE135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188913"/>
            <a:ext cx="10009187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>
                <a:solidFill>
                  <a:srgbClr val="94C600"/>
                </a:solidFill>
                <a:latin typeface="Tahoma" panose="020B0604030504040204" pitchFamily="34" charset="0"/>
              </a:rPr>
              <a:t>A crise que enfrentamos desde 2015 foi FABRICADA pela Política Monetária do Banco Central</a:t>
            </a:r>
            <a:endParaRPr lang="pt-BR" altLang="pt-BR" sz="1000">
              <a:solidFill>
                <a:srgbClr val="94C600"/>
              </a:solidFill>
              <a:latin typeface="Tahoma" panose="020B0604030504040204" pitchFamily="34" charset="0"/>
            </a:endParaRPr>
          </a:p>
          <a:p>
            <a:pPr eaLnBrk="1" hangingPunct="1"/>
            <a:endParaRPr lang="pt-BR" altLang="pt-BR" sz="1000">
              <a:solidFill>
                <a:srgbClr val="94C600"/>
              </a:solidFill>
              <a:latin typeface="Tahoma" panose="020B0604030504040204" pitchFamily="34" charset="0"/>
            </a:endParaRPr>
          </a:p>
          <a:p>
            <a:pPr eaLnBrk="1" hangingPunct="1"/>
            <a:r>
              <a:rPr lang="pt-BR" altLang="pt-BR" sz="2800">
                <a:solidFill>
                  <a:srgbClr val="FFFFFF"/>
                </a:solidFill>
                <a:latin typeface="Tahoma" panose="020B0604030504040204" pitchFamily="34" charset="0"/>
              </a:rPr>
              <a:t>	</a:t>
            </a:r>
            <a:endParaRPr lang="pt-BR" altLang="pt-BR" sz="500">
              <a:solidFill>
                <a:srgbClr val="94C600"/>
              </a:solidFill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endParaRPr lang="pt-BR" altLang="pt-BR" sz="500">
              <a:solidFill>
                <a:srgbClr val="94C600"/>
              </a:solidFill>
              <a:latin typeface="Tahoma" panose="020B0604030504040204" pitchFamily="34" charset="0"/>
            </a:endParaRPr>
          </a:p>
          <a:p>
            <a:pPr algn="ctr" eaLnBrk="1" hangingPunct="1"/>
            <a:r>
              <a:rPr lang="pt-BR" altLang="pt-BR" i="1">
                <a:solidFill>
                  <a:schemeClr val="tx1"/>
                </a:solidFill>
                <a:latin typeface="Tahoma" panose="020B0604030504040204" pitchFamily="34" charset="0"/>
              </a:rPr>
              <a:t> </a:t>
            </a:r>
          </a:p>
          <a:p>
            <a:pPr algn="ctr" eaLnBrk="1" hangingPunct="1"/>
            <a:endParaRPr lang="pt-BR" altLang="pt-BR" sz="2000" b="0" i="1">
              <a:solidFill>
                <a:schemeClr val="tx1"/>
              </a:solidFill>
              <a:latin typeface="Tahoma" panose="020B0604030504040204" pitchFamily="34" charset="0"/>
              <a:hlinkClick r:id="rId2"/>
            </a:endParaRPr>
          </a:p>
          <a:p>
            <a:pPr algn="ctr" eaLnBrk="1" hangingPunct="1"/>
            <a:endParaRPr lang="pt-BR" altLang="pt-BR" sz="2000" b="0" i="1">
              <a:solidFill>
                <a:schemeClr val="tx1"/>
              </a:solidFill>
              <a:latin typeface="Tahoma" panose="020B0604030504040204" pitchFamily="34" charset="0"/>
              <a:hlinkClick r:id="rId2"/>
            </a:endParaRPr>
          </a:p>
          <a:p>
            <a:pPr algn="ctr" eaLnBrk="1" hangingPunct="1"/>
            <a:r>
              <a:rPr lang="pt-BR" altLang="pt-BR" sz="2000" b="0">
                <a:solidFill>
                  <a:schemeClr val="accent1"/>
                </a:solidFill>
                <a:latin typeface="Tahoma" panose="020B0604030504040204" pitchFamily="34" charset="0"/>
                <a:hlinkClick r:id="rId2"/>
              </a:rPr>
              <a:t>                                                 </a:t>
            </a:r>
          </a:p>
          <a:p>
            <a:pPr algn="ctr" eaLnBrk="1" hangingPunct="1"/>
            <a:endParaRPr lang="pt-BR" altLang="pt-BR" sz="2000" b="0">
              <a:solidFill>
                <a:schemeClr val="accent1"/>
              </a:solidFill>
              <a:latin typeface="Tahoma" panose="020B0604030504040204" pitchFamily="34" charset="0"/>
              <a:hlinkClick r:id="rId2"/>
            </a:endParaRPr>
          </a:p>
          <a:p>
            <a:pPr eaLnBrk="1" hangingPunct="1"/>
            <a:endParaRPr lang="pt-BR" altLang="pt-BR" sz="2000" b="0">
              <a:solidFill>
                <a:schemeClr val="accent1"/>
              </a:solidFill>
              <a:latin typeface="Tahoma" panose="020B0604030504040204" pitchFamily="34" charset="0"/>
              <a:hlinkClick r:id="rId2"/>
            </a:endParaRPr>
          </a:p>
          <a:p>
            <a:pPr eaLnBrk="1" hangingPunct="1"/>
            <a:r>
              <a:rPr lang="pt-BR" altLang="pt-BR" sz="2000" b="0">
                <a:solidFill>
                  <a:schemeClr val="accent1"/>
                </a:solidFill>
                <a:latin typeface="Tahoma" panose="020B0604030504040204" pitchFamily="34" charset="0"/>
                <a:hlinkClick r:id="rId2"/>
              </a:rPr>
              <a:t> https://bit.ly/2EQSXWf</a:t>
            </a:r>
            <a:r>
              <a:rPr lang="pt-BR" altLang="pt-BR" sz="2000" b="0">
                <a:solidFill>
                  <a:schemeClr val="accent1"/>
                </a:solidFill>
                <a:latin typeface="Tahoma" panose="020B0604030504040204" pitchFamily="34" charset="0"/>
              </a:rPr>
              <a:t> </a:t>
            </a:r>
            <a:endParaRPr lang="pt-BR" altLang="pt-BR" sz="2000">
              <a:solidFill>
                <a:srgbClr val="94C600"/>
              </a:solidFill>
              <a:latin typeface="Tahoma" panose="020B0604030504040204" pitchFamily="34" charset="0"/>
            </a:endParaRPr>
          </a:p>
          <a:p>
            <a:pPr eaLnBrk="1" hangingPunct="1"/>
            <a:endParaRPr lang="pt-BR" altLang="pt-BR" sz="1600">
              <a:solidFill>
                <a:srgbClr val="94C600"/>
              </a:solidFill>
              <a:latin typeface="Tahoma" panose="020B0604030504040204" pitchFamily="34" charset="0"/>
            </a:endParaRPr>
          </a:p>
        </p:txBody>
      </p:sp>
      <p:pic>
        <p:nvPicPr>
          <p:cNvPr id="10242" name="Picture 1">
            <a:extLst>
              <a:ext uri="{FF2B5EF4-FFF2-40B4-BE49-F238E27FC236}">
                <a16:creationId xmlns:a16="http://schemas.microsoft.com/office/drawing/2014/main" id="{5334D250-4064-4CF9-A375-FA419896C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2636838"/>
            <a:ext cx="32766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2">
            <a:extLst>
              <a:ext uri="{FF2B5EF4-FFF2-40B4-BE49-F238E27FC236}">
                <a16:creationId xmlns:a16="http://schemas.microsoft.com/office/drawing/2014/main" id="{0CD1CA57-987B-460C-8039-3A0E09B3C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2863" y="5876925"/>
            <a:ext cx="2881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  <a:hlinkClick r:id="rId4"/>
              </a:rPr>
              <a:t>https://bit.ly/3liKWeM</a:t>
            </a:r>
            <a:r>
              <a:rPr lang="pt-BR" altLang="pt-BR" sz="2000" b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endParaRPr lang="en-US" altLang="pt-BR" sz="2000" b="0"/>
          </a:p>
        </p:txBody>
      </p:sp>
      <p:pic>
        <p:nvPicPr>
          <p:cNvPr id="10244" name="Picture 5">
            <a:extLst>
              <a:ext uri="{FF2B5EF4-FFF2-40B4-BE49-F238E27FC236}">
                <a16:creationId xmlns:a16="http://schemas.microsoft.com/office/drawing/2014/main" id="{41B0865E-28BE-4CE8-B1FF-3F8492098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412875"/>
            <a:ext cx="537051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>
            <a:extLst>
              <a:ext uri="{FF2B5EF4-FFF2-40B4-BE49-F238E27FC236}">
                <a16:creationId xmlns:a16="http://schemas.microsoft.com/office/drawing/2014/main" id="{A2A9EB95-94D9-4956-B81D-9F2D483D3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4292600"/>
            <a:ext cx="38989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4">
            <a:extLst>
              <a:ext uri="{FF2B5EF4-FFF2-40B4-BE49-F238E27FC236}">
                <a16:creationId xmlns:a16="http://schemas.microsoft.com/office/drawing/2014/main" id="{CE9B5BAE-6949-44D0-B128-634406ADC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113" y="6524625"/>
            <a:ext cx="3384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 b="0">
                <a:hlinkClick r:id="rId7"/>
              </a:rPr>
              <a:t>https://bit.ly/30Iljfw</a:t>
            </a:r>
            <a:r>
              <a:rPr lang="en-US" altLang="pt-BR" b="0"/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EF72639F-7C1C-497E-B731-F8149EFF7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188913"/>
            <a:ext cx="100091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>
                <a:solidFill>
                  <a:srgbClr val="94C600"/>
                </a:solidFill>
                <a:latin typeface="Tahoma" panose="020B0604030504040204" pitchFamily="34" charset="0"/>
              </a:rPr>
              <a:t>RELAÇÃO ENTRE A REMUNERAÇÃO DA SOBRA DE CAIXA DOS BANCOS E A QUEDA DO PIB, A QUEBRA DE EMPRESAS E O AUMENTO DO DESEMPREGO</a:t>
            </a:r>
          </a:p>
          <a:p>
            <a:pPr algn="ctr" eaLnBrk="1" hangingPunct="1"/>
            <a:r>
              <a:rPr lang="pt-BR" altLang="pt-BR" sz="2800">
                <a:solidFill>
                  <a:srgbClr val="94C600"/>
                </a:solidFill>
                <a:latin typeface="Tahoma" panose="020B0604030504040204" pitchFamily="34" charset="0"/>
              </a:rPr>
              <a:t> </a:t>
            </a:r>
            <a:endParaRPr lang="pt-BR" altLang="pt-BR" sz="2000" b="0">
              <a:solidFill>
                <a:schemeClr val="accent1"/>
              </a:solidFill>
              <a:latin typeface="Tahoma" panose="020B0604030504040204" pitchFamily="34" charset="0"/>
              <a:hlinkClick r:id="rId2"/>
            </a:endParaRPr>
          </a:p>
          <a:p>
            <a:pPr eaLnBrk="1" hangingPunct="1"/>
            <a:endParaRPr lang="pt-BR" altLang="pt-BR" sz="1600">
              <a:solidFill>
                <a:srgbClr val="94C600"/>
              </a:solidFill>
              <a:latin typeface="Tahoma" panose="020B0604030504040204" pitchFamily="34" charset="0"/>
            </a:endParaRPr>
          </a:p>
        </p:txBody>
      </p:sp>
      <p:pic>
        <p:nvPicPr>
          <p:cNvPr id="11266" name="Imagem 1">
            <a:extLst>
              <a:ext uri="{FF2B5EF4-FFF2-40B4-BE49-F238E27FC236}">
                <a16:creationId xmlns:a16="http://schemas.microsoft.com/office/drawing/2014/main" id="{707CCA44-3F52-4F5F-913D-EEA2D6142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700213"/>
            <a:ext cx="93853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">
            <a:extLst>
              <a:ext uri="{FF2B5EF4-FFF2-40B4-BE49-F238E27FC236}">
                <a16:creationId xmlns:a16="http://schemas.microsoft.com/office/drawing/2014/main" id="{4F5EB8F4-12EB-4886-BFFC-7B048E380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4654550"/>
            <a:ext cx="3813175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069BE2C-BBD4-4507-8BBE-81AE814B6976}"/>
              </a:ext>
            </a:extLst>
          </p:cNvPr>
          <p:cNvSpPr txBox="1"/>
          <p:nvPr/>
        </p:nvSpPr>
        <p:spPr>
          <a:xfrm>
            <a:off x="392113" y="4654550"/>
            <a:ext cx="5537200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CRISE FABRICADA que atravessamos desde 2014 está diretamente ligada a essa operação, como mostramos em recente vídeo da campanha É HORA DE VIRAR O JOGO </a:t>
            </a:r>
            <a:r>
              <a:rPr lang="pt-BR" sz="1400" b="0" u="sng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https://bit.ly/3p3vlT4</a:t>
            </a:r>
            <a:r>
              <a:rPr lang="pt-BR" sz="14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artigo </a:t>
            </a:r>
            <a:r>
              <a:rPr lang="pt-BR" sz="1400" b="0" u="sng" dirty="0">
                <a:solidFill>
                  <a:srgbClr val="E682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https://bit.ly/38kEiBQ</a:t>
            </a:r>
          </a:p>
          <a:p>
            <a:pPr algn="ctr">
              <a:defRPr/>
            </a:pPr>
            <a:r>
              <a:rPr lang="pt-BR" sz="20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Ver Capítulo 6 da Novela Assalto aos Cofres Públicos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96CA317F-24DA-4E2E-B4BD-B650BB3FA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188913"/>
            <a:ext cx="100091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>
                <a:solidFill>
                  <a:srgbClr val="94C600"/>
                </a:solidFill>
                <a:latin typeface="Tahoma" panose="020B0604030504040204" pitchFamily="34" charset="0"/>
              </a:rPr>
              <a:t>ABUSO DAS “OPERAÇÕES COMPROMISSADAS”  </a:t>
            </a:r>
          </a:p>
          <a:p>
            <a:pPr algn="ctr" eaLnBrk="1" hangingPunct="1"/>
            <a:r>
              <a:rPr lang="pt-BR" altLang="pt-BR" sz="2800">
                <a:solidFill>
                  <a:srgbClr val="94C600"/>
                </a:solidFill>
                <a:latin typeface="Tahoma" panose="020B0604030504040204" pitchFamily="34" charset="0"/>
              </a:rPr>
              <a:t> </a:t>
            </a:r>
            <a:endParaRPr lang="pt-BR" altLang="pt-BR" sz="2000" b="0">
              <a:solidFill>
                <a:schemeClr val="accent1"/>
              </a:solidFill>
              <a:latin typeface="Tahoma" panose="020B0604030504040204" pitchFamily="34" charset="0"/>
              <a:hlinkClick r:id="rId2"/>
            </a:endParaRPr>
          </a:p>
          <a:p>
            <a:pPr eaLnBrk="1" hangingPunct="1"/>
            <a:endParaRPr lang="pt-BR" altLang="pt-BR" sz="1600">
              <a:solidFill>
                <a:srgbClr val="94C600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606791FF-CC5B-4468-BFD7-485E9483FAEA}"/>
              </a:ext>
            </a:extLst>
          </p:cNvPr>
          <p:cNvGraphicFramePr>
            <a:graphicFrameLocks noGrp="1"/>
          </p:cNvGraphicFramePr>
          <p:nvPr/>
        </p:nvGraphicFramePr>
        <p:xfrm>
          <a:off x="2144713" y="3141663"/>
          <a:ext cx="5722937" cy="1712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3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8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1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3526">
                <a:tc gridSpan="3">
                  <a:txBody>
                    <a:bodyPr/>
                    <a:lstStyle/>
                    <a:p>
                      <a:pPr algn="ctr"/>
                      <a:r>
                        <a:rPr lang="pt-BR" sz="1200">
                          <a:effectLst/>
                        </a:rPr>
                        <a:t>VOLUME DE “OPERAÇÕES COMPROMISSADAS NO MUNDO</a:t>
                      </a:r>
                      <a:endParaRPr lang="pt-B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105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pt-BR" sz="1200" dirty="0">
                          <a:effectLst/>
                        </a:rPr>
                        <a:t>Maior volume do mundo</a:t>
                      </a:r>
                    </a:p>
                    <a:p>
                      <a:pPr algn="ctr"/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effectLst/>
                        </a:rPr>
                        <a:t> </a:t>
                      </a:r>
                    </a:p>
                    <a:p>
                      <a:pPr indent="68580" algn="ctr"/>
                      <a:r>
                        <a:rPr lang="pt-BR" sz="1200" dirty="0">
                          <a:effectLst/>
                        </a:rPr>
                        <a:t>Brasil</a:t>
                      </a:r>
                      <a:endParaRPr lang="pt-BR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pt-BR" sz="2200">
                          <a:effectLst/>
                        </a:rPr>
                        <a:t>24% </a:t>
                      </a:r>
                      <a:r>
                        <a:rPr lang="pt-BR" sz="1200">
                          <a:effectLst/>
                        </a:rPr>
                        <a:t>do PIB</a:t>
                      </a:r>
                      <a:endParaRPr lang="pt-B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579"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pt-BR" sz="1200">
                          <a:effectLst/>
                        </a:rPr>
                        <a:t>2</a:t>
                      </a:r>
                      <a:r>
                        <a:rPr lang="pt-BR" sz="1200" baseline="30000">
                          <a:effectLst/>
                        </a:rPr>
                        <a:t>o</a:t>
                      </a:r>
                      <a:r>
                        <a:rPr lang="pt-BR" sz="1200">
                          <a:effectLst/>
                        </a:rPr>
                        <a:t> colocado</a:t>
                      </a:r>
                    </a:p>
                    <a:p>
                      <a:pPr algn="ctr"/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pt-BR" sz="1200">
                          <a:effectLst/>
                        </a:rPr>
                        <a:t>Filipinas</a:t>
                      </a:r>
                      <a:endParaRPr lang="pt-B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pt-BR" sz="1200">
                          <a:effectLst/>
                        </a:rPr>
                        <a:t>3% do PIB</a:t>
                      </a:r>
                      <a:endParaRPr lang="pt-B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702">
                <a:tc gridSpan="3">
                  <a:txBody>
                    <a:bodyPr/>
                    <a:lstStyle/>
                    <a:p>
                      <a:pPr algn="just"/>
                      <a:r>
                        <a:rPr lang="pt-BR" sz="800" dirty="0">
                          <a:effectLst/>
                        </a:rPr>
                        <a:t>FONTE: Dados de final de 2016, levantados pelo IFI, ligado ao Senado Federal </a:t>
                      </a:r>
                      <a:br>
                        <a:rPr lang="pt-BR" sz="800" dirty="0">
                          <a:effectLst/>
                          <a:hlinkClick r:id="rId3"/>
                        </a:rPr>
                      </a:br>
                      <a:r>
                        <a:rPr lang="pt-BR" sz="800" dirty="0">
                          <a:effectLst/>
                          <a:hlinkClick r:id="rId3"/>
                        </a:rPr>
                        <a:t>https://www12.senado.leg.br/ifi/pdf/estudo-especial-no-03-as-operacoes-compromissadas-do-banco-central-out-2017-1</a:t>
                      </a:r>
                      <a:endParaRPr lang="pt-BR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308" name="Picture 3">
            <a:extLst>
              <a:ext uri="{FF2B5EF4-FFF2-40B4-BE49-F238E27FC236}">
                <a16:creationId xmlns:a16="http://schemas.microsoft.com/office/drawing/2014/main" id="{84123245-D261-40D8-8B21-94F991774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981075"/>
            <a:ext cx="52705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E4C76291-894E-4DEF-8269-8A5BE1B6C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260350"/>
            <a:ext cx="9864725" cy="6740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dirty="0">
                <a:solidFill>
                  <a:schemeClr val="accent1"/>
                </a:solidFill>
                <a:latin typeface="Tahoma" charset="0"/>
                <a:ea typeface="ＭＳ Ｐゴシック" panose="020B0600070205080204" pitchFamily="34" charset="-128"/>
              </a:rPr>
              <a:t>QUAL O IMPACTO DESSA REMUNERAÇÃO DA SOBRA DE CAIXA DOS BANCOS ?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pt-BR" b="0" dirty="0">
                <a:solidFill>
                  <a:srgbClr val="94C600"/>
                </a:solidFill>
                <a:latin typeface="Tahoma" charset="0"/>
                <a:ea typeface="ＭＳ Ｐゴシック" panose="020B0600070205080204" pitchFamily="34" charset="-128"/>
              </a:rPr>
              <a:t>Geração de Dívida Pública: </a:t>
            </a:r>
            <a:r>
              <a:rPr lang="pt-BR" b="0" dirty="0">
                <a:solidFill>
                  <a:schemeClr val="tx1"/>
                </a:solidFill>
                <a:latin typeface="Tahoma" charset="0"/>
                <a:ea typeface="ＭＳ Ｐゴシック" panose="020B0600070205080204" pitchFamily="34" charset="-128"/>
              </a:rPr>
              <a:t>atualmente </a:t>
            </a:r>
            <a:r>
              <a:rPr lang="pt-BR" b="0" dirty="0" err="1">
                <a:solidFill>
                  <a:schemeClr val="tx1"/>
                </a:solidFill>
                <a:latin typeface="Tahoma" charset="0"/>
                <a:ea typeface="ＭＳ Ｐゴシック" panose="020B0600070205080204" pitchFamily="34" charset="-128"/>
              </a:rPr>
              <a:t>R</a:t>
            </a:r>
            <a:r>
              <a:rPr lang="pt-BR" b="0" dirty="0">
                <a:solidFill>
                  <a:schemeClr val="tx1"/>
                </a:solidFill>
                <a:latin typeface="Tahoma" charset="0"/>
                <a:ea typeface="ＭＳ Ｐゴシック" panose="020B0600070205080204" pitchFamily="34" charset="-128"/>
              </a:rPr>
              <a:t>$ 1,7 Trilhão da Dívida Interna corresponde a títulos utilizados para remunerar a sobra de caixa dos bancos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pt-BR" b="0" dirty="0">
                <a:solidFill>
                  <a:srgbClr val="94C600"/>
                </a:solidFill>
                <a:latin typeface="Tahoma" charset="0"/>
                <a:ea typeface="ＭＳ Ｐゴシック" panose="020B0600070205080204" pitchFamily="34" charset="-128"/>
              </a:rPr>
              <a:t>Gasto Público ilegal: </a:t>
            </a:r>
            <a:r>
              <a:rPr lang="pt-BR" b="0" dirty="0">
                <a:solidFill>
                  <a:schemeClr val="tx1"/>
                </a:solidFill>
                <a:latin typeface="Tahoma" charset="0"/>
                <a:ea typeface="ＭＳ Ｐゴシック" panose="020B0600070205080204" pitchFamily="34" charset="-128"/>
              </a:rPr>
              <a:t>conforme balanços do Banco Central (atualizados pelo IPCA), em 10 anos, o gasto correspondeu a cerca de </a:t>
            </a:r>
            <a:r>
              <a:rPr lang="pt-BR" b="0" dirty="0" err="1">
                <a:solidFill>
                  <a:schemeClr val="tx1"/>
                </a:solidFill>
                <a:latin typeface="Tahoma" charset="0"/>
                <a:ea typeface="ＭＳ Ｐゴシック" panose="020B0600070205080204" pitchFamily="34" charset="-128"/>
              </a:rPr>
              <a:t>R</a:t>
            </a:r>
            <a:r>
              <a:rPr lang="pt-BR" b="0" dirty="0">
                <a:solidFill>
                  <a:schemeClr val="tx1"/>
                </a:solidFill>
                <a:latin typeface="Tahoma" charset="0"/>
                <a:ea typeface="ＭＳ Ｐゴシック" panose="020B0600070205080204" pitchFamily="34" charset="-128"/>
              </a:rPr>
              <a:t>$ 1 trilhão! Mesma QUANTIA que Guedes pretendia “economizar” com os impactos da Reforma da Previdência (PEC 6)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pt-BR" b="0" dirty="0">
                <a:solidFill>
                  <a:srgbClr val="94C600"/>
                </a:solidFill>
                <a:latin typeface="Tahoma" charset="0"/>
                <a:ea typeface="ＭＳ Ｐゴシック" panose="020B0600070205080204" pitchFamily="34" charset="-128"/>
              </a:rPr>
              <a:t>Produz escassez de moeda na economia: </a:t>
            </a:r>
            <a:r>
              <a:rPr lang="pt-BR" b="0" dirty="0">
                <a:solidFill>
                  <a:srgbClr val="FFFFFF"/>
                </a:solidFill>
                <a:latin typeface="Tahoma" charset="0"/>
                <a:ea typeface="ＭＳ Ｐゴシック" panose="020B0600070205080204" pitchFamily="34" charset="-128"/>
              </a:rPr>
              <a:t>o </a:t>
            </a:r>
            <a:r>
              <a:rPr lang="pt-BR" b="0" dirty="0">
                <a:solidFill>
                  <a:schemeClr val="tx1"/>
                </a:solidFill>
                <a:latin typeface="Tahoma" charset="0"/>
                <a:ea typeface="ＭＳ Ｐゴシック" panose="020B0600070205080204" pitchFamily="34" charset="-128"/>
              </a:rPr>
              <a:t>volume de moeda que deveria estar disponível para empréstimos fica esterilizada no BC, rendendo remuneração diária aos bancos às nossas custas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pt-BR" b="0" dirty="0">
                <a:solidFill>
                  <a:srgbClr val="94C600"/>
                </a:solidFill>
                <a:latin typeface="Tahoma" charset="0"/>
                <a:ea typeface="ＭＳ Ｐゴシック" panose="020B0600070205080204" pitchFamily="34" charset="-128"/>
              </a:rPr>
              <a:t>Qual a consequência dessa “falsa escassez de moeda” = Elevação brutal dos juros de mercado:</a:t>
            </a:r>
            <a:r>
              <a:rPr lang="pt-BR" b="0" dirty="0">
                <a:solidFill>
                  <a:srgbClr val="FFFFFF"/>
                </a:solidFill>
                <a:latin typeface="Tahoma" charset="0"/>
                <a:ea typeface="ＭＳ Ｐゴシック" panose="020B0600070205080204" pitchFamily="34" charset="-128"/>
              </a:rPr>
              <a:t> </a:t>
            </a:r>
            <a:r>
              <a:rPr lang="pt-BR" b="0" dirty="0">
                <a:solidFill>
                  <a:schemeClr val="tx1"/>
                </a:solidFill>
                <a:latin typeface="Tahoma" charset="0"/>
                <a:ea typeface="ＭＳ Ｐゴシック" panose="020B0600070205080204" pitchFamily="34" charset="-128"/>
              </a:rPr>
              <a:t>empresas e famílias têm enorme dificuldade para acessar créditos, porque os bancos cobram taxas de juros elevadíssimas, </a:t>
            </a:r>
            <a:r>
              <a:rPr lang="pt-BR" b="0" dirty="0">
                <a:solidFill>
                  <a:srgbClr val="FFFFFF"/>
                </a:solidFill>
                <a:latin typeface="Tahoma" charset="0"/>
                <a:ea typeface="ＭＳ Ｐゴシック" panose="020B0600070205080204" pitchFamily="34" charset="-128"/>
              </a:rPr>
              <a:t>pois preferem a garantia dos juros diários pagos pelo BC e t</a:t>
            </a:r>
            <a:r>
              <a:rPr lang="pt-BR" b="0" dirty="0">
                <a:solidFill>
                  <a:schemeClr val="tx1"/>
                </a:solidFill>
                <a:latin typeface="Tahoma" charset="0"/>
                <a:ea typeface="ＭＳ Ｐゴシック" panose="020B0600070205080204" pitchFamily="34" charset="-128"/>
              </a:rPr>
              <a:t>oda a economia fica amarrada por falta de crédito.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>
            <a:extLst>
              <a:ext uri="{FF2B5EF4-FFF2-40B4-BE49-F238E27FC236}">
                <a16:creationId xmlns:a16="http://schemas.microsoft.com/office/drawing/2014/main" id="{8660A45A-4857-4FE8-A66A-6E3B52206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1295400"/>
            <a:ext cx="9245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 defTabSz="449263"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49263"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800"/>
              </a:spcBef>
              <a:buClr>
                <a:srgbClr val="FFFF00"/>
              </a:buClr>
              <a:buFont typeface="Times New Roman" panose="02020603050405020304" pitchFamily="18" charset="0"/>
              <a:buNone/>
            </a:pPr>
            <a:r>
              <a:rPr lang="en-GB" altLang="pt-BR" sz="3200">
                <a:solidFill>
                  <a:srgbClr val="FFFF00"/>
                </a:solidFill>
              </a:rPr>
              <a:t>	</a:t>
            </a:r>
          </a:p>
        </p:txBody>
      </p:sp>
      <p:sp>
        <p:nvSpPr>
          <p:cNvPr id="15362" name="Text Box 9">
            <a:extLst>
              <a:ext uri="{FF2B5EF4-FFF2-40B4-BE49-F238E27FC236}">
                <a16:creationId xmlns:a16="http://schemas.microsoft.com/office/drawing/2014/main" id="{CDAAC3A4-6554-459F-BEFF-CE1090F8D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214313"/>
            <a:ext cx="97059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2500"/>
              </a:spcBef>
              <a:buClr>
                <a:srgbClr val="FF9900"/>
              </a:buClr>
            </a:pPr>
            <a:r>
              <a:rPr lang="pt-BR" altLang="pt-BR" sz="2800">
                <a:solidFill>
                  <a:srgbClr val="92D050"/>
                </a:solidFill>
                <a:latin typeface="Tahoma" panose="020B0604030504040204" pitchFamily="34" charset="0"/>
              </a:rPr>
              <a:t>2015: Bancos lucram com os mecanismos que alimentam o Sistema da Dívida e produzem a crise</a:t>
            </a:r>
            <a:endParaRPr lang="pt-BR" altLang="pt-BR" sz="2800" b="0">
              <a:solidFill>
                <a:srgbClr val="92D050"/>
              </a:solidFill>
              <a:latin typeface="Tahoma" panose="020B0604030504040204" pitchFamily="34" charset="0"/>
            </a:endParaRPr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76E75E95-7322-4EB8-A15C-884741430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pt-BR" altLang="pt-BR"/>
          </a:p>
        </p:txBody>
      </p:sp>
      <p:sp>
        <p:nvSpPr>
          <p:cNvPr id="15364" name="Retângulo 2">
            <a:extLst>
              <a:ext uri="{FF2B5EF4-FFF2-40B4-BE49-F238E27FC236}">
                <a16:creationId xmlns:a16="http://schemas.microsoft.com/office/drawing/2014/main" id="{E667B614-C4C1-4D87-A763-B854B31F8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288" y="6524625"/>
            <a:ext cx="8351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1" eaLnBrk="1" hangingPunct="1"/>
            <a:r>
              <a:rPr lang="pt-BR" altLang="pt-BR" sz="1600" b="0">
                <a:solidFill>
                  <a:schemeClr val="tx1"/>
                </a:solidFill>
              </a:rPr>
              <a:t>Fonte: </a:t>
            </a:r>
            <a:r>
              <a:rPr lang="pt-BR" altLang="pt-BR" sz="1600" b="0">
                <a:solidFill>
                  <a:schemeClr val="tx1"/>
                </a:solidFill>
                <a:hlinkClick r:id="rId3"/>
              </a:rPr>
              <a:t>http://www4.bcb.gov.br/top50/port/top50.asp</a:t>
            </a:r>
            <a:r>
              <a:rPr lang="pt-BR" altLang="pt-BR" sz="1600" b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5365" name="Picture 1">
            <a:extLst>
              <a:ext uri="{FF2B5EF4-FFF2-40B4-BE49-F238E27FC236}">
                <a16:creationId xmlns:a16="http://schemas.microsoft.com/office/drawing/2014/main" id="{3A1058C4-83B7-48EC-9CB0-A802C576D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268413"/>
            <a:ext cx="7704138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BA4998FC-8EC1-4A99-A019-401B6ADCB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2060575"/>
            <a:ext cx="292100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Box 1">
            <a:extLst>
              <a:ext uri="{FF2B5EF4-FFF2-40B4-BE49-F238E27FC236}">
                <a16:creationId xmlns:a16="http://schemas.microsoft.com/office/drawing/2014/main" id="{BC04AE56-1E3F-4A74-AB4A-046708E42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1650" y="1484313"/>
            <a:ext cx="2016125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pt-BR" altLang="pt-BR" u="sng">
                <a:solidFill>
                  <a:schemeClr val="tx1"/>
                </a:solidFill>
                <a:latin typeface="Tahoma" panose="020B0604030504040204" pitchFamily="34" charset="0"/>
              </a:rPr>
              <a:t>2015</a:t>
            </a:r>
            <a:endParaRPr lang="pt-BR" altLang="pt-BR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ctr" eaLnBrk="1" hangingPunct="1">
              <a:spcAft>
                <a:spcPts val="1800"/>
              </a:spcAft>
            </a:pPr>
            <a:r>
              <a:rPr lang="pt-BR" altLang="pt-BR">
                <a:solidFill>
                  <a:schemeClr val="tx1"/>
                </a:solidFill>
                <a:latin typeface="Tahoma" panose="020B0604030504040204" pitchFamily="34" charset="0"/>
              </a:rPr>
              <a:t>Lucro de </a:t>
            </a:r>
          </a:p>
          <a:p>
            <a:pPr algn="ctr" eaLnBrk="1" hangingPunct="1">
              <a:spcAft>
                <a:spcPts val="1800"/>
              </a:spcAft>
            </a:pPr>
            <a:r>
              <a:rPr lang="pt-BR" altLang="pt-BR">
                <a:solidFill>
                  <a:schemeClr val="tx1"/>
                </a:solidFill>
                <a:latin typeface="Tahoma" panose="020B0604030504040204" pitchFamily="34" charset="0"/>
              </a:rPr>
              <a:t>R$ 96 bilhões </a:t>
            </a:r>
          </a:p>
          <a:p>
            <a:pPr algn="ctr" eaLnBrk="1" hangingPunct="1">
              <a:spcAft>
                <a:spcPts val="1800"/>
              </a:spcAft>
            </a:pPr>
            <a:r>
              <a:rPr lang="pt-BR" altLang="pt-BR">
                <a:solidFill>
                  <a:schemeClr val="tx1"/>
                </a:solidFill>
                <a:latin typeface="Tahoma" panose="020B0604030504040204" pitchFamily="34" charset="0"/>
              </a:rPr>
              <a:t>+ </a:t>
            </a:r>
          </a:p>
          <a:p>
            <a:pPr algn="ctr" eaLnBrk="1" hangingPunct="1">
              <a:spcAft>
                <a:spcPts val="1800"/>
              </a:spcAft>
            </a:pPr>
            <a:r>
              <a:rPr lang="pt-BR" altLang="pt-BR">
                <a:solidFill>
                  <a:schemeClr val="tx1"/>
                </a:solidFill>
                <a:latin typeface="Tahoma" panose="020B0604030504040204" pitchFamily="34" charset="0"/>
              </a:rPr>
              <a:t>Provisão de </a:t>
            </a:r>
          </a:p>
          <a:p>
            <a:pPr algn="ctr" eaLnBrk="1" hangingPunct="1">
              <a:spcAft>
                <a:spcPts val="1800"/>
              </a:spcAft>
            </a:pPr>
            <a:r>
              <a:rPr lang="pt-BR" altLang="pt-BR">
                <a:solidFill>
                  <a:schemeClr val="tx1"/>
                </a:solidFill>
                <a:latin typeface="Tahoma" panose="020B0604030504040204" pitchFamily="34" charset="0"/>
              </a:rPr>
              <a:t>R$ 187 bilhões</a:t>
            </a:r>
          </a:p>
          <a:p>
            <a:pPr eaLnBrk="1" hangingPunct="1"/>
            <a:endParaRPr lang="en-US" altLang="pt-B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707815D5-E805-42FB-B948-E9122BB06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137775" cy="73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371600" indent="-4572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altLang="pt-BR" sz="2800">
                <a:solidFill>
                  <a:srgbClr val="94C600"/>
                </a:solidFill>
                <a:latin typeface="Tahoma" panose="020B0604030504040204" pitchFamily="34" charset="0"/>
              </a:rPr>
              <a:t>APROFUNDAMENTO DA CRISE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altLang="pt-BR" sz="2800">
                <a:solidFill>
                  <a:srgbClr val="94C600"/>
                </a:solidFill>
                <a:latin typeface="Tahoma" panose="020B0604030504040204" pitchFamily="34" charset="0"/>
              </a:rPr>
              <a:t>MEDIDAS RESTRITIVAS DE DIREITOS SOCIAIS </a:t>
            </a:r>
            <a:endParaRPr lang="pt-BR" altLang="pt-BR" sz="8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lvl="1" eaLnBrk="1" hangingPunct="1">
              <a:lnSpc>
                <a:spcPct val="110000"/>
              </a:lnSpc>
            </a:pPr>
            <a:r>
              <a:rPr lang="pt-BR" altLang="pt-BR" sz="2800">
                <a:solidFill>
                  <a:srgbClr val="FFFFFF"/>
                </a:solidFill>
                <a:latin typeface="Tahoma" panose="020B0604030504040204" pitchFamily="34" charset="0"/>
              </a:rPr>
              <a:t>CRISE TEM SIDO USADA PARA JUSTIFICAR:</a:t>
            </a:r>
          </a:p>
          <a:p>
            <a:pPr lvl="1" eaLnBrk="1" hangingPunct="1">
              <a:lnSpc>
                <a:spcPct val="110000"/>
              </a:lnSpc>
            </a:pPr>
            <a:endParaRPr lang="pt-BR" altLang="pt-BR" sz="50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EC 95 (PEC do Teto)</a:t>
            </a: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EC 93 (aumento da DRU para 30%)</a:t>
            </a: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Lei Complementar 159/2017</a:t>
            </a: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rgbClr val="FFFFFF"/>
                </a:solidFill>
                <a:latin typeface="Tahoma" panose="020B0604030504040204" pitchFamily="34" charset="0"/>
              </a:rPr>
              <a:t>Desonerações danosas ao financiamento da Seguridade Social</a:t>
            </a: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Reformas Trabalhista, da Previdência e Administrativa</a:t>
            </a: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Privatizações</a:t>
            </a: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Esquema Fraudulento: 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Securitização de Créditos Públicos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endParaRPr lang="pt-BR" altLang="pt-BR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Plano mais Brasil para banqueiro: PEC 186, 187 e 188</a:t>
            </a: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PEC 438</a:t>
            </a: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EC 106 – compra de ativos privados pelo BC sem limite</a:t>
            </a: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Autonomia do Banco Central, 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</a:rPr>
              <a:t>“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legalização</a:t>
            </a:r>
            <a:r>
              <a:rPr lang="pt-BR" altLang="en-US" b="0">
                <a:solidFill>
                  <a:schemeClr val="tx1"/>
                </a:solidFill>
                <a:latin typeface="Tahoma" panose="020B0604030504040204" pitchFamily="34" charset="0"/>
              </a:rPr>
              <a:t>”</a:t>
            </a: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 da remuneração da sobra de caixa dos bancos – PLP 112/2019 e PLP 19/2019</a:t>
            </a:r>
          </a:p>
          <a:p>
            <a:pPr lvl="2" eaLnBrk="1" hangingPunct="1">
              <a:lnSpc>
                <a:spcPts val="2875"/>
              </a:lnSpc>
              <a:buFont typeface="Wingdings" panose="05000000000000000000" pitchFamily="2" charset="2"/>
              <a:buChar char="ü"/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PL 3.877/2020 – Bolsa Banqueiro sem limite</a:t>
            </a:r>
          </a:p>
          <a:p>
            <a:pPr lvl="2" eaLnBrk="1" hangingPunct="1">
              <a:lnSpc>
                <a:spcPts val="2875"/>
              </a:lnSpc>
            </a:pPr>
            <a:endParaRPr lang="pt-BR" altLang="pt-BR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lvl="2" eaLnBrk="1" hangingPunct="1">
              <a:lnSpc>
                <a:spcPts val="2875"/>
              </a:lnSpc>
            </a:pPr>
            <a:r>
              <a:rPr lang="pt-BR" altLang="pt-BR" b="0">
                <a:solidFill>
                  <a:schemeClr val="tx1"/>
                </a:solidFill>
                <a:latin typeface="Tahoma" panose="020B0604030504040204" pitchFamily="34" charset="0"/>
              </a:rPr>
              <a:t> </a:t>
            </a:r>
            <a:endParaRPr lang="pt-BR" altLang="pt-BR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ulso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Puls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ulso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o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o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o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o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o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62111</TotalTime>
  <Words>3646</Words>
  <Application>Microsoft Office PowerPoint</Application>
  <PresentationFormat>Papel A4 (210 x 297 mm)</PresentationFormat>
  <Paragraphs>419</Paragraphs>
  <Slides>38</Slides>
  <Notes>19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9" baseType="lpstr">
      <vt:lpstr>Times New Roman</vt:lpstr>
      <vt:lpstr>MS PGothic</vt:lpstr>
      <vt:lpstr>Arial</vt:lpstr>
      <vt:lpstr>Tahoma</vt:lpstr>
      <vt:lpstr>Wingdings</vt:lpstr>
      <vt:lpstr>Cambria</vt:lpstr>
      <vt:lpstr>MS Mincho</vt:lpstr>
      <vt:lpstr>Tahoma </vt:lpstr>
      <vt:lpstr>Verdana</vt:lpstr>
      <vt:lpstr>Pulso</vt:lpstr>
      <vt:lpstr>Microsoft Word 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Maria Lúcia F. Carneiro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Maria Lucia Fattorelli</dc:creator>
  <cp:lastModifiedBy>DELL</cp:lastModifiedBy>
  <cp:revision>2602</cp:revision>
  <cp:lastPrinted>2008-11-20T19:12:03Z</cp:lastPrinted>
  <dcterms:created xsi:type="dcterms:W3CDTF">2001-11-19T18:24:28Z</dcterms:created>
  <dcterms:modified xsi:type="dcterms:W3CDTF">2020-11-12T17:28:46Z</dcterms:modified>
</cp:coreProperties>
</file>