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3" r:id="rId1"/>
  </p:sldMasterIdLst>
  <p:notesMasterIdLst>
    <p:notesMasterId r:id="rId61"/>
  </p:notesMasterIdLst>
  <p:handoutMasterIdLst>
    <p:handoutMasterId r:id="rId62"/>
  </p:handoutMasterIdLst>
  <p:sldIdLst>
    <p:sldId id="1544" r:id="rId2"/>
    <p:sldId id="1994" r:id="rId3"/>
    <p:sldId id="2001" r:id="rId4"/>
    <p:sldId id="2013" r:id="rId5"/>
    <p:sldId id="1969" r:id="rId6"/>
    <p:sldId id="1848" r:id="rId7"/>
    <p:sldId id="1996" r:id="rId8"/>
    <p:sldId id="1997" r:id="rId9"/>
    <p:sldId id="2015" r:id="rId10"/>
    <p:sldId id="2040" r:id="rId11"/>
    <p:sldId id="2041" r:id="rId12"/>
    <p:sldId id="2056" r:id="rId13"/>
    <p:sldId id="2025" r:id="rId14"/>
    <p:sldId id="2059" r:id="rId15"/>
    <p:sldId id="2026" r:id="rId16"/>
    <p:sldId id="2061" r:id="rId17"/>
    <p:sldId id="2028" r:id="rId18"/>
    <p:sldId id="2029" r:id="rId19"/>
    <p:sldId id="2048" r:id="rId20"/>
    <p:sldId id="2030" r:id="rId21"/>
    <p:sldId id="2031" r:id="rId22"/>
    <p:sldId id="2032" r:id="rId23"/>
    <p:sldId id="2033" r:id="rId24"/>
    <p:sldId id="2034" r:id="rId25"/>
    <p:sldId id="2035" r:id="rId26"/>
    <p:sldId id="2043" r:id="rId27"/>
    <p:sldId id="2044" r:id="rId28"/>
    <p:sldId id="2045" r:id="rId29"/>
    <p:sldId id="2046" r:id="rId30"/>
    <p:sldId id="2047" r:id="rId31"/>
    <p:sldId id="2054" r:id="rId32"/>
    <p:sldId id="2002" r:id="rId33"/>
    <p:sldId id="2005" r:id="rId34"/>
    <p:sldId id="2006" r:id="rId35"/>
    <p:sldId id="2014" r:id="rId36"/>
    <p:sldId id="1947" r:id="rId37"/>
    <p:sldId id="1882" r:id="rId38"/>
    <p:sldId id="2003" r:id="rId39"/>
    <p:sldId id="2008" r:id="rId40"/>
    <p:sldId id="2058" r:id="rId41"/>
    <p:sldId id="1951" r:id="rId42"/>
    <p:sldId id="2057" r:id="rId43"/>
    <p:sldId id="1792" r:id="rId44"/>
    <p:sldId id="2060" r:id="rId45"/>
    <p:sldId id="1988" r:id="rId46"/>
    <p:sldId id="2019" r:id="rId47"/>
    <p:sldId id="2023" r:id="rId48"/>
    <p:sldId id="2055" r:id="rId49"/>
    <p:sldId id="2020" r:id="rId50"/>
    <p:sldId id="2011" r:id="rId51"/>
    <p:sldId id="1923" r:id="rId52"/>
    <p:sldId id="1934" r:id="rId53"/>
    <p:sldId id="1944" r:id="rId54"/>
    <p:sldId id="1936" r:id="rId55"/>
    <p:sldId id="2062" r:id="rId56"/>
    <p:sldId id="2063" r:id="rId57"/>
    <p:sldId id="1922" r:id="rId58"/>
    <p:sldId id="2009" r:id="rId59"/>
    <p:sldId id="1933" r:id="rId60"/>
  </p:sldIdLst>
  <p:sldSz cx="9906000" cy="6858000" type="A4"/>
  <p:notesSz cx="6858000" cy="97107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rgbClr val="FF0000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rgbClr val="FF0000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rgbClr val="FF0000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rgbClr val="FF0000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rgbClr val="FF0000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b="1" kern="1200">
        <a:solidFill>
          <a:srgbClr val="FF0000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b="1" kern="1200">
        <a:solidFill>
          <a:srgbClr val="FF0000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b="1" kern="1200">
        <a:solidFill>
          <a:srgbClr val="FF0000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b="1" kern="1200">
        <a:solidFill>
          <a:srgbClr val="FF0000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44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59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FFFFFF"/>
    <a:srgbClr val="334F15"/>
    <a:srgbClr val="FF0000"/>
    <a:srgbClr val="FFFF00"/>
    <a:srgbClr val="CC0000"/>
    <a:srgbClr val="0000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Estilo Médio 1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46F890A9-2807-4EBB-B81D-B2AA78EC7F39}" styleName="Estilo Escuro 2 - Ênfase 5/Ênfas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DA37D80-6434-44D0-A028-1B22A696006F}" styleName="Estilo Claro 3 - Ênfas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284" y="72"/>
      </p:cViewPr>
      <p:guideLst>
        <p:guide orient="horz" pos="2544"/>
        <p:guide pos="3120"/>
      </p:guideLst>
    </p:cSldViewPr>
  </p:slideViewPr>
  <p:outlineViewPr>
    <p:cViewPr>
      <p:scale>
        <a:sx n="75" d="100"/>
        <a:sy n="7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00" d="100"/>
          <a:sy n="100" d="100"/>
        </p:scale>
        <p:origin x="-864" y="1038"/>
      </p:cViewPr>
      <p:guideLst>
        <p:guide orient="horz" pos="3059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032682-16C8-8746-92ED-AF58BF7EB348}" type="doc">
      <dgm:prSet loTypeId="urn:microsoft.com/office/officeart/2009/3/layout/CircleRelationship" loCatId="" qsTypeId="urn:microsoft.com/office/officeart/2005/8/quickstyle/3D9" qsCatId="3D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96ED5622-202F-C947-BC45-A5FA037D119B}">
      <dgm:prSet phldrT="[Text]" custT="1"/>
      <dgm:spPr>
        <a:xfrm>
          <a:off x="511962" y="787507"/>
          <a:ext cx="1170537" cy="912066"/>
        </a:xfrm>
        <a:solidFill>
          <a:srgbClr val="C0504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  <dgm:t>
        <a:bodyPr/>
        <a:lstStyle/>
        <a:p>
          <a:r>
            <a:rPr lang="en-US" sz="100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Mecanismos que Geram Dívida</a:t>
          </a:r>
        </a:p>
      </dgm:t>
    </dgm:pt>
    <dgm:pt modelId="{E230E4B1-C9C5-ED4E-B84D-26A8BAEADC6C}" type="parTrans" cxnId="{F059A85B-C569-7E4F-897B-B077F4F4470B}">
      <dgm:prSet/>
      <dgm:spPr/>
      <dgm:t>
        <a:bodyPr/>
        <a:lstStyle/>
        <a:p>
          <a:endParaRPr lang="en-US"/>
        </a:p>
      </dgm:t>
    </dgm:pt>
    <dgm:pt modelId="{E4F4EB83-3590-8248-B329-387F9D96E311}" type="sibTrans" cxnId="{F059A85B-C569-7E4F-897B-B077F4F4470B}">
      <dgm:prSet/>
      <dgm:spPr/>
      <dgm:t>
        <a:bodyPr/>
        <a:lstStyle/>
        <a:p>
          <a:endParaRPr lang="en-US"/>
        </a:p>
      </dgm:t>
    </dgm:pt>
    <dgm:pt modelId="{20780591-29E4-CF48-87F7-3F6B004E709A}">
      <dgm:prSet phldrT="[Text]" custT="1"/>
      <dgm:spPr>
        <a:xfrm>
          <a:off x="3131363" y="461259"/>
          <a:ext cx="1042180" cy="906038"/>
        </a:xfrm>
        <a:solidFill>
          <a:srgbClr val="4BACC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  <dgm:t>
        <a:bodyPr/>
        <a:lstStyle/>
        <a:p>
          <a:r>
            <a:rPr lang="en-US" sz="100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Interferência do FMI</a:t>
          </a:r>
        </a:p>
      </dgm:t>
    </dgm:pt>
    <dgm:pt modelId="{0D47A167-53AC-4249-9B81-E9FF53A09617}" type="parTrans" cxnId="{E3E4A945-C415-4A45-B7A6-1384E55746C6}">
      <dgm:prSet/>
      <dgm:spPr/>
      <dgm:t>
        <a:bodyPr/>
        <a:lstStyle/>
        <a:p>
          <a:endParaRPr lang="en-US"/>
        </a:p>
      </dgm:t>
    </dgm:pt>
    <dgm:pt modelId="{D28437DB-9B3D-BB42-9DB0-B4A5CC3AF0E1}" type="sibTrans" cxnId="{E3E4A945-C415-4A45-B7A6-1384E55746C6}">
      <dgm:prSet/>
      <dgm:spPr/>
      <dgm:t>
        <a:bodyPr/>
        <a:lstStyle/>
        <a:p>
          <a:endParaRPr lang="en-US"/>
        </a:p>
      </dgm:t>
    </dgm:pt>
    <dgm:pt modelId="{6F5795CA-FCF7-3D49-92E8-4F066CD012F3}">
      <dgm:prSet phldrT="[Text]" custT="1"/>
      <dgm:spPr>
        <a:xfrm>
          <a:off x="3324291" y="1700246"/>
          <a:ext cx="1314636" cy="847366"/>
        </a:xfrm>
        <a:solidFill>
          <a:srgbClr val="8064A2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  <dgm:t>
        <a:bodyPr/>
        <a:lstStyle/>
        <a:p>
          <a:r>
            <a:rPr lang="en-US" sz="100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Privilégios Legais, Políticos, Financeiros e Econômicos</a:t>
          </a:r>
        </a:p>
      </dgm:t>
    </dgm:pt>
    <dgm:pt modelId="{D32074AE-8981-D846-BE20-9A86BCE378CB}" type="parTrans" cxnId="{1EC7D450-F28F-844C-947B-C231073515C8}">
      <dgm:prSet/>
      <dgm:spPr/>
      <dgm:t>
        <a:bodyPr/>
        <a:lstStyle/>
        <a:p>
          <a:endParaRPr lang="en-US"/>
        </a:p>
      </dgm:t>
    </dgm:pt>
    <dgm:pt modelId="{C32EE8AA-1E3E-EC45-A170-141FE8D7DE35}" type="sibTrans" cxnId="{1EC7D450-F28F-844C-947B-C231073515C8}">
      <dgm:prSet/>
      <dgm:spPr/>
      <dgm:t>
        <a:bodyPr/>
        <a:lstStyle/>
        <a:p>
          <a:endParaRPr lang="en-US"/>
        </a:p>
      </dgm:t>
    </dgm:pt>
    <dgm:pt modelId="{738A3422-D32A-114F-8E34-8A2257CE464B}">
      <dgm:prSet phldrT="[Text]" custT="1"/>
      <dgm:spPr>
        <a:xfrm>
          <a:off x="1454714" y="2265426"/>
          <a:ext cx="1035404" cy="915272"/>
        </a:xfrm>
        <a:solidFill>
          <a:srgbClr val="F7964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  <dgm:t>
        <a:bodyPr/>
        <a:lstStyle/>
        <a:p>
          <a:r>
            <a:rPr lang="en-US" sz="100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Influência do Poder Financeiro </a:t>
          </a:r>
        </a:p>
      </dgm:t>
    </dgm:pt>
    <dgm:pt modelId="{0994D024-3CCB-BA47-80DB-451363439951}" type="parTrans" cxnId="{4A517BE4-C95D-DC44-967E-C03C94EE7A1E}">
      <dgm:prSet/>
      <dgm:spPr/>
      <dgm:t>
        <a:bodyPr/>
        <a:lstStyle/>
        <a:p>
          <a:endParaRPr lang="en-US"/>
        </a:p>
      </dgm:t>
    </dgm:pt>
    <dgm:pt modelId="{D846E938-A38E-3B49-BF0E-9614AE17F3AC}" type="sibTrans" cxnId="{4A517BE4-C95D-DC44-967E-C03C94EE7A1E}">
      <dgm:prSet/>
      <dgm:spPr/>
      <dgm:t>
        <a:bodyPr/>
        <a:lstStyle/>
        <a:p>
          <a:endParaRPr lang="en-US"/>
        </a:p>
      </dgm:t>
    </dgm:pt>
    <dgm:pt modelId="{86D17B7E-E696-8941-8E58-7886025557FE}">
      <dgm:prSet phldrT="[Text]" custT="1"/>
      <dgm:spPr>
        <a:xfrm>
          <a:off x="2101814" y="-103488"/>
          <a:ext cx="1076193" cy="898813"/>
        </a:xfrm>
        <a:solidFill>
          <a:srgbClr val="9BBB59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  <dgm:t>
        <a:bodyPr/>
        <a:lstStyle/>
        <a:p>
          <a:r>
            <a:rPr lang="en-US" sz="100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Salvamento Bancário</a:t>
          </a:r>
        </a:p>
      </dgm:t>
    </dgm:pt>
    <dgm:pt modelId="{F2345D15-0A8A-884F-8066-05E2A55D3EF7}" type="parTrans" cxnId="{9FD33811-CF00-4241-BFA8-2214647983D2}">
      <dgm:prSet/>
      <dgm:spPr/>
      <dgm:t>
        <a:bodyPr/>
        <a:lstStyle/>
        <a:p>
          <a:endParaRPr lang="en-US"/>
        </a:p>
      </dgm:t>
    </dgm:pt>
    <dgm:pt modelId="{00F9EB27-3617-714D-BF1E-476277FE6591}" type="sibTrans" cxnId="{9FD33811-CF00-4241-BFA8-2214647983D2}">
      <dgm:prSet/>
      <dgm:spPr/>
      <dgm:t>
        <a:bodyPr/>
        <a:lstStyle/>
        <a:p>
          <a:endParaRPr lang="en-US"/>
        </a:p>
      </dgm:t>
    </dgm:pt>
    <dgm:pt modelId="{67399531-B4AD-494A-92F2-504158F3E707}">
      <dgm:prSet phldrT="[Text]" custT="1"/>
      <dgm:spPr>
        <a:xfrm>
          <a:off x="1403811" y="582709"/>
          <a:ext cx="1721710" cy="1722006"/>
        </a:xfrm>
        <a:solidFill>
          <a:srgbClr val="4F81B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  <dgm:t>
        <a:bodyPr/>
        <a:lstStyle/>
        <a:p>
          <a:r>
            <a:rPr lang="pt-BR" sz="1800" noProof="0" dirty="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Sistema da Dívida</a:t>
          </a:r>
        </a:p>
      </dgm:t>
    </dgm:pt>
    <dgm:pt modelId="{345BC62B-246C-6849-9929-177D18BF5EBF}" type="sibTrans" cxnId="{3F708B0D-1A69-9C40-BCD4-0BB24A0C1FB2}">
      <dgm:prSet/>
      <dgm:spPr/>
      <dgm:t>
        <a:bodyPr/>
        <a:lstStyle/>
        <a:p>
          <a:endParaRPr lang="en-US"/>
        </a:p>
      </dgm:t>
    </dgm:pt>
    <dgm:pt modelId="{E6DD8C2A-1363-3945-B76D-0B1AC5DD50DB}" type="parTrans" cxnId="{3F708B0D-1A69-9C40-BCD4-0BB24A0C1FB2}">
      <dgm:prSet/>
      <dgm:spPr/>
      <dgm:t>
        <a:bodyPr/>
        <a:lstStyle/>
        <a:p>
          <a:endParaRPr lang="en-US"/>
        </a:p>
      </dgm:t>
    </dgm:pt>
    <dgm:pt modelId="{12638A83-E4F5-674B-9467-240AA0C5FB0A}" type="pres">
      <dgm:prSet presAssocID="{91032682-16C8-8746-92ED-AF58BF7EB348}" presName="Name0" presStyleCnt="0">
        <dgm:presLayoutVars>
          <dgm:chMax val="1"/>
          <dgm:chPref val="1"/>
        </dgm:presLayoutVars>
      </dgm:prSet>
      <dgm:spPr/>
    </dgm:pt>
    <dgm:pt modelId="{CD68683C-D877-F146-989D-683FF92CCE28}" type="pres">
      <dgm:prSet presAssocID="{67399531-B4AD-494A-92F2-504158F3E707}" presName="Parent" presStyleLbl="node0" presStyleIdx="0" presStyleCnt="1">
        <dgm:presLayoutVars>
          <dgm:chMax val="5"/>
          <dgm:chPref val="5"/>
        </dgm:presLayoutVars>
      </dgm:prSet>
      <dgm:spPr>
        <a:prstGeom prst="ellipse">
          <a:avLst/>
        </a:prstGeom>
      </dgm:spPr>
    </dgm:pt>
    <dgm:pt modelId="{58D9F01F-9E18-A346-A934-8987F4284017}" type="pres">
      <dgm:prSet presAssocID="{67399531-B4AD-494A-92F2-504158F3E707}" presName="Accent2" presStyleLbl="node1" presStyleIdx="0" presStyleCnt="19"/>
      <dgm:spPr>
        <a:xfrm>
          <a:off x="1933215" y="2176704"/>
          <a:ext cx="138796" cy="138782"/>
        </a:xfrm>
        <a:prstGeom prst="ellips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</dgm:pt>
    <dgm:pt modelId="{FEF05A9F-2AAC-074D-BD7A-9196CC8F387E}" type="pres">
      <dgm:prSet presAssocID="{67399531-B4AD-494A-92F2-504158F3E707}" presName="Accent3" presStyleLbl="node1" presStyleIdx="1" presStyleCnt="19"/>
      <dgm:spPr>
        <a:xfrm>
          <a:off x="3236417" y="1281543"/>
          <a:ext cx="138796" cy="138782"/>
        </a:xfrm>
        <a:prstGeom prst="ellips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</dgm:pt>
    <dgm:pt modelId="{3E2BC93E-E0ED-0A4C-904E-34FEB557D6B3}" type="pres">
      <dgm:prSet presAssocID="{67399531-B4AD-494A-92F2-504158F3E707}" presName="Accent4" presStyleLbl="node1" presStyleIdx="2" presStyleCnt="19"/>
      <dgm:spPr>
        <a:xfrm>
          <a:off x="2573161" y="2324410"/>
          <a:ext cx="191418" cy="191710"/>
        </a:xfrm>
        <a:prstGeom prst="ellips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</dgm:pt>
    <dgm:pt modelId="{9AE0C5AB-F05E-C54F-946F-524451D97D6A}" type="pres">
      <dgm:prSet presAssocID="{67399531-B4AD-494A-92F2-504158F3E707}" presName="Accent5" presStyleLbl="node1" presStyleIdx="3" presStyleCnt="19"/>
      <dgm:spPr>
        <a:xfrm>
          <a:off x="1972064" y="776265"/>
          <a:ext cx="138796" cy="138782"/>
        </a:xfrm>
        <a:prstGeom prst="ellipse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</dgm:pt>
    <dgm:pt modelId="{9B818891-721B-E249-A46D-3F104437D69C}" type="pres">
      <dgm:prSet presAssocID="{67399531-B4AD-494A-92F2-504158F3E707}" presName="Accent6" presStyleLbl="node1" presStyleIdx="4" presStyleCnt="19"/>
      <dgm:spPr>
        <a:xfrm>
          <a:off x="1535191" y="1570493"/>
          <a:ext cx="138796" cy="138782"/>
        </a:xfrm>
        <a:prstGeom prst="ellipse">
          <a:avLst/>
        </a:prstGeom>
        <a:solidFill>
          <a:srgbClr val="F7964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</dgm:pt>
    <dgm:pt modelId="{3B8012C6-BDB5-5E42-AD5B-3E946D617566}" type="pres">
      <dgm:prSet presAssocID="{96ED5622-202F-C947-BC45-A5FA037D119B}" presName="Child1" presStyleLbl="node1" presStyleIdx="5" presStyleCnt="19" custScaleX="167223" custScaleY="130283" custLinFactNeighborX="-16906">
        <dgm:presLayoutVars>
          <dgm:chMax val="0"/>
          <dgm:chPref val="0"/>
        </dgm:presLayoutVars>
      </dgm:prSet>
      <dgm:spPr>
        <a:prstGeom prst="ellipse">
          <a:avLst/>
        </a:prstGeom>
      </dgm:spPr>
    </dgm:pt>
    <dgm:pt modelId="{BB4D3749-C5A6-1F42-BA2E-174FCD75366C}" type="pres">
      <dgm:prSet presAssocID="{96ED5622-202F-C947-BC45-A5FA037D119B}" presName="Accent7" presStyleCnt="0"/>
      <dgm:spPr/>
    </dgm:pt>
    <dgm:pt modelId="{307D2AE0-B61B-3F49-AF65-492CC44B7E00}" type="pres">
      <dgm:prSet presAssocID="{96ED5622-202F-C947-BC45-A5FA037D119B}" presName="AccentHold1" presStyleLbl="node1" presStyleIdx="6" presStyleCnt="19"/>
      <dgm:spPr>
        <a:xfrm>
          <a:off x="2192796" y="782420"/>
          <a:ext cx="191418" cy="191710"/>
        </a:xfrm>
        <a:prstGeom prst="ellips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</dgm:pt>
    <dgm:pt modelId="{6B05C13D-FEEA-C64C-B5AB-429A48D8019E}" type="pres">
      <dgm:prSet presAssocID="{96ED5622-202F-C947-BC45-A5FA037D119B}" presName="Accent8" presStyleCnt="0"/>
      <dgm:spPr/>
    </dgm:pt>
    <dgm:pt modelId="{B46D02DE-DFD9-264A-9122-1B111364DA6D}" type="pres">
      <dgm:prSet presAssocID="{96ED5622-202F-C947-BC45-A5FA037D119B}" presName="AccentHold2" presStyleLbl="node1" presStyleIdx="7" presStyleCnt="19"/>
      <dgm:spPr>
        <a:xfrm>
          <a:off x="931621" y="1798514"/>
          <a:ext cx="346107" cy="346186"/>
        </a:xfrm>
        <a:prstGeom prst="ellips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</dgm:pt>
    <dgm:pt modelId="{5C929E12-B5A9-524E-8637-7BDE97CEB999}" type="pres">
      <dgm:prSet presAssocID="{20780591-29E4-CF48-87F7-3F6B004E709A}" presName="Child2" presStyleLbl="node1" presStyleIdx="8" presStyleCnt="19" custScaleX="148886" custScaleY="129422">
        <dgm:presLayoutVars>
          <dgm:chMax val="0"/>
          <dgm:chPref val="0"/>
        </dgm:presLayoutVars>
      </dgm:prSet>
      <dgm:spPr>
        <a:prstGeom prst="ellipse">
          <a:avLst/>
        </a:prstGeom>
      </dgm:spPr>
    </dgm:pt>
    <dgm:pt modelId="{A458321B-FFC0-BD4F-9287-F448D405C256}" type="pres">
      <dgm:prSet presAssocID="{20780591-29E4-CF48-87F7-3F6B004E709A}" presName="Accent9" presStyleCnt="0"/>
      <dgm:spPr/>
    </dgm:pt>
    <dgm:pt modelId="{CBAE351A-2575-EB4E-BDFE-AC8C89AB19F6}" type="pres">
      <dgm:prSet presAssocID="{20780591-29E4-CF48-87F7-3F6B004E709A}" presName="AccentHold1" presStyleLbl="node1" presStyleIdx="9" presStyleCnt="19"/>
      <dgm:spPr>
        <a:xfrm>
          <a:off x="2989904" y="1047368"/>
          <a:ext cx="191418" cy="191710"/>
        </a:xfrm>
        <a:prstGeom prst="ellipse">
          <a:avLst/>
        </a:prstGeom>
        <a:solidFill>
          <a:srgbClr val="F7964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</dgm:pt>
    <dgm:pt modelId="{A5B4C08C-AA14-F94A-9115-1C7612570EC3}" type="pres">
      <dgm:prSet presAssocID="{20780591-29E4-CF48-87F7-3F6B004E709A}" presName="Accent10" presStyleCnt="0"/>
      <dgm:spPr/>
    </dgm:pt>
    <dgm:pt modelId="{E87B16E0-7609-B741-ADEC-7ED3166C467B}" type="pres">
      <dgm:prSet presAssocID="{20780591-29E4-CF48-87F7-3F6B004E709A}" presName="AccentHold2" presStyleLbl="node1" presStyleIdx="10" presStyleCnt="19"/>
      <dgm:spPr>
        <a:xfrm>
          <a:off x="799888" y="2210553"/>
          <a:ext cx="138796" cy="138782"/>
        </a:xfrm>
        <a:prstGeom prst="ellips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</dgm:pt>
    <dgm:pt modelId="{04321634-7EAA-C442-9E3C-6235F031E2D1}" type="pres">
      <dgm:prSet presAssocID="{20780591-29E4-CF48-87F7-3F6B004E709A}" presName="Accent11" presStyleCnt="0"/>
      <dgm:spPr/>
    </dgm:pt>
    <dgm:pt modelId="{A27AE5E0-C77F-1548-B6AC-19A721F18551}" type="pres">
      <dgm:prSet presAssocID="{20780591-29E4-CF48-87F7-3F6B004E709A}" presName="AccentHold3" presStyleLbl="node1" presStyleIdx="11" presStyleCnt="19"/>
      <dgm:spPr>
        <a:xfrm>
          <a:off x="2182907" y="2012996"/>
          <a:ext cx="138796" cy="138782"/>
        </a:xfrm>
        <a:prstGeom prst="ellips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</dgm:pt>
    <dgm:pt modelId="{2C4EA2EF-7032-994A-8CDA-D08E93AE0AB3}" type="pres">
      <dgm:prSet presAssocID="{6F5795CA-FCF7-3D49-92E8-4F066CD012F3}" presName="Child3" presStyleLbl="node1" presStyleIdx="12" presStyleCnt="19" custScaleX="187809" custScaleY="121041">
        <dgm:presLayoutVars>
          <dgm:chMax val="0"/>
          <dgm:chPref val="0"/>
        </dgm:presLayoutVars>
      </dgm:prSet>
      <dgm:spPr>
        <a:prstGeom prst="ellipse">
          <a:avLst/>
        </a:prstGeom>
      </dgm:spPr>
    </dgm:pt>
    <dgm:pt modelId="{20931715-7EAE-D343-813D-4E75C341ED7C}" type="pres">
      <dgm:prSet presAssocID="{6F5795CA-FCF7-3D49-92E8-4F066CD012F3}" presName="Accent12" presStyleCnt="0"/>
      <dgm:spPr/>
    </dgm:pt>
    <dgm:pt modelId="{233E81BF-6756-1A46-9ADA-2C3EBEC9678C}" type="pres">
      <dgm:prSet presAssocID="{6F5795CA-FCF7-3D49-92E8-4F066CD012F3}" presName="AccentHold1" presStyleLbl="node1" presStyleIdx="13" presStyleCnt="19"/>
      <dgm:spPr>
        <a:xfrm>
          <a:off x="3434193" y="1749587"/>
          <a:ext cx="138796" cy="138782"/>
        </a:xfrm>
        <a:prstGeom prst="ellipse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</dgm:pt>
    <dgm:pt modelId="{EAA19F38-080A-2445-9C24-BF5FCF5EAE4A}" type="pres">
      <dgm:prSet presAssocID="{738A3422-D32A-114F-8E34-8A2257CE464B}" presName="Child4" presStyleLbl="node1" presStyleIdx="14" presStyleCnt="19" custScaleX="147918" custScaleY="130741">
        <dgm:presLayoutVars>
          <dgm:chMax val="0"/>
          <dgm:chPref val="0"/>
        </dgm:presLayoutVars>
      </dgm:prSet>
      <dgm:spPr>
        <a:prstGeom prst="ellipse">
          <a:avLst/>
        </a:prstGeom>
      </dgm:spPr>
    </dgm:pt>
    <dgm:pt modelId="{4E3A32DE-4BB9-3148-B3A6-B205618EB141}" type="pres">
      <dgm:prSet presAssocID="{738A3422-D32A-114F-8E34-8A2257CE464B}" presName="Accent13" presStyleCnt="0"/>
      <dgm:spPr/>
    </dgm:pt>
    <dgm:pt modelId="{3B2A56C1-B96B-2340-9B03-CA89F8A21E79}" type="pres">
      <dgm:prSet presAssocID="{738A3422-D32A-114F-8E34-8A2257CE464B}" presName="AccentHold1" presStyleLbl="node1" presStyleIdx="15" presStyleCnt="19"/>
      <dgm:spPr>
        <a:xfrm>
          <a:off x="2247537" y="2349335"/>
          <a:ext cx="138796" cy="138782"/>
        </a:xfrm>
        <a:prstGeom prst="ellips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</dgm:pt>
    <dgm:pt modelId="{C1B0984E-E3E0-C943-AF18-A37F5C5D8942}" type="pres">
      <dgm:prSet presAssocID="{86D17B7E-E696-8941-8E58-7886025557FE}" presName="Child5" presStyleLbl="node1" presStyleIdx="16" presStyleCnt="19" custScaleX="153745" custScaleY="128390">
        <dgm:presLayoutVars>
          <dgm:chMax val="0"/>
          <dgm:chPref val="0"/>
        </dgm:presLayoutVars>
      </dgm:prSet>
      <dgm:spPr>
        <a:prstGeom prst="ellipse">
          <a:avLst/>
        </a:prstGeom>
      </dgm:spPr>
    </dgm:pt>
    <dgm:pt modelId="{9EAD5373-AAF2-584E-A784-9920C80F048E}" type="pres">
      <dgm:prSet presAssocID="{86D17B7E-E696-8941-8E58-7886025557FE}" presName="Accent15" presStyleCnt="0"/>
      <dgm:spPr/>
    </dgm:pt>
    <dgm:pt modelId="{6F43751C-A657-5641-8282-9805A3E00C8B}" type="pres">
      <dgm:prSet presAssocID="{86D17B7E-E696-8941-8E58-7886025557FE}" presName="AccentHold2" presStyleLbl="node1" presStyleIdx="17" presStyleCnt="19"/>
      <dgm:spPr>
        <a:xfrm>
          <a:off x="1426767" y="754725"/>
          <a:ext cx="138796" cy="138782"/>
        </a:xfrm>
        <a:prstGeom prst="ellips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</dgm:pt>
    <dgm:pt modelId="{D9700332-47BC-454C-8230-0816D8CE441B}" type="pres">
      <dgm:prSet presAssocID="{86D17B7E-E696-8941-8E58-7886025557FE}" presName="Accent16" presStyleCnt="0"/>
      <dgm:spPr/>
    </dgm:pt>
    <dgm:pt modelId="{86BA5D87-5D53-8E4A-A093-EA2F4CD7FEE5}" type="pres">
      <dgm:prSet presAssocID="{86D17B7E-E696-8941-8E58-7886025557FE}" presName="AccentHold3" presStyleLbl="node1" presStyleIdx="18" presStyleCnt="19"/>
      <dgm:spPr>
        <a:xfrm>
          <a:off x="3042879" y="168209"/>
          <a:ext cx="138796" cy="138782"/>
        </a:xfrm>
        <a:prstGeom prst="ellipse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</dgm:pt>
  </dgm:ptLst>
  <dgm:cxnLst>
    <dgm:cxn modelId="{3F708B0D-1A69-9C40-BCD4-0BB24A0C1FB2}" srcId="{91032682-16C8-8746-92ED-AF58BF7EB348}" destId="{67399531-B4AD-494A-92F2-504158F3E707}" srcOrd="0" destOrd="0" parTransId="{E6DD8C2A-1363-3945-B76D-0B1AC5DD50DB}" sibTransId="{345BC62B-246C-6849-9929-177D18BF5EBF}"/>
    <dgm:cxn modelId="{9FD33811-CF00-4241-BFA8-2214647983D2}" srcId="{67399531-B4AD-494A-92F2-504158F3E707}" destId="{86D17B7E-E696-8941-8E58-7886025557FE}" srcOrd="4" destOrd="0" parTransId="{F2345D15-0A8A-884F-8066-05E2A55D3EF7}" sibTransId="{00F9EB27-3617-714D-BF1E-476277FE6591}"/>
    <dgm:cxn modelId="{C45B8931-7A10-B348-B77E-F97A61F8792F}" type="presOf" srcId="{6F5795CA-FCF7-3D49-92E8-4F066CD012F3}" destId="{2C4EA2EF-7032-994A-8CDA-D08E93AE0AB3}" srcOrd="0" destOrd="0" presId="urn:microsoft.com/office/officeart/2009/3/layout/CircleRelationship"/>
    <dgm:cxn modelId="{53761636-E534-3D41-9F66-6778480777AD}" type="presOf" srcId="{738A3422-D32A-114F-8E34-8A2257CE464B}" destId="{EAA19F38-080A-2445-9C24-BF5FCF5EAE4A}" srcOrd="0" destOrd="0" presId="urn:microsoft.com/office/officeart/2009/3/layout/CircleRelationship"/>
    <dgm:cxn modelId="{C9293B3D-1DDB-B84F-831F-D3D4E7671A1C}" type="presOf" srcId="{96ED5622-202F-C947-BC45-A5FA037D119B}" destId="{3B8012C6-BDB5-5E42-AD5B-3E946D617566}" srcOrd="0" destOrd="0" presId="urn:microsoft.com/office/officeart/2009/3/layout/CircleRelationship"/>
    <dgm:cxn modelId="{F059A85B-C569-7E4F-897B-B077F4F4470B}" srcId="{67399531-B4AD-494A-92F2-504158F3E707}" destId="{96ED5622-202F-C947-BC45-A5FA037D119B}" srcOrd="0" destOrd="0" parTransId="{E230E4B1-C9C5-ED4E-B84D-26A8BAEADC6C}" sibTransId="{E4F4EB83-3590-8248-B329-387F9D96E311}"/>
    <dgm:cxn modelId="{E3E4A945-C415-4A45-B7A6-1384E55746C6}" srcId="{67399531-B4AD-494A-92F2-504158F3E707}" destId="{20780591-29E4-CF48-87F7-3F6B004E709A}" srcOrd="1" destOrd="0" parTransId="{0D47A167-53AC-4249-9B81-E9FF53A09617}" sibTransId="{D28437DB-9B3D-BB42-9DB0-B4A5CC3AF0E1}"/>
    <dgm:cxn modelId="{CC16CD47-E2F9-AC4C-94D4-CC58FF2D8C4E}" type="presOf" srcId="{67399531-B4AD-494A-92F2-504158F3E707}" destId="{CD68683C-D877-F146-989D-683FF92CCE28}" srcOrd="0" destOrd="0" presId="urn:microsoft.com/office/officeart/2009/3/layout/CircleRelationship"/>
    <dgm:cxn modelId="{1EC7D450-F28F-844C-947B-C231073515C8}" srcId="{67399531-B4AD-494A-92F2-504158F3E707}" destId="{6F5795CA-FCF7-3D49-92E8-4F066CD012F3}" srcOrd="2" destOrd="0" parTransId="{D32074AE-8981-D846-BE20-9A86BCE378CB}" sibTransId="{C32EE8AA-1E3E-EC45-A170-141FE8D7DE35}"/>
    <dgm:cxn modelId="{8CE2A982-8DC0-4940-9797-9184054DA5E5}" type="presOf" srcId="{86D17B7E-E696-8941-8E58-7886025557FE}" destId="{C1B0984E-E3E0-C943-AF18-A37F5C5D8942}" srcOrd="0" destOrd="0" presId="urn:microsoft.com/office/officeart/2009/3/layout/CircleRelationship"/>
    <dgm:cxn modelId="{7D8282C4-5323-5547-AD40-E07ACED02143}" type="presOf" srcId="{91032682-16C8-8746-92ED-AF58BF7EB348}" destId="{12638A83-E4F5-674B-9467-240AA0C5FB0A}" srcOrd="0" destOrd="0" presId="urn:microsoft.com/office/officeart/2009/3/layout/CircleRelationship"/>
    <dgm:cxn modelId="{5EDA23D6-23E5-A94E-9B53-73881D255BE9}" type="presOf" srcId="{20780591-29E4-CF48-87F7-3F6B004E709A}" destId="{5C929E12-B5A9-524E-8637-7BDE97CEB999}" srcOrd="0" destOrd="0" presId="urn:microsoft.com/office/officeart/2009/3/layout/CircleRelationship"/>
    <dgm:cxn modelId="{4A517BE4-C95D-DC44-967E-C03C94EE7A1E}" srcId="{67399531-B4AD-494A-92F2-504158F3E707}" destId="{738A3422-D32A-114F-8E34-8A2257CE464B}" srcOrd="3" destOrd="0" parTransId="{0994D024-3CCB-BA47-80DB-451363439951}" sibTransId="{D846E938-A38E-3B49-BF0E-9614AE17F3AC}"/>
    <dgm:cxn modelId="{0ABC0C42-3BF2-8F48-AC61-64BE732E1435}" type="presParOf" srcId="{12638A83-E4F5-674B-9467-240AA0C5FB0A}" destId="{CD68683C-D877-F146-989D-683FF92CCE28}" srcOrd="0" destOrd="0" presId="urn:microsoft.com/office/officeart/2009/3/layout/CircleRelationship"/>
    <dgm:cxn modelId="{BA8CFF82-7F3B-1C4C-A1CD-61C836B70755}" type="presParOf" srcId="{12638A83-E4F5-674B-9467-240AA0C5FB0A}" destId="{58D9F01F-9E18-A346-A934-8987F4284017}" srcOrd="1" destOrd="0" presId="urn:microsoft.com/office/officeart/2009/3/layout/CircleRelationship"/>
    <dgm:cxn modelId="{35C7E68C-42D4-CE4A-BB12-3C45507F30B5}" type="presParOf" srcId="{12638A83-E4F5-674B-9467-240AA0C5FB0A}" destId="{FEF05A9F-2AAC-074D-BD7A-9196CC8F387E}" srcOrd="2" destOrd="0" presId="urn:microsoft.com/office/officeart/2009/3/layout/CircleRelationship"/>
    <dgm:cxn modelId="{436FBF79-8E26-764E-87C7-C0D82D1B87C5}" type="presParOf" srcId="{12638A83-E4F5-674B-9467-240AA0C5FB0A}" destId="{3E2BC93E-E0ED-0A4C-904E-34FEB557D6B3}" srcOrd="3" destOrd="0" presId="urn:microsoft.com/office/officeart/2009/3/layout/CircleRelationship"/>
    <dgm:cxn modelId="{6273315A-9598-2D43-9161-F930357D2532}" type="presParOf" srcId="{12638A83-E4F5-674B-9467-240AA0C5FB0A}" destId="{9AE0C5AB-F05E-C54F-946F-524451D97D6A}" srcOrd="4" destOrd="0" presId="urn:microsoft.com/office/officeart/2009/3/layout/CircleRelationship"/>
    <dgm:cxn modelId="{631EA9CB-3F61-2E45-B472-7169D9B51DA2}" type="presParOf" srcId="{12638A83-E4F5-674B-9467-240AA0C5FB0A}" destId="{9B818891-721B-E249-A46D-3F104437D69C}" srcOrd="5" destOrd="0" presId="urn:microsoft.com/office/officeart/2009/3/layout/CircleRelationship"/>
    <dgm:cxn modelId="{2EB6A5FC-5A76-2342-8C96-2559927FEE1E}" type="presParOf" srcId="{12638A83-E4F5-674B-9467-240AA0C5FB0A}" destId="{3B8012C6-BDB5-5E42-AD5B-3E946D617566}" srcOrd="6" destOrd="0" presId="urn:microsoft.com/office/officeart/2009/3/layout/CircleRelationship"/>
    <dgm:cxn modelId="{A8E87C2F-FCBC-114E-96A1-3D41C2B11683}" type="presParOf" srcId="{12638A83-E4F5-674B-9467-240AA0C5FB0A}" destId="{BB4D3749-C5A6-1F42-BA2E-174FCD75366C}" srcOrd="7" destOrd="0" presId="urn:microsoft.com/office/officeart/2009/3/layout/CircleRelationship"/>
    <dgm:cxn modelId="{DFDDFC51-7522-3149-B676-45D72FC5532E}" type="presParOf" srcId="{BB4D3749-C5A6-1F42-BA2E-174FCD75366C}" destId="{307D2AE0-B61B-3F49-AF65-492CC44B7E00}" srcOrd="0" destOrd="0" presId="urn:microsoft.com/office/officeart/2009/3/layout/CircleRelationship"/>
    <dgm:cxn modelId="{2DF79B8B-983B-D24A-ADB6-531AD3AB5705}" type="presParOf" srcId="{12638A83-E4F5-674B-9467-240AA0C5FB0A}" destId="{6B05C13D-FEEA-C64C-B5AB-429A48D8019E}" srcOrd="8" destOrd="0" presId="urn:microsoft.com/office/officeart/2009/3/layout/CircleRelationship"/>
    <dgm:cxn modelId="{85B9DAD2-8D3C-1D42-A83B-E846FB384F13}" type="presParOf" srcId="{6B05C13D-FEEA-C64C-B5AB-429A48D8019E}" destId="{B46D02DE-DFD9-264A-9122-1B111364DA6D}" srcOrd="0" destOrd="0" presId="urn:microsoft.com/office/officeart/2009/3/layout/CircleRelationship"/>
    <dgm:cxn modelId="{61C5A7A0-B495-AC44-AC6F-D7A03F8AF9CC}" type="presParOf" srcId="{12638A83-E4F5-674B-9467-240AA0C5FB0A}" destId="{5C929E12-B5A9-524E-8637-7BDE97CEB999}" srcOrd="9" destOrd="0" presId="urn:microsoft.com/office/officeart/2009/3/layout/CircleRelationship"/>
    <dgm:cxn modelId="{53417DCC-B552-E241-9387-62E24275A933}" type="presParOf" srcId="{12638A83-E4F5-674B-9467-240AA0C5FB0A}" destId="{A458321B-FFC0-BD4F-9287-F448D405C256}" srcOrd="10" destOrd="0" presId="urn:microsoft.com/office/officeart/2009/3/layout/CircleRelationship"/>
    <dgm:cxn modelId="{A32C78F9-A131-E14A-939A-AE0D2855C969}" type="presParOf" srcId="{A458321B-FFC0-BD4F-9287-F448D405C256}" destId="{CBAE351A-2575-EB4E-BDFE-AC8C89AB19F6}" srcOrd="0" destOrd="0" presId="urn:microsoft.com/office/officeart/2009/3/layout/CircleRelationship"/>
    <dgm:cxn modelId="{92C49CA9-6A8C-DD4C-9DD9-615A767B87A3}" type="presParOf" srcId="{12638A83-E4F5-674B-9467-240AA0C5FB0A}" destId="{A5B4C08C-AA14-F94A-9115-1C7612570EC3}" srcOrd="11" destOrd="0" presId="urn:microsoft.com/office/officeart/2009/3/layout/CircleRelationship"/>
    <dgm:cxn modelId="{2E4C4810-A59D-3D4C-9BEB-195A21657677}" type="presParOf" srcId="{A5B4C08C-AA14-F94A-9115-1C7612570EC3}" destId="{E87B16E0-7609-B741-ADEC-7ED3166C467B}" srcOrd="0" destOrd="0" presId="urn:microsoft.com/office/officeart/2009/3/layout/CircleRelationship"/>
    <dgm:cxn modelId="{D3D47847-EDC3-9C4E-BF9D-9DBD3FC8D493}" type="presParOf" srcId="{12638A83-E4F5-674B-9467-240AA0C5FB0A}" destId="{04321634-7EAA-C442-9E3C-6235F031E2D1}" srcOrd="12" destOrd="0" presId="urn:microsoft.com/office/officeart/2009/3/layout/CircleRelationship"/>
    <dgm:cxn modelId="{BE0F0920-DB99-FB4D-BB3E-E2DF504CB56B}" type="presParOf" srcId="{04321634-7EAA-C442-9E3C-6235F031E2D1}" destId="{A27AE5E0-C77F-1548-B6AC-19A721F18551}" srcOrd="0" destOrd="0" presId="urn:microsoft.com/office/officeart/2009/3/layout/CircleRelationship"/>
    <dgm:cxn modelId="{3598FD42-C9A6-4045-A599-C689BAA672A5}" type="presParOf" srcId="{12638A83-E4F5-674B-9467-240AA0C5FB0A}" destId="{2C4EA2EF-7032-994A-8CDA-D08E93AE0AB3}" srcOrd="13" destOrd="0" presId="urn:microsoft.com/office/officeart/2009/3/layout/CircleRelationship"/>
    <dgm:cxn modelId="{51E7304B-5DC5-CF41-A24A-35ADDEFC32EA}" type="presParOf" srcId="{12638A83-E4F5-674B-9467-240AA0C5FB0A}" destId="{20931715-7EAE-D343-813D-4E75C341ED7C}" srcOrd="14" destOrd="0" presId="urn:microsoft.com/office/officeart/2009/3/layout/CircleRelationship"/>
    <dgm:cxn modelId="{98764DD2-80F5-7847-8606-DEF94D41FA80}" type="presParOf" srcId="{20931715-7EAE-D343-813D-4E75C341ED7C}" destId="{233E81BF-6756-1A46-9ADA-2C3EBEC9678C}" srcOrd="0" destOrd="0" presId="urn:microsoft.com/office/officeart/2009/3/layout/CircleRelationship"/>
    <dgm:cxn modelId="{66BEF510-6180-7D4D-B9D7-E2D79AE562FA}" type="presParOf" srcId="{12638A83-E4F5-674B-9467-240AA0C5FB0A}" destId="{EAA19F38-080A-2445-9C24-BF5FCF5EAE4A}" srcOrd="15" destOrd="0" presId="urn:microsoft.com/office/officeart/2009/3/layout/CircleRelationship"/>
    <dgm:cxn modelId="{056212A5-9165-E946-8D8F-ADCAC7DEF58B}" type="presParOf" srcId="{12638A83-E4F5-674B-9467-240AA0C5FB0A}" destId="{4E3A32DE-4BB9-3148-B3A6-B205618EB141}" srcOrd="16" destOrd="0" presId="urn:microsoft.com/office/officeart/2009/3/layout/CircleRelationship"/>
    <dgm:cxn modelId="{3A6A04B5-EF15-0547-92F4-4D6CC44C3120}" type="presParOf" srcId="{4E3A32DE-4BB9-3148-B3A6-B205618EB141}" destId="{3B2A56C1-B96B-2340-9B03-CA89F8A21E79}" srcOrd="0" destOrd="0" presId="urn:microsoft.com/office/officeart/2009/3/layout/CircleRelationship"/>
    <dgm:cxn modelId="{9BB5548E-2A46-9C45-B905-ABBF824E1470}" type="presParOf" srcId="{12638A83-E4F5-674B-9467-240AA0C5FB0A}" destId="{C1B0984E-E3E0-C943-AF18-A37F5C5D8942}" srcOrd="17" destOrd="0" presId="urn:microsoft.com/office/officeart/2009/3/layout/CircleRelationship"/>
    <dgm:cxn modelId="{0A0EDB12-E377-A54E-BC2F-2623E23DAD06}" type="presParOf" srcId="{12638A83-E4F5-674B-9467-240AA0C5FB0A}" destId="{9EAD5373-AAF2-584E-A784-9920C80F048E}" srcOrd="18" destOrd="0" presId="urn:microsoft.com/office/officeart/2009/3/layout/CircleRelationship"/>
    <dgm:cxn modelId="{B354C1DB-20FA-0C4B-81A6-EFDAD6C5F5CB}" type="presParOf" srcId="{9EAD5373-AAF2-584E-A784-9920C80F048E}" destId="{6F43751C-A657-5641-8282-9805A3E00C8B}" srcOrd="0" destOrd="0" presId="urn:microsoft.com/office/officeart/2009/3/layout/CircleRelationship"/>
    <dgm:cxn modelId="{ABE1C4C8-42D9-374D-8CF8-EF33D561D2D1}" type="presParOf" srcId="{12638A83-E4F5-674B-9467-240AA0C5FB0A}" destId="{D9700332-47BC-454C-8230-0816D8CE441B}" srcOrd="19" destOrd="0" presId="urn:microsoft.com/office/officeart/2009/3/layout/CircleRelationship"/>
    <dgm:cxn modelId="{4F346BB7-5B44-674C-9824-E9955AC6BA22}" type="presParOf" srcId="{D9700332-47BC-454C-8230-0816D8CE441B}" destId="{86BA5D87-5D53-8E4A-A093-EA2F4CD7FEE5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68683C-D877-F146-989D-683FF92CCE28}">
      <dsp:nvSpPr>
        <dsp:cNvPr id="0" name=""/>
        <dsp:cNvSpPr/>
      </dsp:nvSpPr>
      <dsp:spPr>
        <a:xfrm>
          <a:off x="1267417" y="559061"/>
          <a:ext cx="1651838" cy="1652122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noProof="0" dirty="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Sistema da Dívida</a:t>
          </a:r>
        </a:p>
      </dsp:txBody>
      <dsp:txXfrm>
        <a:off x="1509323" y="801009"/>
        <a:ext cx="1168026" cy="1168226"/>
      </dsp:txXfrm>
    </dsp:sp>
    <dsp:sp modelId="{58D9F01F-9E18-A346-A934-8987F4284017}">
      <dsp:nvSpPr>
        <dsp:cNvPr id="0" name=""/>
        <dsp:cNvSpPr/>
      </dsp:nvSpPr>
      <dsp:spPr>
        <a:xfrm>
          <a:off x="1775337" y="2088367"/>
          <a:ext cx="133163" cy="133149"/>
        </a:xfrm>
        <a:prstGeom prst="ellips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F05A9F-2AAC-074D-BD7A-9196CC8F387E}">
      <dsp:nvSpPr>
        <dsp:cNvPr id="0" name=""/>
        <dsp:cNvSpPr/>
      </dsp:nvSpPr>
      <dsp:spPr>
        <a:xfrm>
          <a:off x="3025651" y="1229534"/>
          <a:ext cx="133163" cy="133149"/>
        </a:xfrm>
        <a:prstGeom prst="ellips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2BC93E-E0ED-0A4C-904E-34FEB557D6B3}">
      <dsp:nvSpPr>
        <dsp:cNvPr id="0" name=""/>
        <dsp:cNvSpPr/>
      </dsp:nvSpPr>
      <dsp:spPr>
        <a:xfrm>
          <a:off x="2389312" y="2230078"/>
          <a:ext cx="183650" cy="183930"/>
        </a:xfrm>
        <a:prstGeom prst="ellips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E0C5AB-F05E-C54F-946F-524451D97D6A}">
      <dsp:nvSpPr>
        <dsp:cNvPr id="0" name=""/>
        <dsp:cNvSpPr/>
      </dsp:nvSpPr>
      <dsp:spPr>
        <a:xfrm>
          <a:off x="1812609" y="744762"/>
          <a:ext cx="133163" cy="133149"/>
        </a:xfrm>
        <a:prstGeom prst="ellipse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818891-721B-E249-A46D-3F104437D69C}">
      <dsp:nvSpPr>
        <dsp:cNvPr id="0" name=""/>
        <dsp:cNvSpPr/>
      </dsp:nvSpPr>
      <dsp:spPr>
        <a:xfrm>
          <a:off x="1393465" y="1506758"/>
          <a:ext cx="133163" cy="133149"/>
        </a:xfrm>
        <a:prstGeom prst="ellipse">
          <a:avLst/>
        </a:prstGeom>
        <a:solidFill>
          <a:srgbClr val="F7964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8012C6-BDB5-5E42-AD5B-3E946D617566}">
      <dsp:nvSpPr>
        <dsp:cNvPr id="0" name=""/>
        <dsp:cNvSpPr/>
      </dsp:nvSpPr>
      <dsp:spPr>
        <a:xfrm>
          <a:off x="411763" y="755547"/>
          <a:ext cx="1123033" cy="875051"/>
        </a:xfrm>
        <a:prstGeom prst="ellips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  <a:sp3d extrusionH="28000" prstMaterial="matte"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Mecanismos que Geram Dívida</a:t>
          </a:r>
        </a:p>
      </dsp:txBody>
      <dsp:txXfrm>
        <a:off x="576227" y="883695"/>
        <a:ext cx="794105" cy="618755"/>
      </dsp:txXfrm>
    </dsp:sp>
    <dsp:sp modelId="{307D2AE0-B61B-3F49-AF65-492CC44B7E00}">
      <dsp:nvSpPr>
        <dsp:cNvPr id="0" name=""/>
        <dsp:cNvSpPr/>
      </dsp:nvSpPr>
      <dsp:spPr>
        <a:xfrm>
          <a:off x="2024383" y="750667"/>
          <a:ext cx="183650" cy="183930"/>
        </a:xfrm>
        <a:prstGeom prst="ellips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6D02DE-DFD9-264A-9122-1B111364DA6D}">
      <dsp:nvSpPr>
        <dsp:cNvPr id="0" name=""/>
        <dsp:cNvSpPr/>
      </dsp:nvSpPr>
      <dsp:spPr>
        <a:xfrm>
          <a:off x="814390" y="1725526"/>
          <a:ext cx="332061" cy="332136"/>
        </a:xfrm>
        <a:prstGeom prst="ellips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C929E12-B5A9-524E-8637-7BDE97CEB999}">
      <dsp:nvSpPr>
        <dsp:cNvPr id="0" name=""/>
        <dsp:cNvSpPr/>
      </dsp:nvSpPr>
      <dsp:spPr>
        <a:xfrm>
          <a:off x="2924860" y="442540"/>
          <a:ext cx="999886" cy="869268"/>
        </a:xfrm>
        <a:prstGeom prst="ellipse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  <a:sp3d extrusionH="28000" prstMaterial="matte"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Interferência do FMI</a:t>
          </a:r>
        </a:p>
      </dsp:txBody>
      <dsp:txXfrm>
        <a:off x="3071290" y="569841"/>
        <a:ext cx="707026" cy="614666"/>
      </dsp:txXfrm>
    </dsp:sp>
    <dsp:sp modelId="{CBAE351A-2575-EB4E-BDFE-AC8C89AB19F6}">
      <dsp:nvSpPr>
        <dsp:cNvPr id="0" name=""/>
        <dsp:cNvSpPr/>
      </dsp:nvSpPr>
      <dsp:spPr>
        <a:xfrm>
          <a:off x="2789142" y="1004862"/>
          <a:ext cx="183650" cy="183930"/>
        </a:xfrm>
        <a:prstGeom prst="ellipse">
          <a:avLst/>
        </a:prstGeom>
        <a:solidFill>
          <a:srgbClr val="F7964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7B16E0-7609-B741-ADEC-7ED3166C467B}">
      <dsp:nvSpPr>
        <dsp:cNvPr id="0" name=""/>
        <dsp:cNvSpPr/>
      </dsp:nvSpPr>
      <dsp:spPr>
        <a:xfrm>
          <a:off x="688003" y="2120842"/>
          <a:ext cx="133163" cy="133149"/>
        </a:xfrm>
        <a:prstGeom prst="ellips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7AE5E0-C77F-1548-B6AC-19A721F18551}">
      <dsp:nvSpPr>
        <dsp:cNvPr id="0" name=""/>
        <dsp:cNvSpPr/>
      </dsp:nvSpPr>
      <dsp:spPr>
        <a:xfrm>
          <a:off x="2014896" y="1931303"/>
          <a:ext cx="133163" cy="133149"/>
        </a:xfrm>
        <a:prstGeom prst="ellips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C4EA2EF-7032-994A-8CDA-D08E93AE0AB3}">
      <dsp:nvSpPr>
        <dsp:cNvPr id="0" name=""/>
        <dsp:cNvSpPr/>
      </dsp:nvSpPr>
      <dsp:spPr>
        <a:xfrm>
          <a:off x="3109959" y="1631246"/>
          <a:ext cx="1261284" cy="812977"/>
        </a:xfrm>
        <a:prstGeom prst="ellips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  <a:sp3d extrusionH="28000" prstMaterial="matte"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Privilégios Legais, Políticos, Financeiros e Econômicos</a:t>
          </a:r>
        </a:p>
      </dsp:txBody>
      <dsp:txXfrm>
        <a:off x="3294670" y="1750304"/>
        <a:ext cx="891862" cy="574861"/>
      </dsp:txXfrm>
    </dsp:sp>
    <dsp:sp modelId="{233E81BF-6756-1A46-9ADA-2C3EBEC9678C}">
      <dsp:nvSpPr>
        <dsp:cNvPr id="0" name=""/>
        <dsp:cNvSpPr/>
      </dsp:nvSpPr>
      <dsp:spPr>
        <a:xfrm>
          <a:off x="3215401" y="1678584"/>
          <a:ext cx="133163" cy="133149"/>
        </a:xfrm>
        <a:prstGeom prst="ellipse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A19F38-080A-2445-9C24-BF5FCF5EAE4A}">
      <dsp:nvSpPr>
        <dsp:cNvPr id="0" name=""/>
        <dsp:cNvSpPr/>
      </dsp:nvSpPr>
      <dsp:spPr>
        <a:xfrm>
          <a:off x="1316255" y="2173489"/>
          <a:ext cx="993385" cy="878127"/>
        </a:xfrm>
        <a:prstGeom prst="ellipse">
          <a:avLst/>
        </a:prstGeom>
        <a:solidFill>
          <a:srgbClr val="F7964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  <a:sp3d extrusionH="28000" prstMaterial="matte"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Influência do Poder Financeiro </a:t>
          </a:r>
        </a:p>
      </dsp:txBody>
      <dsp:txXfrm>
        <a:off x="1461733" y="2302088"/>
        <a:ext cx="702429" cy="620929"/>
      </dsp:txXfrm>
    </dsp:sp>
    <dsp:sp modelId="{3B2A56C1-B96B-2340-9B03-CA89F8A21E79}">
      <dsp:nvSpPr>
        <dsp:cNvPr id="0" name=""/>
        <dsp:cNvSpPr/>
      </dsp:nvSpPr>
      <dsp:spPr>
        <a:xfrm>
          <a:off x="2076903" y="2253992"/>
          <a:ext cx="133163" cy="133149"/>
        </a:xfrm>
        <a:prstGeom prst="ellips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1B0984E-E3E0-C943-AF18-A37F5C5D8942}">
      <dsp:nvSpPr>
        <dsp:cNvPr id="0" name=""/>
        <dsp:cNvSpPr/>
      </dsp:nvSpPr>
      <dsp:spPr>
        <a:xfrm>
          <a:off x="1937094" y="-99289"/>
          <a:ext cx="1032518" cy="862337"/>
        </a:xfrm>
        <a:prstGeom prst="ellips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  <a:sp3d extrusionH="28000" prstMaterial="matte"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Salvamento Bancário</a:t>
          </a:r>
        </a:p>
      </dsp:txBody>
      <dsp:txXfrm>
        <a:off x="2088303" y="26997"/>
        <a:ext cx="730100" cy="609765"/>
      </dsp:txXfrm>
    </dsp:sp>
    <dsp:sp modelId="{6F43751C-A657-5641-8282-9805A3E00C8B}">
      <dsp:nvSpPr>
        <dsp:cNvPr id="0" name=""/>
        <dsp:cNvSpPr/>
      </dsp:nvSpPr>
      <dsp:spPr>
        <a:xfrm>
          <a:off x="1289442" y="724096"/>
          <a:ext cx="133163" cy="133149"/>
        </a:xfrm>
        <a:prstGeom prst="ellips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6BA5D87-5D53-8E4A-A093-EA2F4CD7FEE5}">
      <dsp:nvSpPr>
        <dsp:cNvPr id="0" name=""/>
        <dsp:cNvSpPr/>
      </dsp:nvSpPr>
      <dsp:spPr>
        <a:xfrm>
          <a:off x="2839968" y="161382"/>
          <a:ext cx="133163" cy="133149"/>
        </a:xfrm>
        <a:prstGeom prst="ellipse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5B35B1AD-E038-47B4-AE8E-5D08F4B8878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85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algn="l" defTabSz="942975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4CBD7B84-F713-48B7-B9C0-A8D1D36BDE9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7788" y="0"/>
            <a:ext cx="2970212" cy="485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algn="r" defTabSz="942975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6564" name="Rectangle 4">
            <a:extLst>
              <a:ext uri="{FF2B5EF4-FFF2-40B4-BE49-F238E27FC236}">
                <a16:creationId xmlns:a16="http://schemas.microsoft.com/office/drawing/2014/main" id="{BF1998C9-2229-44A9-A904-515A1E5766D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24963"/>
            <a:ext cx="2970213" cy="485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algn="l" defTabSz="942975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6565" name="Rectangle 5">
            <a:extLst>
              <a:ext uri="{FF2B5EF4-FFF2-40B4-BE49-F238E27FC236}">
                <a16:creationId xmlns:a16="http://schemas.microsoft.com/office/drawing/2014/main" id="{1C9399DE-5EFA-4552-A66F-3655841574C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7788" y="9224963"/>
            <a:ext cx="2970212" cy="485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algn="r" defTabSz="942975" eaLnBrk="0" hangingPunct="0">
              <a:defRPr sz="1200" b="0">
                <a:solidFill>
                  <a:schemeClr val="tx1"/>
                </a:solidFill>
                <a:cs typeface="Arial" panose="020B0604020202020204" pitchFamily="34" charset="0"/>
              </a:defRPr>
            </a:lvl1pPr>
          </a:lstStyle>
          <a:p>
            <a:fld id="{2217BDB3-0A1C-43A6-9AF2-734B45646B67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3326D8ED-1029-43E2-8FCC-6A8955899AF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85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algn="l" defTabSz="942975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38F39BAF-4E5D-4F00-B802-0FDEE39EE10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7788" y="0"/>
            <a:ext cx="2970212" cy="485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algn="r" defTabSz="942975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9F56F90B-0A97-440C-8FB5-00DB22FAA8B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00100" y="728663"/>
            <a:ext cx="5257800" cy="3641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1" name="Rectangle 5">
            <a:extLst>
              <a:ext uri="{FF2B5EF4-FFF2-40B4-BE49-F238E27FC236}">
                <a16:creationId xmlns:a16="http://schemas.microsoft.com/office/drawing/2014/main" id="{BA62FA88-D00E-4880-871F-909A30DEF79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11688"/>
            <a:ext cx="5029200" cy="43703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65542" name="Rectangle 6">
            <a:extLst>
              <a:ext uri="{FF2B5EF4-FFF2-40B4-BE49-F238E27FC236}">
                <a16:creationId xmlns:a16="http://schemas.microsoft.com/office/drawing/2014/main" id="{69CCF542-5B35-458F-89A8-CBAB8E8B1E1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24963"/>
            <a:ext cx="2970213" cy="485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algn="l" defTabSz="942975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5543" name="Rectangle 7">
            <a:extLst>
              <a:ext uri="{FF2B5EF4-FFF2-40B4-BE49-F238E27FC236}">
                <a16:creationId xmlns:a16="http://schemas.microsoft.com/office/drawing/2014/main" id="{1DD1A33A-FB85-4503-B19F-7CED361A9E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7788" y="9224963"/>
            <a:ext cx="2970212" cy="485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algn="r" defTabSz="942975" eaLnBrk="0" hangingPunct="0">
              <a:defRPr sz="1200" b="0">
                <a:solidFill>
                  <a:schemeClr val="tx1"/>
                </a:solidFill>
                <a:cs typeface="Arial" panose="020B0604020202020204" pitchFamily="34" charset="0"/>
              </a:defRPr>
            </a:lvl1pPr>
          </a:lstStyle>
          <a:p>
            <a:fld id="{A58DA318-093B-4685-8368-FFC97E6B344E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Espaço Reservado para Imagem de Slide 1">
            <a:extLst>
              <a:ext uri="{FF2B5EF4-FFF2-40B4-BE49-F238E27FC236}">
                <a16:creationId xmlns:a16="http://schemas.microsoft.com/office/drawing/2014/main" id="{99D1DB1D-4851-4331-AC8E-1B4BE454BD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2" name="Espaço Reservado para Número de Slide 3">
            <a:extLst>
              <a:ext uri="{FF2B5EF4-FFF2-40B4-BE49-F238E27FC236}">
                <a16:creationId xmlns:a16="http://schemas.microsoft.com/office/drawing/2014/main" id="{184D7B29-43B7-4A43-A721-1EC65801D8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95C55827-90F9-41A7-93D2-957D1B4D8A2D}" type="slidenum">
              <a:rPr lang="pt-BR" altLang="pt-BR" sz="1200" b="0">
                <a:solidFill>
                  <a:schemeClr val="tx1"/>
                </a:solidFill>
              </a:rPr>
              <a:pPr/>
              <a:t>1</a:t>
            </a:fld>
            <a:endParaRPr lang="pt-BR" altLang="pt-BR" sz="1200" b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Espaço Reservado para Imagem de Slide 1">
            <a:extLst>
              <a:ext uri="{FF2B5EF4-FFF2-40B4-BE49-F238E27FC236}">
                <a16:creationId xmlns:a16="http://schemas.microsoft.com/office/drawing/2014/main" id="{A701DBB1-599B-4F66-9F26-1345B242CB0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4" name="Espaço Reservado para Número de Slide 3">
            <a:extLst>
              <a:ext uri="{FF2B5EF4-FFF2-40B4-BE49-F238E27FC236}">
                <a16:creationId xmlns:a16="http://schemas.microsoft.com/office/drawing/2014/main" id="{4161209A-C33C-400B-A819-92B8AB90BD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5C4217D1-0332-4412-89B8-3DB9B0959219}" type="slidenum">
              <a:rPr lang="pt-BR" altLang="pt-BR" sz="1200" b="0">
                <a:solidFill>
                  <a:schemeClr val="tx1"/>
                </a:solidFill>
              </a:rPr>
              <a:pPr/>
              <a:t>20</a:t>
            </a:fld>
            <a:endParaRPr lang="pt-BR" altLang="pt-BR" sz="1200" b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Espaço Reservado para Imagem de Slide 1">
            <a:extLst>
              <a:ext uri="{FF2B5EF4-FFF2-40B4-BE49-F238E27FC236}">
                <a16:creationId xmlns:a16="http://schemas.microsoft.com/office/drawing/2014/main" id="{F600325C-06B0-4C83-AF25-06994C930FF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2" name="Espaço Reservado para Número de Slide 3">
            <a:extLst>
              <a:ext uri="{FF2B5EF4-FFF2-40B4-BE49-F238E27FC236}">
                <a16:creationId xmlns:a16="http://schemas.microsoft.com/office/drawing/2014/main" id="{C65D0E8B-25E6-431E-9B59-F67DAF5C4B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2F8DF61D-C8BF-4384-A6BF-713C64E6B309}" type="slidenum">
              <a:rPr lang="pt-BR" altLang="pt-BR" sz="1200" b="0">
                <a:solidFill>
                  <a:schemeClr val="tx1"/>
                </a:solidFill>
              </a:rPr>
              <a:pPr/>
              <a:t>21</a:t>
            </a:fld>
            <a:endParaRPr lang="pt-BR" altLang="pt-BR" sz="1200" b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8">
            <a:extLst>
              <a:ext uri="{FF2B5EF4-FFF2-40B4-BE49-F238E27FC236}">
                <a16:creationId xmlns:a16="http://schemas.microsoft.com/office/drawing/2014/main" id="{18CD0890-AD46-48B7-804A-8F6B9E825B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913B2498-7F84-4252-8722-AFCF9DF8D7E1}" type="slidenum">
              <a:rPr lang="pt-BR" altLang="pt-BR" sz="1200" b="0">
                <a:solidFill>
                  <a:schemeClr val="tx1"/>
                </a:solidFill>
              </a:rPr>
              <a:pPr/>
              <a:t>22</a:t>
            </a:fld>
            <a:endParaRPr lang="pt-BR" altLang="pt-BR" sz="1200" b="0">
              <a:solidFill>
                <a:schemeClr val="tx1"/>
              </a:solidFill>
            </a:endParaRPr>
          </a:p>
        </p:txBody>
      </p:sp>
      <p:sp>
        <p:nvSpPr>
          <p:cNvPr id="5121" name="Text Box 1">
            <a:extLst>
              <a:ext uri="{FF2B5EF4-FFF2-40B4-BE49-F238E27FC236}">
                <a16:creationId xmlns:a16="http://schemas.microsoft.com/office/drawing/2014/main" id="{30003A49-D700-4574-BD08-94E99FB1915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798513" y="728663"/>
            <a:ext cx="5260975" cy="36417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5122" name="Text Box 2">
            <a:extLst>
              <a:ext uri="{FF2B5EF4-FFF2-40B4-BE49-F238E27FC236}">
                <a16:creationId xmlns:a16="http://schemas.microsoft.com/office/drawing/2014/main" id="{93999487-E9DC-49AF-BAF9-285954304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7788" y="9226550"/>
            <a:ext cx="2970212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4320" tIns="47160" rIns="94320" bIns="47160" anchor="b"/>
          <a:lstStyle>
            <a:lvl1pPr eaLnBrk="0" hangingPunct="0">
              <a:tabLst>
                <a:tab pos="0" algn="l"/>
                <a:tab pos="939800" algn="l"/>
                <a:tab pos="1882775" algn="l"/>
                <a:tab pos="2825750" algn="l"/>
                <a:tab pos="3768725" algn="l"/>
                <a:tab pos="4711700" algn="l"/>
                <a:tab pos="5654675" algn="l"/>
                <a:tab pos="6597650" algn="l"/>
                <a:tab pos="7543800" algn="l"/>
                <a:tab pos="8483600" algn="l"/>
                <a:tab pos="9426575" algn="l"/>
                <a:tab pos="10369550" algn="l"/>
                <a:tab pos="1078071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939800" algn="l"/>
                <a:tab pos="1882775" algn="l"/>
                <a:tab pos="2825750" algn="l"/>
                <a:tab pos="3768725" algn="l"/>
                <a:tab pos="4711700" algn="l"/>
                <a:tab pos="5654675" algn="l"/>
                <a:tab pos="6597650" algn="l"/>
                <a:tab pos="7543800" algn="l"/>
                <a:tab pos="8483600" algn="l"/>
                <a:tab pos="9426575" algn="l"/>
                <a:tab pos="10369550" algn="l"/>
                <a:tab pos="1078071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939800" algn="l"/>
                <a:tab pos="1882775" algn="l"/>
                <a:tab pos="2825750" algn="l"/>
                <a:tab pos="3768725" algn="l"/>
                <a:tab pos="4711700" algn="l"/>
                <a:tab pos="5654675" algn="l"/>
                <a:tab pos="6597650" algn="l"/>
                <a:tab pos="7543800" algn="l"/>
                <a:tab pos="8483600" algn="l"/>
                <a:tab pos="9426575" algn="l"/>
                <a:tab pos="10369550" algn="l"/>
                <a:tab pos="1078071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939800" algn="l"/>
                <a:tab pos="1882775" algn="l"/>
                <a:tab pos="2825750" algn="l"/>
                <a:tab pos="3768725" algn="l"/>
                <a:tab pos="4711700" algn="l"/>
                <a:tab pos="5654675" algn="l"/>
                <a:tab pos="6597650" algn="l"/>
                <a:tab pos="7543800" algn="l"/>
                <a:tab pos="8483600" algn="l"/>
                <a:tab pos="9426575" algn="l"/>
                <a:tab pos="10369550" algn="l"/>
                <a:tab pos="1078071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939800" algn="l"/>
                <a:tab pos="1882775" algn="l"/>
                <a:tab pos="2825750" algn="l"/>
                <a:tab pos="3768725" algn="l"/>
                <a:tab pos="4711700" algn="l"/>
                <a:tab pos="5654675" algn="l"/>
                <a:tab pos="6597650" algn="l"/>
                <a:tab pos="7543800" algn="l"/>
                <a:tab pos="8483600" algn="l"/>
                <a:tab pos="9426575" algn="l"/>
                <a:tab pos="10369550" algn="l"/>
                <a:tab pos="1078071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39800" algn="l"/>
                <a:tab pos="1882775" algn="l"/>
                <a:tab pos="2825750" algn="l"/>
                <a:tab pos="3768725" algn="l"/>
                <a:tab pos="4711700" algn="l"/>
                <a:tab pos="5654675" algn="l"/>
                <a:tab pos="6597650" algn="l"/>
                <a:tab pos="7543800" algn="l"/>
                <a:tab pos="8483600" algn="l"/>
                <a:tab pos="9426575" algn="l"/>
                <a:tab pos="10369550" algn="l"/>
                <a:tab pos="1078071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39800" algn="l"/>
                <a:tab pos="1882775" algn="l"/>
                <a:tab pos="2825750" algn="l"/>
                <a:tab pos="3768725" algn="l"/>
                <a:tab pos="4711700" algn="l"/>
                <a:tab pos="5654675" algn="l"/>
                <a:tab pos="6597650" algn="l"/>
                <a:tab pos="7543800" algn="l"/>
                <a:tab pos="8483600" algn="l"/>
                <a:tab pos="9426575" algn="l"/>
                <a:tab pos="10369550" algn="l"/>
                <a:tab pos="1078071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39800" algn="l"/>
                <a:tab pos="1882775" algn="l"/>
                <a:tab pos="2825750" algn="l"/>
                <a:tab pos="3768725" algn="l"/>
                <a:tab pos="4711700" algn="l"/>
                <a:tab pos="5654675" algn="l"/>
                <a:tab pos="6597650" algn="l"/>
                <a:tab pos="7543800" algn="l"/>
                <a:tab pos="8483600" algn="l"/>
                <a:tab pos="9426575" algn="l"/>
                <a:tab pos="10369550" algn="l"/>
                <a:tab pos="1078071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39800" algn="l"/>
                <a:tab pos="1882775" algn="l"/>
                <a:tab pos="2825750" algn="l"/>
                <a:tab pos="3768725" algn="l"/>
                <a:tab pos="4711700" algn="l"/>
                <a:tab pos="5654675" algn="l"/>
                <a:tab pos="6597650" algn="l"/>
                <a:tab pos="7543800" algn="l"/>
                <a:tab pos="8483600" algn="l"/>
                <a:tab pos="9426575" algn="l"/>
                <a:tab pos="10369550" algn="l"/>
                <a:tab pos="1078071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664EF086-0EFC-4954-8D08-F0FBC5B3DBC8}" type="slidenum">
              <a:rPr lang="pt-BR" altLang="pt-BR" sz="1200" b="0">
                <a:solidFill>
                  <a:srgbClr val="000000"/>
                </a:solidFill>
              </a:rPr>
              <a:pPr algn="r" eaLnBrk="1" hangingPunct="1"/>
              <a:t>22</a:t>
            </a:fld>
            <a:endParaRPr lang="pt-BR" altLang="pt-BR" sz="1200" b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Espaço Reservado para Imagem de Slide 1">
            <a:extLst>
              <a:ext uri="{FF2B5EF4-FFF2-40B4-BE49-F238E27FC236}">
                <a16:creationId xmlns:a16="http://schemas.microsoft.com/office/drawing/2014/main" id="{042011FB-0BD5-4D0C-A0F2-80C282C2EFB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8" name="Espaço Reservado para Número de Slide 3">
            <a:extLst>
              <a:ext uri="{FF2B5EF4-FFF2-40B4-BE49-F238E27FC236}">
                <a16:creationId xmlns:a16="http://schemas.microsoft.com/office/drawing/2014/main" id="{3C4CDD53-4D42-420F-A332-DC559E67E5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F111D2BB-9A8E-4474-8B7C-3D549BD3FDF5}" type="slidenum">
              <a:rPr lang="pt-BR" altLang="pt-BR" sz="1200" b="0">
                <a:solidFill>
                  <a:schemeClr val="tx1"/>
                </a:solidFill>
              </a:rPr>
              <a:pPr/>
              <a:t>23</a:t>
            </a:fld>
            <a:endParaRPr lang="pt-BR" altLang="pt-BR" sz="1200" b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Espaço Reservado para Imagem de Slide 1">
            <a:extLst>
              <a:ext uri="{FF2B5EF4-FFF2-40B4-BE49-F238E27FC236}">
                <a16:creationId xmlns:a16="http://schemas.microsoft.com/office/drawing/2014/main" id="{4F231375-DCB8-4AA0-B854-FE341A86EB3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6" name="Espaço Reservado para Número de Slide 3">
            <a:extLst>
              <a:ext uri="{FF2B5EF4-FFF2-40B4-BE49-F238E27FC236}">
                <a16:creationId xmlns:a16="http://schemas.microsoft.com/office/drawing/2014/main" id="{8A22A17C-95C7-42A2-BA32-91057F15CA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CDAACB6-6EF2-4EF3-B21C-0B3989881B71}" type="slidenum">
              <a:rPr lang="pt-BR" altLang="pt-BR" sz="1200" b="0">
                <a:solidFill>
                  <a:schemeClr val="tx1"/>
                </a:solidFill>
              </a:rPr>
              <a:pPr/>
              <a:t>24</a:t>
            </a:fld>
            <a:endParaRPr lang="pt-BR" altLang="pt-BR" sz="1200" b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Espaço Reservado para Imagem de Slide 1">
            <a:extLst>
              <a:ext uri="{FF2B5EF4-FFF2-40B4-BE49-F238E27FC236}">
                <a16:creationId xmlns:a16="http://schemas.microsoft.com/office/drawing/2014/main" id="{42683417-34F7-43AE-9177-17B15FE8591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4" name="Espaço Reservado para Número de Slide 3">
            <a:extLst>
              <a:ext uri="{FF2B5EF4-FFF2-40B4-BE49-F238E27FC236}">
                <a16:creationId xmlns:a16="http://schemas.microsoft.com/office/drawing/2014/main" id="{49136A22-951B-4EB0-A03C-33D30FF2B7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9680E70B-4116-454A-9377-3DC2919AFB0A}" type="slidenum">
              <a:rPr lang="pt-BR" altLang="pt-BR" sz="1200" b="0">
                <a:solidFill>
                  <a:schemeClr val="tx1"/>
                </a:solidFill>
              </a:rPr>
              <a:pPr/>
              <a:t>25</a:t>
            </a:fld>
            <a:endParaRPr lang="pt-BR" altLang="pt-BR" sz="1200" b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Espaço Reservado para Imagem de Slide 1">
            <a:extLst>
              <a:ext uri="{FF2B5EF4-FFF2-40B4-BE49-F238E27FC236}">
                <a16:creationId xmlns:a16="http://schemas.microsoft.com/office/drawing/2014/main" id="{3B274F30-1B3F-4265-BFD8-B81B06E9C1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2" name="Espaço Reservado para Número de Slide 3">
            <a:extLst>
              <a:ext uri="{FF2B5EF4-FFF2-40B4-BE49-F238E27FC236}">
                <a16:creationId xmlns:a16="http://schemas.microsoft.com/office/drawing/2014/main" id="{F435D80A-BC7D-4075-B399-D5E34D7503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3A57AA2D-438B-4622-B5A7-71DBFC89F9BA}" type="slidenum">
              <a:rPr lang="pt-BR" altLang="pt-BR" sz="1200" b="0">
                <a:solidFill>
                  <a:schemeClr val="tx1"/>
                </a:solidFill>
              </a:rPr>
              <a:pPr/>
              <a:t>26</a:t>
            </a:fld>
            <a:endParaRPr lang="pt-BR" altLang="pt-BR" sz="1200" b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Espaço Reservado para Imagem de Slide 1">
            <a:extLst>
              <a:ext uri="{FF2B5EF4-FFF2-40B4-BE49-F238E27FC236}">
                <a16:creationId xmlns:a16="http://schemas.microsoft.com/office/drawing/2014/main" id="{457323CD-EE39-4F0F-BF3A-A373141FC9B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0" name="Espaço Reservado para Número de Slide 3">
            <a:extLst>
              <a:ext uri="{FF2B5EF4-FFF2-40B4-BE49-F238E27FC236}">
                <a16:creationId xmlns:a16="http://schemas.microsoft.com/office/drawing/2014/main" id="{CAD674B5-E3F9-4958-AB12-BB0DDD3EC1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2EDB5BD4-F124-4CC9-A286-6399DC66F7AF}" type="slidenum">
              <a:rPr lang="pt-BR" altLang="pt-BR" sz="1200" b="0">
                <a:solidFill>
                  <a:schemeClr val="tx1"/>
                </a:solidFill>
              </a:rPr>
              <a:pPr/>
              <a:t>27</a:t>
            </a:fld>
            <a:endParaRPr lang="pt-BR" altLang="pt-BR" sz="1200" b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Espaço Reservado para Imagem de Slide 1">
            <a:extLst>
              <a:ext uri="{FF2B5EF4-FFF2-40B4-BE49-F238E27FC236}">
                <a16:creationId xmlns:a16="http://schemas.microsoft.com/office/drawing/2014/main" id="{B1F75B89-D5C1-414C-AA5F-18395047FF2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8" name="Espaço Reservado para Número de Slide 3">
            <a:extLst>
              <a:ext uri="{FF2B5EF4-FFF2-40B4-BE49-F238E27FC236}">
                <a16:creationId xmlns:a16="http://schemas.microsoft.com/office/drawing/2014/main" id="{78403B19-A507-42DD-BEA5-A79B63140F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9D257C40-03A8-4903-BC18-58ED80ECF001}" type="slidenum">
              <a:rPr lang="pt-BR" altLang="pt-BR" sz="1200" b="0">
                <a:solidFill>
                  <a:schemeClr val="tx1"/>
                </a:solidFill>
              </a:rPr>
              <a:pPr/>
              <a:t>28</a:t>
            </a:fld>
            <a:endParaRPr lang="pt-BR" altLang="pt-BR" sz="1200" b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Espaço Reservado para Imagem de Slide 1">
            <a:extLst>
              <a:ext uri="{FF2B5EF4-FFF2-40B4-BE49-F238E27FC236}">
                <a16:creationId xmlns:a16="http://schemas.microsoft.com/office/drawing/2014/main" id="{6C05C725-2084-443D-9C8B-60AEE05BBD3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6" name="Espaço Reservado para Número de Slide 3">
            <a:extLst>
              <a:ext uri="{FF2B5EF4-FFF2-40B4-BE49-F238E27FC236}">
                <a16:creationId xmlns:a16="http://schemas.microsoft.com/office/drawing/2014/main" id="{95670F80-73BC-448A-9D9D-3A97CF791B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B64308E7-A37F-4F92-8347-B87E06E1203B}" type="slidenum">
              <a:rPr lang="pt-BR" altLang="pt-BR" sz="1200" b="0">
                <a:solidFill>
                  <a:schemeClr val="tx1"/>
                </a:solidFill>
              </a:rPr>
              <a:pPr/>
              <a:t>29</a:t>
            </a:fld>
            <a:endParaRPr lang="pt-BR" altLang="pt-BR" sz="1200" b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9">
            <a:extLst>
              <a:ext uri="{FF2B5EF4-FFF2-40B4-BE49-F238E27FC236}">
                <a16:creationId xmlns:a16="http://schemas.microsoft.com/office/drawing/2014/main" id="{35E4BE40-E581-4F58-8A69-871F703B45B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7788" y="9224963"/>
            <a:ext cx="297021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4348" tIns="47174" rIns="94348" bIns="47174" anchor="b"/>
          <a:lstStyle>
            <a:lvl1pPr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Font typeface="Times New Roman" panose="02020603050405020304" pitchFamily="18" charset="0"/>
              <a:buNone/>
            </a:pPr>
            <a:fld id="{5CCB9E4E-3F39-4085-BEA2-2C472398088C}" type="slidenum">
              <a:rPr lang="en-GB" altLang="pt-BR" sz="1200" b="0">
                <a:solidFill>
                  <a:schemeClr val="tx1"/>
                </a:solidFill>
              </a:rPr>
              <a:pPr algn="r" eaLnBrk="1" hangingPunct="1">
                <a:buFont typeface="Times New Roman" panose="02020603050405020304" pitchFamily="18" charset="0"/>
                <a:buNone/>
              </a:pPr>
              <a:t>2</a:t>
            </a:fld>
            <a:endParaRPr lang="en-GB" altLang="pt-BR" sz="1200" b="0">
              <a:solidFill>
                <a:schemeClr val="tx1"/>
              </a:solidFill>
            </a:endParaRPr>
          </a:p>
        </p:txBody>
      </p:sp>
      <p:sp>
        <p:nvSpPr>
          <p:cNvPr id="7171" name="Text Box 1">
            <a:extLst>
              <a:ext uri="{FF2B5EF4-FFF2-40B4-BE49-F238E27FC236}">
                <a16:creationId xmlns:a16="http://schemas.microsoft.com/office/drawing/2014/main" id="{86545D4A-A4B1-4353-B056-5C816EFEC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728663"/>
            <a:ext cx="4340225" cy="36417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pt-BR" altLang="pt-BR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69AAB254-F303-413C-A434-F9645ECB9BF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914400" y="4611688"/>
            <a:ext cx="5026025" cy="4370387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pt-BR" altLang="pt-BR">
              <a:cs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9">
            <a:extLst>
              <a:ext uri="{FF2B5EF4-FFF2-40B4-BE49-F238E27FC236}">
                <a16:creationId xmlns:a16="http://schemas.microsoft.com/office/drawing/2014/main" id="{FCD6A097-2C46-4335-AF8A-8A00230730C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7788" y="9224963"/>
            <a:ext cx="297021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4348" tIns="47174" rIns="94348" bIns="47174" anchor="b"/>
          <a:lstStyle>
            <a:lvl1pPr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Font typeface="Times New Roman" panose="02020603050405020304" pitchFamily="18" charset="0"/>
              <a:buNone/>
            </a:pPr>
            <a:fld id="{18260C91-5F93-4E5E-B8DA-26D0B7737D30}" type="slidenum">
              <a:rPr lang="en-GB" altLang="pt-BR" sz="1200" b="0">
                <a:solidFill>
                  <a:schemeClr val="tx1"/>
                </a:solidFill>
              </a:rPr>
              <a:pPr algn="r" eaLnBrk="1" hangingPunct="1">
                <a:buFont typeface="Times New Roman" panose="02020603050405020304" pitchFamily="18" charset="0"/>
                <a:buNone/>
              </a:pPr>
              <a:t>32</a:t>
            </a:fld>
            <a:endParaRPr lang="en-GB" altLang="pt-BR" sz="1200" b="0">
              <a:solidFill>
                <a:schemeClr val="tx1"/>
              </a:solidFill>
            </a:endParaRPr>
          </a:p>
        </p:txBody>
      </p:sp>
      <p:sp>
        <p:nvSpPr>
          <p:cNvPr id="56323" name="Text Box 1">
            <a:extLst>
              <a:ext uri="{FF2B5EF4-FFF2-40B4-BE49-F238E27FC236}">
                <a16:creationId xmlns:a16="http://schemas.microsoft.com/office/drawing/2014/main" id="{C389152F-AB00-46AB-816A-1ECEF2D0E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728663"/>
            <a:ext cx="4340225" cy="36417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pt-BR" altLang="pt-BR"/>
          </a:p>
        </p:txBody>
      </p:sp>
      <p:sp>
        <p:nvSpPr>
          <p:cNvPr id="56324" name="Rectangle 2">
            <a:extLst>
              <a:ext uri="{FF2B5EF4-FFF2-40B4-BE49-F238E27FC236}">
                <a16:creationId xmlns:a16="http://schemas.microsoft.com/office/drawing/2014/main" id="{296971AE-93AC-4718-8849-973C7D93571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914400" y="4611688"/>
            <a:ext cx="5026025" cy="4370387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pt-BR" altLang="pt-BR">
              <a:cs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Espaço Reservado para Imagem de Slide 1">
            <a:extLst>
              <a:ext uri="{FF2B5EF4-FFF2-40B4-BE49-F238E27FC236}">
                <a16:creationId xmlns:a16="http://schemas.microsoft.com/office/drawing/2014/main" id="{1A66F573-2E05-480E-A60F-F7474A458A2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8" name="Espaço Reservado para Número de Slide 3">
            <a:extLst>
              <a:ext uri="{FF2B5EF4-FFF2-40B4-BE49-F238E27FC236}">
                <a16:creationId xmlns:a16="http://schemas.microsoft.com/office/drawing/2014/main" id="{4F29B339-6FE3-4702-A841-0CDEFFA9DF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A605D96-90DA-4056-B53E-F8BD9B4A9069}" type="slidenum">
              <a:rPr lang="pt-BR" altLang="pt-BR" sz="1200" b="0">
                <a:solidFill>
                  <a:schemeClr val="tx1"/>
                </a:solidFill>
              </a:rPr>
              <a:pPr/>
              <a:t>35</a:t>
            </a:fld>
            <a:endParaRPr lang="pt-BR" altLang="pt-BR" sz="1200" b="0">
              <a:solidFill>
                <a:schemeClr val="tx1"/>
              </a:solidFill>
            </a:endParaRPr>
          </a:p>
        </p:txBody>
      </p:sp>
      <p:sp>
        <p:nvSpPr>
          <p:cNvPr id="60419" name="Notes Placeholder 1">
            <a:extLst>
              <a:ext uri="{FF2B5EF4-FFF2-40B4-BE49-F238E27FC236}">
                <a16:creationId xmlns:a16="http://schemas.microsoft.com/office/drawing/2014/main" id="{2BDB5693-39BE-4FE9-A996-BFFDEAED7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pt-BR" altLang="pt-BR">
              <a:cs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9">
            <a:extLst>
              <a:ext uri="{FF2B5EF4-FFF2-40B4-BE49-F238E27FC236}">
                <a16:creationId xmlns:a16="http://schemas.microsoft.com/office/drawing/2014/main" id="{EE5DFFE6-34F4-4275-8C18-B64CE783BD1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7788" y="9224963"/>
            <a:ext cx="297021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4348" tIns="47174" rIns="94348" bIns="47174" anchor="b"/>
          <a:lstStyle>
            <a:lvl1pPr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Font typeface="Times New Roman" panose="02020603050405020304" pitchFamily="18" charset="0"/>
              <a:buNone/>
            </a:pPr>
            <a:fld id="{71353F52-0AE2-4AE6-83DD-8A62B3562BEB}" type="slidenum">
              <a:rPr lang="en-GB" altLang="pt-BR" sz="1200" b="0">
                <a:solidFill>
                  <a:schemeClr val="tx1"/>
                </a:solidFill>
              </a:rPr>
              <a:pPr algn="r" eaLnBrk="1" hangingPunct="1">
                <a:buFont typeface="Times New Roman" panose="02020603050405020304" pitchFamily="18" charset="0"/>
                <a:buNone/>
              </a:pPr>
              <a:t>38</a:t>
            </a:fld>
            <a:endParaRPr lang="en-GB" altLang="pt-BR" sz="1200" b="0">
              <a:solidFill>
                <a:schemeClr val="tx1"/>
              </a:solidFill>
            </a:endParaRPr>
          </a:p>
        </p:txBody>
      </p:sp>
      <p:sp>
        <p:nvSpPr>
          <p:cNvPr id="64515" name="Text Box 1">
            <a:extLst>
              <a:ext uri="{FF2B5EF4-FFF2-40B4-BE49-F238E27FC236}">
                <a16:creationId xmlns:a16="http://schemas.microsoft.com/office/drawing/2014/main" id="{9E44FAD8-628A-442D-9EC3-2D2C0F524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728663"/>
            <a:ext cx="4340225" cy="36417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pt-BR" altLang="pt-BR"/>
          </a:p>
        </p:txBody>
      </p:sp>
      <p:sp>
        <p:nvSpPr>
          <p:cNvPr id="64516" name="Rectangle 2">
            <a:extLst>
              <a:ext uri="{FF2B5EF4-FFF2-40B4-BE49-F238E27FC236}">
                <a16:creationId xmlns:a16="http://schemas.microsoft.com/office/drawing/2014/main" id="{63037B89-FD7B-4640-9241-46F326C0CAD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914400" y="4611688"/>
            <a:ext cx="5026025" cy="4370387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pt-BR" altLang="pt-BR">
              <a:cs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9">
            <a:extLst>
              <a:ext uri="{FF2B5EF4-FFF2-40B4-BE49-F238E27FC236}">
                <a16:creationId xmlns:a16="http://schemas.microsoft.com/office/drawing/2014/main" id="{24DE70D6-ED5D-436E-97E8-08C4734DFF8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7788" y="9224963"/>
            <a:ext cx="297021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4348" tIns="47174" rIns="94348" bIns="47174" anchor="b"/>
          <a:lstStyle>
            <a:lvl1pPr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Font typeface="Times New Roman" panose="02020603050405020304" pitchFamily="18" charset="0"/>
              <a:buNone/>
            </a:pPr>
            <a:fld id="{E8F2061F-28D0-4408-80C0-473D6B48E2A5}" type="slidenum">
              <a:rPr lang="en-GB" altLang="pt-BR" sz="1200" b="0">
                <a:solidFill>
                  <a:schemeClr val="tx1"/>
                </a:solidFill>
              </a:rPr>
              <a:pPr algn="r" eaLnBrk="1" hangingPunct="1">
                <a:buFont typeface="Times New Roman" panose="02020603050405020304" pitchFamily="18" charset="0"/>
                <a:buNone/>
              </a:pPr>
              <a:t>39</a:t>
            </a:fld>
            <a:endParaRPr lang="en-GB" altLang="pt-BR" sz="1200" b="0">
              <a:solidFill>
                <a:schemeClr val="tx1"/>
              </a:solidFill>
            </a:endParaRPr>
          </a:p>
        </p:txBody>
      </p:sp>
      <p:sp>
        <p:nvSpPr>
          <p:cNvPr id="66563" name="Text Box 1">
            <a:extLst>
              <a:ext uri="{FF2B5EF4-FFF2-40B4-BE49-F238E27FC236}">
                <a16:creationId xmlns:a16="http://schemas.microsoft.com/office/drawing/2014/main" id="{835B982B-6007-431F-8814-16E1CDCD6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728663"/>
            <a:ext cx="4340225" cy="36417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pt-BR" altLang="pt-BR"/>
          </a:p>
        </p:txBody>
      </p:sp>
      <p:sp>
        <p:nvSpPr>
          <p:cNvPr id="66564" name="Rectangle 2">
            <a:extLst>
              <a:ext uri="{FF2B5EF4-FFF2-40B4-BE49-F238E27FC236}">
                <a16:creationId xmlns:a16="http://schemas.microsoft.com/office/drawing/2014/main" id="{DDD956BF-ED6E-4E80-99F6-FDF1F76FBB3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914400" y="4611688"/>
            <a:ext cx="5026025" cy="4370387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pt-BR" altLang="pt-BR">
              <a:cs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A7A54607-A78F-4485-9D8C-361801FA6E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CaixaDeTexto 3">
            <a:extLst>
              <a:ext uri="{FF2B5EF4-FFF2-40B4-BE49-F238E27FC236}">
                <a16:creationId xmlns:a16="http://schemas.microsoft.com/office/drawing/2014/main" id="{8DA787F7-58AA-4DB9-99A2-8F4A1BA3E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" y="4568825"/>
            <a:ext cx="5357813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1200">
                <a:solidFill>
                  <a:schemeClr val="tx1"/>
                </a:solidFill>
              </a:rPr>
              <a:t>Suspensão pagamento encargos aos rentistas (Bonos Global 2012 e 2030) desde novembro/2008</a:t>
            </a:r>
          </a:p>
          <a:p>
            <a:pPr algn="ctr" eaLnBrk="1" hangingPunct="1">
              <a:spcBef>
                <a:spcPct val="50000"/>
              </a:spcBef>
            </a:pPr>
            <a:r>
              <a:rPr lang="pt-BR" altLang="pt-BR" sz="1200">
                <a:solidFill>
                  <a:schemeClr val="tx1"/>
                </a:solidFill>
              </a:rPr>
              <a:t> </a:t>
            </a:r>
          </a:p>
          <a:p>
            <a:pPr algn="ctr" eaLnBrk="1" hangingPunct="1">
              <a:spcBef>
                <a:spcPct val="50000"/>
              </a:spcBef>
            </a:pPr>
            <a:r>
              <a:rPr lang="pt-BR" altLang="pt-BR" sz="1200">
                <a:solidFill>
                  <a:schemeClr val="tx1"/>
                </a:solidFill>
              </a:rPr>
              <a:t> Proposta soberana de recompra do restante da dívida por no máximo 30% de seu valor nominal</a:t>
            </a:r>
          </a:p>
          <a:p>
            <a:pPr algn="ctr" eaLnBrk="1" hangingPunct="1">
              <a:spcBef>
                <a:spcPct val="50000"/>
              </a:spcBef>
            </a:pPr>
            <a:r>
              <a:rPr lang="pt-BR" altLang="pt-BR" sz="1200">
                <a:solidFill>
                  <a:schemeClr val="tx1"/>
                </a:solidFill>
              </a:rPr>
              <a:t> </a:t>
            </a:r>
          </a:p>
          <a:p>
            <a:pPr algn="ctr" eaLnBrk="1" hangingPunct="1">
              <a:spcBef>
                <a:spcPct val="50000"/>
              </a:spcBef>
            </a:pPr>
            <a:r>
              <a:rPr lang="pt-BR" altLang="pt-BR" sz="1200">
                <a:solidFill>
                  <a:schemeClr val="tx1"/>
                </a:solidFill>
              </a:rPr>
              <a:t>The Economist (23/04/2009):   </a:t>
            </a:r>
            <a:r>
              <a:rPr lang="pt-BR" altLang="en-US" sz="1200" i="1">
                <a:solidFill>
                  <a:schemeClr val="tx1"/>
                </a:solidFill>
              </a:rPr>
              <a:t>“</a:t>
            </a:r>
            <a:r>
              <a:rPr lang="pt-BR" altLang="pt-BR" sz="1200" i="1">
                <a:solidFill>
                  <a:schemeClr val="tx1"/>
                </a:solidFill>
              </a:rPr>
              <a:t>Sr. Correa parece ser incorruptível (...) gasto público cresceu 71% em 2008, resultado de investimentos em escolas e hospitais</a:t>
            </a:r>
            <a:r>
              <a:rPr lang="pt-BR" altLang="en-US" sz="1200" i="1">
                <a:solidFill>
                  <a:schemeClr val="tx1"/>
                </a:solidFill>
              </a:rPr>
              <a:t>”</a:t>
            </a:r>
            <a:endParaRPr lang="pt-BR" altLang="pt-BR" sz="1200" i="1">
              <a:solidFill>
                <a:schemeClr val="tx1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endParaRPr lang="pt-BR" altLang="pt-BR" sz="1200" i="1">
              <a:solidFill>
                <a:schemeClr val="tx1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pt-BR" altLang="pt-BR" sz="1200" i="1">
                <a:solidFill>
                  <a:schemeClr val="tx1"/>
                </a:solidFill>
              </a:rPr>
              <a:t>ESTA É A PROVA DA VIABILIDADE POLÍTICA DA AUDITORIA DA DÍVIDA </a:t>
            </a:r>
            <a:endParaRPr lang="pt-BR" altLang="pt-BR" sz="1200">
              <a:solidFill>
                <a:schemeClr val="tx1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endParaRPr lang="pt-BR" altLang="pt-BR" sz="1200" i="1">
              <a:solidFill>
                <a:schemeClr val="tx1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pt-BR" altLang="pt-BR" sz="1200" i="1">
                <a:solidFill>
                  <a:schemeClr val="tx1"/>
                </a:solidFill>
              </a:rPr>
              <a:t>ENQUANTO ISSO, O GOVERNO BRASILEIRO RECOMPRA TÍTULOS DA DÍVIDA EXTERNA A 130% DO VALOR DE FACE, EM MÉDIA</a:t>
            </a:r>
          </a:p>
          <a:p>
            <a:pPr algn="ctr" eaLnBrk="1" hangingPunct="1">
              <a:spcBef>
                <a:spcPct val="50000"/>
              </a:spcBef>
            </a:pPr>
            <a:endParaRPr lang="pt-BR" altLang="pt-BR" sz="1200" i="1">
              <a:solidFill>
                <a:schemeClr val="tx1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pt-BR" altLang="pt-BR" sz="1200">
                <a:solidFill>
                  <a:schemeClr val="tx1"/>
                </a:solidFill>
              </a:rPr>
              <a:t> </a:t>
            </a:r>
          </a:p>
          <a:p>
            <a:pPr algn="ctr" eaLnBrk="1" hangingPunct="1">
              <a:spcBef>
                <a:spcPct val="50000"/>
              </a:spcBef>
            </a:pPr>
            <a:endParaRPr lang="pt-BR" altLang="pt-BR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82716ECF-4D37-4565-9F82-86A465130E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CaixaDeTexto 3">
            <a:extLst>
              <a:ext uri="{FF2B5EF4-FFF2-40B4-BE49-F238E27FC236}">
                <a16:creationId xmlns:a16="http://schemas.microsoft.com/office/drawing/2014/main" id="{03C4C429-459E-44FC-ABCA-E0008E9D8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" y="4568825"/>
            <a:ext cx="5357813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1200">
                <a:solidFill>
                  <a:schemeClr val="tx1"/>
                </a:solidFill>
              </a:rPr>
              <a:t>Suspensão pagamento encargos aos rentistas (Bonos Global 2012 e 2030) desde novembro/2008</a:t>
            </a:r>
          </a:p>
          <a:p>
            <a:pPr algn="ctr" eaLnBrk="1" hangingPunct="1">
              <a:spcBef>
                <a:spcPct val="50000"/>
              </a:spcBef>
            </a:pPr>
            <a:r>
              <a:rPr lang="pt-BR" altLang="pt-BR" sz="1200">
                <a:solidFill>
                  <a:schemeClr val="tx1"/>
                </a:solidFill>
              </a:rPr>
              <a:t> </a:t>
            </a:r>
          </a:p>
          <a:p>
            <a:pPr algn="ctr" eaLnBrk="1" hangingPunct="1">
              <a:spcBef>
                <a:spcPct val="50000"/>
              </a:spcBef>
            </a:pPr>
            <a:r>
              <a:rPr lang="pt-BR" altLang="pt-BR" sz="1200">
                <a:solidFill>
                  <a:schemeClr val="tx1"/>
                </a:solidFill>
              </a:rPr>
              <a:t> Proposta soberana de recompra do restante da dívida por no máximo 30% de seu valor nominal</a:t>
            </a:r>
          </a:p>
          <a:p>
            <a:pPr algn="ctr" eaLnBrk="1" hangingPunct="1">
              <a:spcBef>
                <a:spcPct val="50000"/>
              </a:spcBef>
            </a:pPr>
            <a:r>
              <a:rPr lang="pt-BR" altLang="pt-BR" sz="1200">
                <a:solidFill>
                  <a:schemeClr val="tx1"/>
                </a:solidFill>
              </a:rPr>
              <a:t> </a:t>
            </a:r>
          </a:p>
          <a:p>
            <a:pPr algn="ctr" eaLnBrk="1" hangingPunct="1">
              <a:spcBef>
                <a:spcPct val="50000"/>
              </a:spcBef>
            </a:pPr>
            <a:r>
              <a:rPr lang="pt-BR" altLang="pt-BR" sz="1200">
                <a:solidFill>
                  <a:schemeClr val="tx1"/>
                </a:solidFill>
              </a:rPr>
              <a:t>The Economist (23/04/2009):   </a:t>
            </a:r>
            <a:r>
              <a:rPr lang="pt-BR" altLang="en-US" sz="1200" i="1">
                <a:solidFill>
                  <a:schemeClr val="tx1"/>
                </a:solidFill>
              </a:rPr>
              <a:t>“</a:t>
            </a:r>
            <a:r>
              <a:rPr lang="pt-BR" altLang="pt-BR" sz="1200" i="1">
                <a:solidFill>
                  <a:schemeClr val="tx1"/>
                </a:solidFill>
              </a:rPr>
              <a:t>Sr. Correa parece ser incorruptível (...) gasto público cresceu 71% em 2008, resultado de investimentos em escolas e hospitais</a:t>
            </a:r>
            <a:r>
              <a:rPr lang="pt-BR" altLang="en-US" sz="1200" i="1">
                <a:solidFill>
                  <a:schemeClr val="tx1"/>
                </a:solidFill>
              </a:rPr>
              <a:t>”</a:t>
            </a:r>
            <a:endParaRPr lang="pt-BR" altLang="pt-BR" sz="1200" i="1">
              <a:solidFill>
                <a:schemeClr val="tx1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endParaRPr lang="pt-BR" altLang="pt-BR" sz="1200" i="1">
              <a:solidFill>
                <a:schemeClr val="tx1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pt-BR" altLang="pt-BR" sz="1200" i="1">
                <a:solidFill>
                  <a:schemeClr val="tx1"/>
                </a:solidFill>
              </a:rPr>
              <a:t>ESTA É A PROVA DA VIABILIDADE POLÍTICA DA AUDITORIA DA DÍVIDA </a:t>
            </a:r>
            <a:endParaRPr lang="pt-BR" altLang="pt-BR" sz="1200">
              <a:solidFill>
                <a:schemeClr val="tx1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endParaRPr lang="pt-BR" altLang="pt-BR" sz="1200" i="1">
              <a:solidFill>
                <a:schemeClr val="tx1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pt-BR" altLang="pt-BR" sz="1200" i="1">
                <a:solidFill>
                  <a:schemeClr val="tx1"/>
                </a:solidFill>
              </a:rPr>
              <a:t>ENQUANTO ISSO, O GOVERNO BRASILEIRO RECOMPRA TÍTULOS DA DÍVIDA EXTERNA A 130% DO VALOR DE FACE, EM MÉDIA</a:t>
            </a:r>
          </a:p>
          <a:p>
            <a:pPr algn="ctr" eaLnBrk="1" hangingPunct="1">
              <a:spcBef>
                <a:spcPct val="50000"/>
              </a:spcBef>
            </a:pPr>
            <a:endParaRPr lang="pt-BR" altLang="pt-BR" sz="1200" i="1">
              <a:solidFill>
                <a:schemeClr val="tx1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pt-BR" altLang="pt-BR" sz="1200">
                <a:solidFill>
                  <a:schemeClr val="tx1"/>
                </a:solidFill>
              </a:rPr>
              <a:t> </a:t>
            </a:r>
          </a:p>
          <a:p>
            <a:pPr algn="ctr" eaLnBrk="1" hangingPunct="1">
              <a:spcBef>
                <a:spcPct val="50000"/>
              </a:spcBef>
            </a:pPr>
            <a:endParaRPr lang="pt-BR" altLang="pt-BR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>
            <a:extLst>
              <a:ext uri="{FF2B5EF4-FFF2-40B4-BE49-F238E27FC236}">
                <a16:creationId xmlns:a16="http://schemas.microsoft.com/office/drawing/2014/main" id="{C08FD1AC-C797-49B4-82D1-D8F7CE0BE5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4754" name="Notes Placeholder 2">
            <a:extLst>
              <a:ext uri="{FF2B5EF4-FFF2-40B4-BE49-F238E27FC236}">
                <a16:creationId xmlns:a16="http://schemas.microsoft.com/office/drawing/2014/main" id="{8D0EF886-3ABB-468A-9753-885A6E7D20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pt-BR" altLang="pt-BR">
              <a:cs typeface="MS PGothic" panose="020B0600070205080204" pitchFamily="34" charset="-128"/>
            </a:endParaRPr>
          </a:p>
        </p:txBody>
      </p:sp>
      <p:sp>
        <p:nvSpPr>
          <p:cNvPr id="74755" name="Slide Number Placeholder 3">
            <a:extLst>
              <a:ext uri="{FF2B5EF4-FFF2-40B4-BE49-F238E27FC236}">
                <a16:creationId xmlns:a16="http://schemas.microsoft.com/office/drawing/2014/main" id="{4782E569-47AD-43A4-8513-A7A3D6E621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F632D5C-B1D7-47EC-A011-359D63717E12}" type="slidenum">
              <a:rPr lang="pt-BR" altLang="pt-BR" sz="1200" b="0">
                <a:solidFill>
                  <a:schemeClr val="tx1"/>
                </a:solidFill>
              </a:rPr>
              <a:pPr/>
              <a:t>45</a:t>
            </a:fld>
            <a:endParaRPr lang="pt-BR" altLang="pt-BR" sz="1200" b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Espaço Reservado para Imagem de Slide 1">
            <a:extLst>
              <a:ext uri="{FF2B5EF4-FFF2-40B4-BE49-F238E27FC236}">
                <a16:creationId xmlns:a16="http://schemas.microsoft.com/office/drawing/2014/main" id="{01EA3F74-E996-4EA2-A3A4-D4754D5376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2" name="Espaço Reservado para Número de Slide 3">
            <a:extLst>
              <a:ext uri="{FF2B5EF4-FFF2-40B4-BE49-F238E27FC236}">
                <a16:creationId xmlns:a16="http://schemas.microsoft.com/office/drawing/2014/main" id="{225C7619-7BD6-4658-B526-FD180EF583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46BA3AB-4D13-4617-B0B6-40C64195BC4F}" type="slidenum">
              <a:rPr lang="pt-BR" altLang="pt-BR" sz="1200" b="0">
                <a:solidFill>
                  <a:schemeClr val="tx1"/>
                </a:solidFill>
              </a:rPr>
              <a:pPr/>
              <a:t>46</a:t>
            </a:fld>
            <a:endParaRPr lang="pt-BR" altLang="pt-BR" sz="1200" b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Espaço Reservado para Imagem de Slide 1">
            <a:extLst>
              <a:ext uri="{FF2B5EF4-FFF2-40B4-BE49-F238E27FC236}">
                <a16:creationId xmlns:a16="http://schemas.microsoft.com/office/drawing/2014/main" id="{996E1344-11EC-444B-9962-EC3933755B3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0" name="Espaço Reservado para Número de Slide 3">
            <a:extLst>
              <a:ext uri="{FF2B5EF4-FFF2-40B4-BE49-F238E27FC236}">
                <a16:creationId xmlns:a16="http://schemas.microsoft.com/office/drawing/2014/main" id="{A1697F0E-C22E-411E-A1E9-4E196D2A82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ECF14D9-3988-4D2C-A51B-6F4A3D2BF116}" type="slidenum">
              <a:rPr lang="pt-BR" altLang="pt-BR" sz="1200" b="0">
                <a:solidFill>
                  <a:schemeClr val="tx1"/>
                </a:solidFill>
              </a:rPr>
              <a:pPr/>
              <a:t>47</a:t>
            </a:fld>
            <a:endParaRPr lang="pt-BR" altLang="pt-BR" sz="1200" b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Espaço Reservado para Imagem de Slide 1">
            <a:extLst>
              <a:ext uri="{FF2B5EF4-FFF2-40B4-BE49-F238E27FC236}">
                <a16:creationId xmlns:a16="http://schemas.microsoft.com/office/drawing/2014/main" id="{7FF6387E-D493-4EDF-B1C9-A0D8D989FF6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2" name="Espaço Reservado para Número de Slide 3">
            <a:extLst>
              <a:ext uri="{FF2B5EF4-FFF2-40B4-BE49-F238E27FC236}">
                <a16:creationId xmlns:a16="http://schemas.microsoft.com/office/drawing/2014/main" id="{214131C8-3D40-4C3B-BEBA-4E46243945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27646F7C-754F-4D2B-9AAC-937C3DA48490}" type="slidenum">
              <a:rPr lang="pt-BR" altLang="pt-BR" sz="1200" b="0">
                <a:solidFill>
                  <a:schemeClr val="tx1"/>
                </a:solidFill>
              </a:rPr>
              <a:pPr/>
              <a:t>49</a:t>
            </a:fld>
            <a:endParaRPr lang="pt-BR" altLang="pt-BR" sz="1200" b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9">
            <a:extLst>
              <a:ext uri="{FF2B5EF4-FFF2-40B4-BE49-F238E27FC236}">
                <a16:creationId xmlns:a16="http://schemas.microsoft.com/office/drawing/2014/main" id="{67F4B2EC-A827-4FB1-B5F6-850C5DD6633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7788" y="9224963"/>
            <a:ext cx="297021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4348" tIns="47174" rIns="94348" bIns="47174" anchor="b"/>
          <a:lstStyle>
            <a:lvl1pPr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Font typeface="Times New Roman" panose="02020603050405020304" pitchFamily="18" charset="0"/>
              <a:buNone/>
            </a:pPr>
            <a:fld id="{2AA5F925-25E4-460B-8850-EFDD08AAE663}" type="slidenum">
              <a:rPr lang="en-GB" altLang="pt-BR" sz="1200" b="0">
                <a:solidFill>
                  <a:schemeClr val="tx1"/>
                </a:solidFill>
              </a:rPr>
              <a:pPr algn="r" eaLnBrk="1" hangingPunct="1">
                <a:buFont typeface="Times New Roman" panose="02020603050405020304" pitchFamily="18" charset="0"/>
                <a:buNone/>
              </a:pPr>
              <a:t>3</a:t>
            </a:fld>
            <a:endParaRPr lang="en-GB" altLang="pt-BR" sz="1200" b="0">
              <a:solidFill>
                <a:schemeClr val="tx1"/>
              </a:solidFill>
            </a:endParaRPr>
          </a:p>
        </p:txBody>
      </p:sp>
      <p:sp>
        <p:nvSpPr>
          <p:cNvPr id="9219" name="Text Box 1">
            <a:extLst>
              <a:ext uri="{FF2B5EF4-FFF2-40B4-BE49-F238E27FC236}">
                <a16:creationId xmlns:a16="http://schemas.microsoft.com/office/drawing/2014/main" id="{301009D4-A0C4-468C-A965-49CA60B2F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728663"/>
            <a:ext cx="4340225" cy="36417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pt-BR" altLang="pt-BR"/>
          </a:p>
        </p:txBody>
      </p:sp>
      <p:sp>
        <p:nvSpPr>
          <p:cNvPr id="9220" name="Rectangle 2">
            <a:extLst>
              <a:ext uri="{FF2B5EF4-FFF2-40B4-BE49-F238E27FC236}">
                <a16:creationId xmlns:a16="http://schemas.microsoft.com/office/drawing/2014/main" id="{2A008140-FCFC-404D-8E39-CBC8E8D4D7F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914400" y="4611688"/>
            <a:ext cx="5026025" cy="4370387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pt-BR" altLang="pt-BR">
              <a:cs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Espaço Reservado para Imagem de Slide 1">
            <a:extLst>
              <a:ext uri="{FF2B5EF4-FFF2-40B4-BE49-F238E27FC236}">
                <a16:creationId xmlns:a16="http://schemas.microsoft.com/office/drawing/2014/main" id="{DA699528-3698-4088-A398-85034F7A6AA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0" name="Espaço Reservado para Número de Slide 3">
            <a:extLst>
              <a:ext uri="{FF2B5EF4-FFF2-40B4-BE49-F238E27FC236}">
                <a16:creationId xmlns:a16="http://schemas.microsoft.com/office/drawing/2014/main" id="{D07AC966-BC9D-4041-8082-EE0128F07D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5E40983D-9009-4652-A7E3-93145A5EEEC1}" type="slidenum">
              <a:rPr lang="pt-BR" altLang="pt-BR" sz="1200" b="0">
                <a:solidFill>
                  <a:schemeClr val="tx1"/>
                </a:solidFill>
              </a:rPr>
              <a:pPr/>
              <a:t>50</a:t>
            </a:fld>
            <a:endParaRPr lang="pt-BR" altLang="pt-BR" sz="1200" b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9">
            <a:extLst>
              <a:ext uri="{FF2B5EF4-FFF2-40B4-BE49-F238E27FC236}">
                <a16:creationId xmlns:a16="http://schemas.microsoft.com/office/drawing/2014/main" id="{8635D910-B34D-4818-862C-C11CA39CE05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7788" y="9224963"/>
            <a:ext cx="297021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4348" tIns="47174" rIns="94348" bIns="47174" anchor="b"/>
          <a:lstStyle>
            <a:lvl1pPr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>
              <a:buFont typeface="Times New Roman" panose="02020603050405020304" pitchFamily="18" charset="0"/>
              <a:buNone/>
            </a:pPr>
            <a:fld id="{4488E9EB-745B-45F1-8EB9-2C654366C77A}" type="slidenum">
              <a:rPr lang="en-GB" altLang="pt-BR" sz="1200" b="0">
                <a:solidFill>
                  <a:schemeClr val="tx1"/>
                </a:solidFill>
              </a:rPr>
              <a:pPr algn="r">
                <a:buFont typeface="Times New Roman" panose="02020603050405020304" pitchFamily="18" charset="0"/>
                <a:buNone/>
              </a:pPr>
              <a:t>51</a:t>
            </a:fld>
            <a:endParaRPr lang="en-GB" altLang="pt-BR" sz="1200" b="0">
              <a:solidFill>
                <a:schemeClr val="tx1"/>
              </a:solidFill>
            </a:endParaRPr>
          </a:p>
        </p:txBody>
      </p:sp>
      <p:sp>
        <p:nvSpPr>
          <p:cNvPr id="86019" name="Text Box 1">
            <a:extLst>
              <a:ext uri="{FF2B5EF4-FFF2-40B4-BE49-F238E27FC236}">
                <a16:creationId xmlns:a16="http://schemas.microsoft.com/office/drawing/2014/main" id="{4C0419BB-5337-4FDA-ADDF-F5C82CE34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728663"/>
            <a:ext cx="4340225" cy="36417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pt-BR" altLang="pt-BR">
              <a:cs typeface="Arial" panose="020B0604020202020204" pitchFamily="34" charset="0"/>
            </a:endParaRPr>
          </a:p>
        </p:txBody>
      </p:sp>
      <p:sp>
        <p:nvSpPr>
          <p:cNvPr id="86020" name="Rectangle 2">
            <a:extLst>
              <a:ext uri="{FF2B5EF4-FFF2-40B4-BE49-F238E27FC236}">
                <a16:creationId xmlns:a16="http://schemas.microsoft.com/office/drawing/2014/main" id="{529B5C89-7C18-4E3A-BE20-9305BED9331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914400" y="4611688"/>
            <a:ext cx="5026025" cy="4370387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pt-BR" altLang="pt-BR">
              <a:cs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Espaço Reservado para Imagem de Slide 1">
            <a:extLst>
              <a:ext uri="{FF2B5EF4-FFF2-40B4-BE49-F238E27FC236}">
                <a16:creationId xmlns:a16="http://schemas.microsoft.com/office/drawing/2014/main" id="{9C03911B-059B-42DF-B099-3E679D55E18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6" name="Espaço Reservado para Anotações 2">
            <a:extLst>
              <a:ext uri="{FF2B5EF4-FFF2-40B4-BE49-F238E27FC236}">
                <a16:creationId xmlns:a16="http://schemas.microsoft.com/office/drawing/2014/main" id="{1D427555-6713-47A1-ABE6-10BBD820B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pt-BR" altLang="pt-BR">
              <a:cs typeface="MS PGothic" panose="020B0600070205080204" pitchFamily="34" charset="-128"/>
            </a:endParaRPr>
          </a:p>
        </p:txBody>
      </p:sp>
      <p:sp>
        <p:nvSpPr>
          <p:cNvPr id="88067" name="Espaço Reservado para Número de Slide 3">
            <a:extLst>
              <a:ext uri="{FF2B5EF4-FFF2-40B4-BE49-F238E27FC236}">
                <a16:creationId xmlns:a16="http://schemas.microsoft.com/office/drawing/2014/main" id="{FE781B14-D027-4598-83AF-3286295923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0FBFC4C2-CC5A-464E-B253-9A5F33CDD6E3}" type="slidenum">
              <a:rPr lang="pt-BR" altLang="pt-BR" sz="1200" b="0">
                <a:solidFill>
                  <a:schemeClr val="tx1"/>
                </a:solidFill>
              </a:rPr>
              <a:pPr/>
              <a:t>52</a:t>
            </a:fld>
            <a:endParaRPr lang="pt-BR" altLang="pt-BR" sz="1200" b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920999E9-146A-4BFD-A3C1-DD5EE3788F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CaixaDeTexto 3">
            <a:extLst>
              <a:ext uri="{FF2B5EF4-FFF2-40B4-BE49-F238E27FC236}">
                <a16:creationId xmlns:a16="http://schemas.microsoft.com/office/drawing/2014/main" id="{2ECA91A8-C484-41A5-962F-BC455D5FF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" y="4568825"/>
            <a:ext cx="5357813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200">
                <a:solidFill>
                  <a:schemeClr val="tx1"/>
                </a:solidFill>
              </a:rPr>
              <a:t>Suspensão pagamento encargos aos rentistas (Bonos Global 2012 e 2030) desde novembro/2008</a:t>
            </a:r>
          </a:p>
          <a:p>
            <a:pPr algn="ctr">
              <a:spcBef>
                <a:spcPct val="50000"/>
              </a:spcBef>
            </a:pPr>
            <a:r>
              <a:rPr lang="pt-BR" alt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r>
              <a:rPr lang="pt-BR" altLang="pt-BR" sz="1200">
                <a:solidFill>
                  <a:schemeClr val="tx1"/>
                </a:solidFill>
              </a:rPr>
              <a:t> Proposta soberana de recompra do restante da dívida por no máximo 30% de seu valor nominal</a:t>
            </a:r>
          </a:p>
          <a:p>
            <a:pPr algn="ctr">
              <a:spcBef>
                <a:spcPct val="50000"/>
              </a:spcBef>
            </a:pPr>
            <a:r>
              <a:rPr lang="pt-BR" alt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r>
              <a:rPr lang="pt-BR" altLang="pt-BR" sz="1200">
                <a:solidFill>
                  <a:schemeClr val="tx1"/>
                </a:solidFill>
              </a:rPr>
              <a:t>The Economist (23/04/2009):   </a:t>
            </a:r>
            <a:r>
              <a:rPr lang="pt-BR" altLang="en-US" sz="1200" i="1">
                <a:solidFill>
                  <a:schemeClr val="tx1"/>
                </a:solidFill>
              </a:rPr>
              <a:t>“</a:t>
            </a:r>
            <a:r>
              <a:rPr lang="pt-BR" altLang="pt-BR" sz="1200" i="1">
                <a:solidFill>
                  <a:schemeClr val="tx1"/>
                </a:solidFill>
              </a:rPr>
              <a:t>Sr. Correa parece ser incorruptível (...) gasto público cresceu 71% em 2008, resultado de investimentos em escolas e hospitais</a:t>
            </a:r>
            <a:r>
              <a:rPr lang="pt-BR" altLang="en-US" sz="1200" i="1">
                <a:solidFill>
                  <a:schemeClr val="tx1"/>
                </a:solidFill>
              </a:rPr>
              <a:t>”</a:t>
            </a:r>
            <a:endParaRPr lang="pt-BR" alt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endParaRPr lang="pt-BR" alt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altLang="pt-BR" sz="1200" i="1">
                <a:solidFill>
                  <a:schemeClr val="tx1"/>
                </a:solidFill>
              </a:rPr>
              <a:t>ESTA É A PROVA DA VIABILIDADE POLÍTICA DA AUDITORIA DA DÍVIDA </a:t>
            </a:r>
            <a:endParaRPr lang="pt-BR" altLang="pt-BR" sz="1200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endParaRPr lang="pt-BR" alt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altLang="pt-BR" sz="1200" i="1">
                <a:solidFill>
                  <a:schemeClr val="tx1"/>
                </a:solidFill>
              </a:rPr>
              <a:t>ENQUANTO ISSO, O GOVERNO BRASILEIRO RECOMPRA TÍTULOS DA DÍVIDA EXTERNA A 130% DO VALOR DE FACE, EM MÉDIA</a:t>
            </a:r>
          </a:p>
          <a:p>
            <a:pPr algn="ctr">
              <a:spcBef>
                <a:spcPct val="50000"/>
              </a:spcBef>
            </a:pPr>
            <a:endParaRPr lang="pt-BR" alt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alt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endParaRPr lang="pt-BR" altLang="pt-BR" sz="12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9">
            <a:extLst>
              <a:ext uri="{FF2B5EF4-FFF2-40B4-BE49-F238E27FC236}">
                <a16:creationId xmlns:a16="http://schemas.microsoft.com/office/drawing/2014/main" id="{A07BFB93-2A3C-4444-B92E-BE311CCB297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7788" y="9224963"/>
            <a:ext cx="297021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4348" tIns="47174" rIns="94348" bIns="47174" anchor="b"/>
          <a:lstStyle>
            <a:lvl1pPr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Font typeface="Times New Roman" panose="02020603050405020304" pitchFamily="18" charset="0"/>
              <a:buNone/>
            </a:pPr>
            <a:fld id="{5681CE26-7ED0-4B6E-9062-6FB1A505789A}" type="slidenum">
              <a:rPr lang="en-GB" altLang="pt-BR" sz="1200" b="0">
                <a:solidFill>
                  <a:schemeClr val="tx1"/>
                </a:solidFill>
              </a:rPr>
              <a:pPr algn="r" eaLnBrk="1" hangingPunct="1">
                <a:buFont typeface="Times New Roman" panose="02020603050405020304" pitchFamily="18" charset="0"/>
                <a:buNone/>
              </a:pPr>
              <a:t>55</a:t>
            </a:fld>
            <a:endParaRPr lang="en-GB" altLang="pt-BR" sz="1200" b="0">
              <a:solidFill>
                <a:schemeClr val="tx1"/>
              </a:solidFill>
            </a:endParaRPr>
          </a:p>
        </p:txBody>
      </p:sp>
      <p:sp>
        <p:nvSpPr>
          <p:cNvPr id="93187" name="Text Box 1">
            <a:extLst>
              <a:ext uri="{FF2B5EF4-FFF2-40B4-BE49-F238E27FC236}">
                <a16:creationId xmlns:a16="http://schemas.microsoft.com/office/drawing/2014/main" id="{4D112171-E2D3-40DD-A2C6-BA98D227D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728663"/>
            <a:ext cx="4340225" cy="36417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pt-BR" altLang="pt-BR"/>
          </a:p>
        </p:txBody>
      </p:sp>
      <p:sp>
        <p:nvSpPr>
          <p:cNvPr id="93188" name="Rectangle 2">
            <a:extLst>
              <a:ext uri="{FF2B5EF4-FFF2-40B4-BE49-F238E27FC236}">
                <a16:creationId xmlns:a16="http://schemas.microsoft.com/office/drawing/2014/main" id="{61BAE4E7-1BFC-4125-A298-CBCE53C30BC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914400" y="4611688"/>
            <a:ext cx="5026025" cy="4370387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pt-BR" altLang="pt-BR">
              <a:cs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9">
            <a:extLst>
              <a:ext uri="{FF2B5EF4-FFF2-40B4-BE49-F238E27FC236}">
                <a16:creationId xmlns:a16="http://schemas.microsoft.com/office/drawing/2014/main" id="{47F8D03E-E36C-40DB-A644-EB79502E399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7788" y="9224963"/>
            <a:ext cx="297021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4348" tIns="47174" rIns="94348" bIns="47174" anchor="b"/>
          <a:lstStyle>
            <a:lvl1pPr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Font typeface="Times New Roman" panose="02020603050405020304" pitchFamily="18" charset="0"/>
              <a:buNone/>
            </a:pPr>
            <a:fld id="{C5493C55-56D6-494E-A03E-824E3284A8F4}" type="slidenum">
              <a:rPr lang="en-GB" altLang="pt-BR" sz="1200" b="0">
                <a:solidFill>
                  <a:schemeClr val="tx1"/>
                </a:solidFill>
              </a:rPr>
              <a:pPr algn="r" eaLnBrk="1" hangingPunct="1">
                <a:buFont typeface="Times New Roman" panose="02020603050405020304" pitchFamily="18" charset="0"/>
                <a:buNone/>
              </a:pPr>
              <a:t>56</a:t>
            </a:fld>
            <a:endParaRPr lang="en-GB" altLang="pt-BR" sz="1200" b="0">
              <a:solidFill>
                <a:schemeClr val="tx1"/>
              </a:solidFill>
            </a:endParaRPr>
          </a:p>
        </p:txBody>
      </p:sp>
      <p:sp>
        <p:nvSpPr>
          <p:cNvPr id="95235" name="Text Box 1">
            <a:extLst>
              <a:ext uri="{FF2B5EF4-FFF2-40B4-BE49-F238E27FC236}">
                <a16:creationId xmlns:a16="http://schemas.microsoft.com/office/drawing/2014/main" id="{B0D1F044-E133-43C3-8014-F8C655061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728663"/>
            <a:ext cx="4340225" cy="36417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pt-BR" altLang="pt-BR"/>
          </a:p>
        </p:txBody>
      </p:sp>
      <p:sp>
        <p:nvSpPr>
          <p:cNvPr id="95236" name="Rectangle 2">
            <a:extLst>
              <a:ext uri="{FF2B5EF4-FFF2-40B4-BE49-F238E27FC236}">
                <a16:creationId xmlns:a16="http://schemas.microsoft.com/office/drawing/2014/main" id="{A8B1212D-7EED-44FB-88D5-BEB4A6518F5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914400" y="4611688"/>
            <a:ext cx="5026025" cy="4370387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pt-BR" altLang="pt-BR">
              <a:cs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9">
            <a:extLst>
              <a:ext uri="{FF2B5EF4-FFF2-40B4-BE49-F238E27FC236}">
                <a16:creationId xmlns:a16="http://schemas.microsoft.com/office/drawing/2014/main" id="{A6261EE0-5AD7-416F-93AB-4D5E9C7D46A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7788" y="9224963"/>
            <a:ext cx="297021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4348" tIns="47174" rIns="94348" bIns="47174" anchor="b"/>
          <a:lstStyle>
            <a:lvl1pPr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>
              <a:buFont typeface="Times New Roman" panose="02020603050405020304" pitchFamily="18" charset="0"/>
              <a:buNone/>
            </a:pPr>
            <a:fld id="{ABB4E38E-CF4E-41EF-A0F6-65BE05A658DF}" type="slidenum">
              <a:rPr lang="en-GB" altLang="pt-BR" sz="1200" b="0">
                <a:solidFill>
                  <a:schemeClr val="tx1"/>
                </a:solidFill>
              </a:rPr>
              <a:pPr algn="r">
                <a:buFont typeface="Times New Roman" panose="02020603050405020304" pitchFamily="18" charset="0"/>
                <a:buNone/>
              </a:pPr>
              <a:t>57</a:t>
            </a:fld>
            <a:endParaRPr lang="en-GB" altLang="pt-BR" sz="1200" b="0">
              <a:solidFill>
                <a:schemeClr val="tx1"/>
              </a:solidFill>
            </a:endParaRPr>
          </a:p>
        </p:txBody>
      </p:sp>
      <p:sp>
        <p:nvSpPr>
          <p:cNvPr id="97283" name="Text Box 1">
            <a:extLst>
              <a:ext uri="{FF2B5EF4-FFF2-40B4-BE49-F238E27FC236}">
                <a16:creationId xmlns:a16="http://schemas.microsoft.com/office/drawing/2014/main" id="{19A7D2E2-358A-41EC-80C7-947121C2D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728663"/>
            <a:ext cx="4340225" cy="36417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pt-BR" altLang="pt-BR">
              <a:cs typeface="Arial" panose="020B0604020202020204" pitchFamily="34" charset="0"/>
            </a:endParaRPr>
          </a:p>
        </p:txBody>
      </p:sp>
      <p:sp>
        <p:nvSpPr>
          <p:cNvPr id="97284" name="Rectangle 2">
            <a:extLst>
              <a:ext uri="{FF2B5EF4-FFF2-40B4-BE49-F238E27FC236}">
                <a16:creationId xmlns:a16="http://schemas.microsoft.com/office/drawing/2014/main" id="{001B254E-5109-4008-8731-8A1EDE4DF36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914400" y="4611688"/>
            <a:ext cx="5026025" cy="4370387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pt-BR" altLang="pt-BR">
              <a:cs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Espaço Reservado para Imagem de Slide 1">
            <a:extLst>
              <a:ext uri="{FF2B5EF4-FFF2-40B4-BE49-F238E27FC236}">
                <a16:creationId xmlns:a16="http://schemas.microsoft.com/office/drawing/2014/main" id="{A6A5EEFD-C84F-4B70-B9F1-2FB69BF9F8C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0" name="Espaço Reservado para Anotações 2">
            <a:extLst>
              <a:ext uri="{FF2B5EF4-FFF2-40B4-BE49-F238E27FC236}">
                <a16:creationId xmlns:a16="http://schemas.microsoft.com/office/drawing/2014/main" id="{A7ADCF8B-6661-4E0F-B9DE-E11C437CA0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pt-BR" altLang="pt-BR">
              <a:cs typeface="MS PGothic" panose="020B0600070205080204" pitchFamily="34" charset="-128"/>
            </a:endParaRPr>
          </a:p>
        </p:txBody>
      </p:sp>
      <p:sp>
        <p:nvSpPr>
          <p:cNvPr id="99331" name="Espaço Reservado para Número de Slide 3">
            <a:extLst>
              <a:ext uri="{FF2B5EF4-FFF2-40B4-BE49-F238E27FC236}">
                <a16:creationId xmlns:a16="http://schemas.microsoft.com/office/drawing/2014/main" id="{2DC3E110-84DF-43DE-8C7C-9F41ADF432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9A77E78-1003-46DB-8C83-F81ACCD2D82A}" type="slidenum">
              <a:rPr lang="pt-BR" altLang="pt-BR" sz="1200" b="0">
                <a:solidFill>
                  <a:schemeClr val="tx1"/>
                </a:solidFill>
              </a:rPr>
              <a:pPr/>
              <a:t>58</a:t>
            </a:fld>
            <a:endParaRPr lang="pt-BR" altLang="pt-BR" sz="1200" b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Espaço Reservado para Imagem de Slide 1">
            <a:extLst>
              <a:ext uri="{FF2B5EF4-FFF2-40B4-BE49-F238E27FC236}">
                <a16:creationId xmlns:a16="http://schemas.microsoft.com/office/drawing/2014/main" id="{EE1158DC-E28A-4897-9130-79BA39846D5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8" name="Espaço Reservado para Anotações 2">
            <a:extLst>
              <a:ext uri="{FF2B5EF4-FFF2-40B4-BE49-F238E27FC236}">
                <a16:creationId xmlns:a16="http://schemas.microsoft.com/office/drawing/2014/main" id="{BAD2F9AF-761B-4A95-8277-368CC00C3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pt-BR" altLang="pt-BR">
              <a:cs typeface="MS PGothic" panose="020B0600070205080204" pitchFamily="34" charset="-128"/>
            </a:endParaRPr>
          </a:p>
        </p:txBody>
      </p:sp>
      <p:sp>
        <p:nvSpPr>
          <p:cNvPr id="101379" name="Espaço Reservado para Número de Slide 3">
            <a:extLst>
              <a:ext uri="{FF2B5EF4-FFF2-40B4-BE49-F238E27FC236}">
                <a16:creationId xmlns:a16="http://schemas.microsoft.com/office/drawing/2014/main" id="{541C3C91-A1F7-4F10-9A82-43072875A4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F7F52C5-359D-4F66-8E6B-3DD3810F43B6}" type="slidenum">
              <a:rPr lang="pt-BR" altLang="pt-BR" sz="1200" b="0">
                <a:solidFill>
                  <a:schemeClr val="tx1"/>
                </a:solidFill>
              </a:rPr>
              <a:pPr/>
              <a:t>59</a:t>
            </a:fld>
            <a:endParaRPr lang="pt-BR" altLang="pt-BR" sz="1200" b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293F3FF3-AC8A-4049-89EB-E7D9FB4779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30326DAE-30EE-4C1A-881D-82C8D46370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ço Reservado para Imagem de Slide 1">
            <a:extLst>
              <a:ext uri="{FF2B5EF4-FFF2-40B4-BE49-F238E27FC236}">
                <a16:creationId xmlns:a16="http://schemas.microsoft.com/office/drawing/2014/main" id="{8DA9F7C4-1554-464C-A9B1-56CECE6C31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6" name="Espaço Reservado para Anotações 2">
            <a:extLst>
              <a:ext uri="{FF2B5EF4-FFF2-40B4-BE49-F238E27FC236}">
                <a16:creationId xmlns:a16="http://schemas.microsoft.com/office/drawing/2014/main" id="{536FE639-3588-4CE8-ADEA-33739614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pt-BR" altLang="pt-BR">
              <a:cs typeface="MS PGothic" panose="020B0600070205080204" pitchFamily="34" charset="-128"/>
            </a:endParaRPr>
          </a:p>
        </p:txBody>
      </p:sp>
      <p:sp>
        <p:nvSpPr>
          <p:cNvPr id="16387" name="Espaço Reservado para Número de Slide 3">
            <a:extLst>
              <a:ext uri="{FF2B5EF4-FFF2-40B4-BE49-F238E27FC236}">
                <a16:creationId xmlns:a16="http://schemas.microsoft.com/office/drawing/2014/main" id="{27E3289B-B0B5-433B-92FD-56F27E3E0A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EA6725ED-4FE2-4D4A-B356-B58539EBA515}" type="slidenum">
              <a:rPr lang="pt-BR" altLang="pt-BR" sz="1200" b="0">
                <a:solidFill>
                  <a:schemeClr val="tx1"/>
                </a:solidFill>
              </a:rPr>
              <a:pPr/>
              <a:t>7</a:t>
            </a:fld>
            <a:endParaRPr lang="pt-BR" altLang="pt-BR" sz="1200" b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E9900896-6622-44E6-A2AB-150107D315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65FD3BA4-0A89-4829-B792-4329BB54A0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pt-BR" altLang="pt-BR">
              <a:cs typeface="MS PGothic" panose="020B0600070205080204" pitchFamily="34" charset="-128"/>
            </a:endParaRPr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5CEAE332-D946-46D7-84B5-8AAE3E6F1E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9A04028B-7EC0-4CB2-9E21-674EB67A1482}" type="slidenum">
              <a:rPr lang="pt-BR" altLang="pt-BR" sz="1200" b="0">
                <a:solidFill>
                  <a:schemeClr val="tx1"/>
                </a:solidFill>
              </a:rPr>
              <a:pPr/>
              <a:t>9</a:t>
            </a:fld>
            <a:endParaRPr lang="pt-BR" altLang="pt-BR" sz="1200" b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Espaço Reservado para Imagem de Slide 1">
            <a:extLst>
              <a:ext uri="{FF2B5EF4-FFF2-40B4-BE49-F238E27FC236}">
                <a16:creationId xmlns:a16="http://schemas.microsoft.com/office/drawing/2014/main" id="{116D0967-6935-4905-8B90-B12A2AAB717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6" name="Espaço Reservado para Anotações 2">
            <a:extLst>
              <a:ext uri="{FF2B5EF4-FFF2-40B4-BE49-F238E27FC236}">
                <a16:creationId xmlns:a16="http://schemas.microsoft.com/office/drawing/2014/main" id="{CBD6D352-AC87-4774-8F77-E71DC36A0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pt-BR" altLang="pt-BR">
              <a:cs typeface="MS PGothic" panose="020B0600070205080204" pitchFamily="34" charset="-128"/>
            </a:endParaRPr>
          </a:p>
        </p:txBody>
      </p:sp>
      <p:sp>
        <p:nvSpPr>
          <p:cNvPr id="21507" name="Espaço Reservado para Número de Slide 3">
            <a:extLst>
              <a:ext uri="{FF2B5EF4-FFF2-40B4-BE49-F238E27FC236}">
                <a16:creationId xmlns:a16="http://schemas.microsoft.com/office/drawing/2014/main" id="{4F200202-A382-4359-A3D5-387FE17FFA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F16EF892-9FDF-4B0D-A7CD-3A26146CF44F}" type="slidenum">
              <a:rPr lang="pt-BR" altLang="pt-BR" sz="1200" b="0">
                <a:solidFill>
                  <a:schemeClr val="tx1"/>
                </a:solidFill>
              </a:rPr>
              <a:pPr/>
              <a:t>10</a:t>
            </a:fld>
            <a:endParaRPr lang="pt-BR" altLang="pt-BR" sz="1200" b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9">
            <a:extLst>
              <a:ext uri="{FF2B5EF4-FFF2-40B4-BE49-F238E27FC236}">
                <a16:creationId xmlns:a16="http://schemas.microsoft.com/office/drawing/2014/main" id="{A060840F-4F66-41CA-AF53-1DF84337FE8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7788" y="9224963"/>
            <a:ext cx="297021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4348" tIns="47174" rIns="94348" bIns="47174" anchor="b"/>
          <a:lstStyle>
            <a:lvl1pPr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42975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Font typeface="Times New Roman" panose="02020603050405020304" pitchFamily="18" charset="0"/>
              <a:buNone/>
            </a:pPr>
            <a:fld id="{5673FCAF-38AE-47FA-BEA0-74C1E9EDA15D}" type="slidenum">
              <a:rPr lang="en-GB" altLang="pt-BR" sz="1200" b="0">
                <a:solidFill>
                  <a:schemeClr val="tx1"/>
                </a:solidFill>
              </a:rPr>
              <a:pPr algn="r" eaLnBrk="1" hangingPunct="1">
                <a:buFont typeface="Times New Roman" panose="02020603050405020304" pitchFamily="18" charset="0"/>
                <a:buNone/>
              </a:pPr>
              <a:t>14</a:t>
            </a:fld>
            <a:endParaRPr lang="en-GB" altLang="pt-BR" sz="1200" b="0">
              <a:solidFill>
                <a:schemeClr val="tx1"/>
              </a:solidFill>
            </a:endParaRPr>
          </a:p>
        </p:txBody>
      </p:sp>
      <p:sp>
        <p:nvSpPr>
          <p:cNvPr id="26627" name="Text Box 1">
            <a:extLst>
              <a:ext uri="{FF2B5EF4-FFF2-40B4-BE49-F238E27FC236}">
                <a16:creationId xmlns:a16="http://schemas.microsoft.com/office/drawing/2014/main" id="{6FDE1996-DC06-4D49-A6F2-367F7C468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728663"/>
            <a:ext cx="4340225" cy="36417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pt-BR" altLang="pt-BR"/>
          </a:p>
        </p:txBody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id="{0455D0A8-16D8-4EB0-B670-17BC0F5DB37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914400" y="4611688"/>
            <a:ext cx="5026025" cy="4370387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pt-BR" altLang="pt-BR">
              <a:cs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2723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4839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4791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77283FAF-62F5-4B11-9D96-38449C804155}"/>
              </a:ext>
            </a:extLst>
          </p:cNvPr>
          <p:cNvSpPr>
            <a:spLocks noChangeArrowheads="1"/>
          </p:cNvSpPr>
          <p:nvPr/>
        </p:nvSpPr>
        <p:spPr bwMode="invGray">
          <a:xfrm>
            <a:off x="9542463" y="0"/>
            <a:ext cx="363537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  <a:defRPr/>
            </a:pPr>
            <a:endParaRPr lang="pt-BR">
              <a:ea typeface="+mn-ea"/>
            </a:endParaRPr>
          </a:p>
        </p:txBody>
      </p:sp>
      <p:sp>
        <p:nvSpPr>
          <p:cNvPr id="1027" name="Freeform 8">
            <a:extLst>
              <a:ext uri="{FF2B5EF4-FFF2-40B4-BE49-F238E27FC236}">
                <a16:creationId xmlns:a16="http://schemas.microsoft.com/office/drawing/2014/main" id="{7DACD12D-C22D-4007-A981-367998A9A94F}"/>
              </a:ext>
            </a:extLst>
          </p:cNvPr>
          <p:cNvSpPr>
            <a:spLocks/>
          </p:cNvSpPr>
          <p:nvPr/>
        </p:nvSpPr>
        <p:spPr bwMode="white">
          <a:xfrm>
            <a:off x="0" y="-20638"/>
            <a:ext cx="9906000" cy="1682751"/>
          </a:xfrm>
          <a:custGeom>
            <a:avLst/>
            <a:gdLst>
              <a:gd name="T0" fmla="*/ 0 w 5760"/>
              <a:gd name="T1" fmla="*/ 2147483647 h 1060"/>
              <a:gd name="T2" fmla="*/ 0 w 5760"/>
              <a:gd name="T3" fmla="*/ 2147483647 h 1060"/>
              <a:gd name="T4" fmla="*/ 2147483647 w 5760"/>
              <a:gd name="T5" fmla="*/ 2147483647 h 1060"/>
              <a:gd name="T6" fmla="*/ 2147483647 w 5760"/>
              <a:gd name="T7" fmla="*/ 0 h 1060"/>
              <a:gd name="T8" fmla="*/ 2147483647 w 5760"/>
              <a:gd name="T9" fmla="*/ 0 h 1060"/>
              <a:gd name="T10" fmla="*/ 2147483647 w 5760"/>
              <a:gd name="T11" fmla="*/ 2147483647 h 1060"/>
              <a:gd name="T12" fmla="*/ 2147483647 w 5760"/>
              <a:gd name="T13" fmla="*/ 2147483647 h 1060"/>
              <a:gd name="T14" fmla="*/ 2147483647 w 5760"/>
              <a:gd name="T15" fmla="*/ 2147483647 h 1060"/>
              <a:gd name="T16" fmla="*/ 2147483647 w 5760"/>
              <a:gd name="T17" fmla="*/ 2147483647 h 1060"/>
              <a:gd name="T18" fmla="*/ 2147483647 w 5760"/>
              <a:gd name="T19" fmla="*/ 2147483647 h 1060"/>
              <a:gd name="T20" fmla="*/ 2147483647 w 5760"/>
              <a:gd name="T21" fmla="*/ 2147483647 h 1060"/>
              <a:gd name="T22" fmla="*/ 2147483647 w 5760"/>
              <a:gd name="T23" fmla="*/ 2147483647 h 1060"/>
              <a:gd name="T24" fmla="*/ 2147483647 w 5760"/>
              <a:gd name="T25" fmla="*/ 2147483647 h 1060"/>
              <a:gd name="T26" fmla="*/ 2147483647 w 5760"/>
              <a:gd name="T27" fmla="*/ 2147483647 h 1060"/>
              <a:gd name="T28" fmla="*/ 2147483647 w 5760"/>
              <a:gd name="T29" fmla="*/ 2147483647 h 1060"/>
              <a:gd name="T30" fmla="*/ 2147483647 w 5760"/>
              <a:gd name="T31" fmla="*/ 2147483647 h 1060"/>
              <a:gd name="T32" fmla="*/ 2147483647 w 5760"/>
              <a:gd name="T33" fmla="*/ 2147483647 h 1060"/>
              <a:gd name="T34" fmla="*/ 2147483647 w 5760"/>
              <a:gd name="T35" fmla="*/ 2147483647 h 1060"/>
              <a:gd name="T36" fmla="*/ 2147483647 w 5760"/>
              <a:gd name="T37" fmla="*/ 2147483647 h 1060"/>
              <a:gd name="T38" fmla="*/ 2147483647 w 5760"/>
              <a:gd name="T39" fmla="*/ 2147483647 h 1060"/>
              <a:gd name="T40" fmla="*/ 2147483647 w 5760"/>
              <a:gd name="T41" fmla="*/ 2147483647 h 1060"/>
              <a:gd name="T42" fmla="*/ 2147483647 w 5760"/>
              <a:gd name="T43" fmla="*/ 2147483647 h 1060"/>
              <a:gd name="T44" fmla="*/ 2147483647 w 5760"/>
              <a:gd name="T45" fmla="*/ 2147483647 h 1060"/>
              <a:gd name="T46" fmla="*/ 2147483647 w 5760"/>
              <a:gd name="T47" fmla="*/ 2147483647 h 1060"/>
              <a:gd name="T48" fmla="*/ 2147483647 w 5760"/>
              <a:gd name="T49" fmla="*/ 2147483647 h 1060"/>
              <a:gd name="T50" fmla="*/ 2147483647 w 5760"/>
              <a:gd name="T51" fmla="*/ 2147483647 h 1060"/>
              <a:gd name="T52" fmla="*/ 2147483647 w 5760"/>
              <a:gd name="T53" fmla="*/ 2147483647 h 1060"/>
              <a:gd name="T54" fmla="*/ 0 w 5760"/>
              <a:gd name="T55" fmla="*/ 2147483647 h 10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028" name="Freeform 9">
            <a:extLst>
              <a:ext uri="{FF2B5EF4-FFF2-40B4-BE49-F238E27FC236}">
                <a16:creationId xmlns:a16="http://schemas.microsoft.com/office/drawing/2014/main" id="{24DC16E5-5C25-44A0-A1E3-782681587AEC}"/>
              </a:ext>
            </a:extLst>
          </p:cNvPr>
          <p:cNvSpPr>
            <a:spLocks/>
          </p:cNvSpPr>
          <p:nvPr/>
        </p:nvSpPr>
        <p:spPr bwMode="white">
          <a:xfrm>
            <a:off x="0" y="-20638"/>
            <a:ext cx="9086850" cy="1068388"/>
          </a:xfrm>
          <a:custGeom>
            <a:avLst/>
            <a:gdLst>
              <a:gd name="T0" fmla="*/ 0 w 5284"/>
              <a:gd name="T1" fmla="*/ 2147483647 h 673"/>
              <a:gd name="T2" fmla="*/ 0 w 5284"/>
              <a:gd name="T3" fmla="*/ 2147483647 h 673"/>
              <a:gd name="T4" fmla="*/ 2147483647 w 5284"/>
              <a:gd name="T5" fmla="*/ 2147483647 h 673"/>
              <a:gd name="T6" fmla="*/ 2147483647 w 5284"/>
              <a:gd name="T7" fmla="*/ 2147483647 h 673"/>
              <a:gd name="T8" fmla="*/ 2147483647 w 5284"/>
              <a:gd name="T9" fmla="*/ 2147483647 h 673"/>
              <a:gd name="T10" fmla="*/ 2147483647 w 5284"/>
              <a:gd name="T11" fmla="*/ 2147483647 h 673"/>
              <a:gd name="T12" fmla="*/ 2147483647 w 5284"/>
              <a:gd name="T13" fmla="*/ 2147483647 h 673"/>
              <a:gd name="T14" fmla="*/ 2147483647 w 5284"/>
              <a:gd name="T15" fmla="*/ 2147483647 h 673"/>
              <a:gd name="T16" fmla="*/ 2147483647 w 5284"/>
              <a:gd name="T17" fmla="*/ 2147483647 h 673"/>
              <a:gd name="T18" fmla="*/ 2147483647 w 5284"/>
              <a:gd name="T19" fmla="*/ 2147483647 h 673"/>
              <a:gd name="T20" fmla="*/ 2147483647 w 5284"/>
              <a:gd name="T21" fmla="*/ 2147483647 h 673"/>
              <a:gd name="T22" fmla="*/ 2147483647 w 5284"/>
              <a:gd name="T23" fmla="*/ 2147483647 h 673"/>
              <a:gd name="T24" fmla="*/ 2147483647 w 5284"/>
              <a:gd name="T25" fmla="*/ 2147483647 h 673"/>
              <a:gd name="T26" fmla="*/ 2147483647 w 5284"/>
              <a:gd name="T27" fmla="*/ 2147483647 h 673"/>
              <a:gd name="T28" fmla="*/ 2147483647 w 5284"/>
              <a:gd name="T29" fmla="*/ 2147483647 h 673"/>
              <a:gd name="T30" fmla="*/ 2147483647 w 5284"/>
              <a:gd name="T31" fmla="*/ 2147483647 h 673"/>
              <a:gd name="T32" fmla="*/ 2147483647 w 5284"/>
              <a:gd name="T33" fmla="*/ 2147483647 h 673"/>
              <a:gd name="T34" fmla="*/ 2147483647 w 5284"/>
              <a:gd name="T35" fmla="*/ 2147483647 h 673"/>
              <a:gd name="T36" fmla="*/ 2147483647 w 5284"/>
              <a:gd name="T37" fmla="*/ 2147483647 h 673"/>
              <a:gd name="T38" fmla="*/ 2147483647 w 5284"/>
              <a:gd name="T39" fmla="*/ 2147483647 h 673"/>
              <a:gd name="T40" fmla="*/ 2147483647 w 5284"/>
              <a:gd name="T41" fmla="*/ 2147483647 h 673"/>
              <a:gd name="T42" fmla="*/ 2147483647 w 5284"/>
              <a:gd name="T43" fmla="*/ 2147483647 h 673"/>
              <a:gd name="T44" fmla="*/ 2147483647 w 5284"/>
              <a:gd name="T45" fmla="*/ 2147483647 h 673"/>
              <a:gd name="T46" fmla="*/ 2147483647 w 5284"/>
              <a:gd name="T47" fmla="*/ 2147483647 h 673"/>
              <a:gd name="T48" fmla="*/ 2147483647 w 5284"/>
              <a:gd name="T49" fmla="*/ 2147483647 h 673"/>
              <a:gd name="T50" fmla="*/ 2147483647 w 5284"/>
              <a:gd name="T51" fmla="*/ 2147483647 h 673"/>
              <a:gd name="T52" fmla="*/ 2147483647 w 5284"/>
              <a:gd name="T53" fmla="*/ 0 h 673"/>
              <a:gd name="T54" fmla="*/ 2147483647 w 5284"/>
              <a:gd name="T55" fmla="*/ 0 h 673"/>
              <a:gd name="T56" fmla="*/ 2147483647 w 5284"/>
              <a:gd name="T57" fmla="*/ 2147483647 h 673"/>
              <a:gd name="T58" fmla="*/ 2147483647 w 5284"/>
              <a:gd name="T59" fmla="*/ 2147483647 h 673"/>
              <a:gd name="T60" fmla="*/ 2147483647 w 5284"/>
              <a:gd name="T61" fmla="*/ 2147483647 h 673"/>
              <a:gd name="T62" fmla="*/ 2147483647 w 5284"/>
              <a:gd name="T63" fmla="*/ 2147483647 h 673"/>
              <a:gd name="T64" fmla="*/ 2147483647 w 5284"/>
              <a:gd name="T65" fmla="*/ 2147483647 h 673"/>
              <a:gd name="T66" fmla="*/ 2147483647 w 5284"/>
              <a:gd name="T67" fmla="*/ 2147483647 h 673"/>
              <a:gd name="T68" fmla="*/ 2147483647 w 5284"/>
              <a:gd name="T69" fmla="*/ 2147483647 h 673"/>
              <a:gd name="T70" fmla="*/ 2147483647 w 5284"/>
              <a:gd name="T71" fmla="*/ 2147483647 h 673"/>
              <a:gd name="T72" fmla="*/ 2147483647 w 5284"/>
              <a:gd name="T73" fmla="*/ 2147483647 h 673"/>
              <a:gd name="T74" fmla="*/ 2147483647 w 5284"/>
              <a:gd name="T75" fmla="*/ 2147483647 h 673"/>
              <a:gd name="T76" fmla="*/ 2147483647 w 5284"/>
              <a:gd name="T77" fmla="*/ 2147483647 h 673"/>
              <a:gd name="T78" fmla="*/ 2147483647 w 5284"/>
              <a:gd name="T79" fmla="*/ 2147483647 h 673"/>
              <a:gd name="T80" fmla="*/ 2147483647 w 5284"/>
              <a:gd name="T81" fmla="*/ 2147483647 h 673"/>
              <a:gd name="T82" fmla="*/ 2147483647 w 5284"/>
              <a:gd name="T83" fmla="*/ 2147483647 h 673"/>
              <a:gd name="T84" fmla="*/ 2147483647 w 5284"/>
              <a:gd name="T85" fmla="*/ 2147483647 h 673"/>
              <a:gd name="T86" fmla="*/ 0 w 5284"/>
              <a:gd name="T87" fmla="*/ 2147483647 h 67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029" name="Freeform 10">
            <a:extLst>
              <a:ext uri="{FF2B5EF4-FFF2-40B4-BE49-F238E27FC236}">
                <a16:creationId xmlns:a16="http://schemas.microsoft.com/office/drawing/2014/main" id="{C7F18C70-C56D-4D17-ADD8-B7560E400BED}"/>
              </a:ext>
            </a:extLst>
          </p:cNvPr>
          <p:cNvSpPr>
            <a:spLocks/>
          </p:cNvSpPr>
          <p:nvPr/>
        </p:nvSpPr>
        <p:spPr bwMode="white">
          <a:xfrm>
            <a:off x="0" y="-20638"/>
            <a:ext cx="4959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2147483647 h 286"/>
              <a:gd name="T4" fmla="*/ 2147483647 w 2884"/>
              <a:gd name="T5" fmla="*/ 2147483647 h 286"/>
              <a:gd name="T6" fmla="*/ 2147483647 w 2884"/>
              <a:gd name="T7" fmla="*/ 2147483647 h 286"/>
              <a:gd name="T8" fmla="*/ 2147483647 w 2884"/>
              <a:gd name="T9" fmla="*/ 2147483647 h 286"/>
              <a:gd name="T10" fmla="*/ 2147483647 w 2884"/>
              <a:gd name="T11" fmla="*/ 2147483647 h 286"/>
              <a:gd name="T12" fmla="*/ 2147483647 w 2884"/>
              <a:gd name="T13" fmla="*/ 2147483647 h 286"/>
              <a:gd name="T14" fmla="*/ 2147483647 w 2884"/>
              <a:gd name="T15" fmla="*/ 2147483647 h 286"/>
              <a:gd name="T16" fmla="*/ 2147483647 w 2884"/>
              <a:gd name="T17" fmla="*/ 2147483647 h 286"/>
              <a:gd name="T18" fmla="*/ 2147483647 w 2884"/>
              <a:gd name="T19" fmla="*/ 2147483647 h 286"/>
              <a:gd name="T20" fmla="*/ 2147483647 w 2884"/>
              <a:gd name="T21" fmla="*/ 2147483647 h 286"/>
              <a:gd name="T22" fmla="*/ 2147483647 w 2884"/>
              <a:gd name="T23" fmla="*/ 2147483647 h 286"/>
              <a:gd name="T24" fmla="*/ 2147483647 w 2884"/>
              <a:gd name="T25" fmla="*/ 2147483647 h 286"/>
              <a:gd name="T26" fmla="*/ 2147483647 w 2884"/>
              <a:gd name="T27" fmla="*/ 2147483647 h 286"/>
              <a:gd name="T28" fmla="*/ 2147483647 w 2884"/>
              <a:gd name="T29" fmla="*/ 0 h 286"/>
              <a:gd name="T30" fmla="*/ 0 w 2884"/>
              <a:gd name="T31" fmla="*/ 0 h 2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7" name="16 Rectángulo">
            <a:extLst>
              <a:ext uri="{FF2B5EF4-FFF2-40B4-BE49-F238E27FC236}">
                <a16:creationId xmlns:a16="http://schemas.microsoft.com/office/drawing/2014/main" id="{0C5E6A08-7CC4-45C1-8177-CCC5F5B22E80}"/>
              </a:ext>
            </a:extLst>
          </p:cNvPr>
          <p:cNvSpPr/>
          <p:nvPr userDrawn="1"/>
        </p:nvSpPr>
        <p:spPr bwMode="auto">
          <a:xfrm>
            <a:off x="-15875" y="-65088"/>
            <a:ext cx="10239375" cy="7072313"/>
          </a:xfrm>
          <a:prstGeom prst="rect">
            <a:avLst/>
          </a:prstGeom>
          <a:solidFill>
            <a:schemeClr val="bg2">
              <a:lumMod val="85000"/>
              <a:lumOff val="15000"/>
            </a:schemeClr>
          </a:solidFill>
          <a:ln w="12700" cap="sq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endParaRPr lang="es-EC">
              <a:ea typeface="+mn-ea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nimBg="1"/>
      <p:bldP spid="31746" grpId="1" animBg="1"/>
      <p:bldP spid="31746" grpId="2" animBg="1"/>
      <p:bldP spid="31746" grpId="3" animBg="1"/>
      <p:bldP spid="31746" grpId="4" animBg="1"/>
      <p:bldP spid="31746" grpId="5" animBg="1"/>
      <p:bldP spid="31746" grpId="6" animBg="1"/>
      <p:bldP spid="31746" grpId="7" animBg="1"/>
      <p:bldP spid="31746" grpId="8" animBg="1"/>
      <p:bldP spid="31746" grpId="9" animBg="1"/>
      <p:bldP spid="31746" grpId="10" animBg="1"/>
      <p:bldP spid="31746" grpId="11" animBg="1"/>
      <p:bldP spid="31746" grpId="12" animBg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MS PGothic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cb.gov.br/content/estatisticas/Documents/Tabelas_especiais/Nfspp.xl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hyperlink" Target="https://bit.ly/36OSUIJ" TargetMode="Externa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2GQFvSR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bit.ly/34FjnH9" TargetMode="External"/><Relationship Id="rId4" Type="http://schemas.openxmlformats.org/officeDocument/2006/relationships/hyperlink" Target="https://bit.ly/3jOvJBX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2IhRmwQ" TargetMode="External"/><Relationship Id="rId2" Type="http://schemas.openxmlformats.org/officeDocument/2006/relationships/hyperlink" Target="https://bit.ly/35pu0NH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auditoriacidada.org.br/video/pegadinhas-da-pec-32-voce-precisa-saber-para-nao-cair/" TargetMode="External"/><Relationship Id="rId4" Type="http://schemas.openxmlformats.org/officeDocument/2006/relationships/hyperlink" Target="https://auditoriacidada.org.br/conteudo/video-16-ehoradevirarojogo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camara.leg.br/internet/comissao/index/mista/orca/orcamento/OR2021/proposta/1_VolumeI.pdf" TargetMode="External"/><Relationship Id="rId4" Type="http://schemas.openxmlformats.org/officeDocument/2006/relationships/hyperlink" Target="https://www.gov.br/economia/pt-br/centrais-de-conteudo/apresentacoes/2020/setembro/nova-administracao-publica.pdf/@@download/file/Nova%20Administra%C3%A7%C3%A3o%20P%C3%BAblica.pd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camara.leg.br/internet/comissao/index/mista/orca/orcamento/OR2021/proposta/PL2021.EXE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iH3t2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2NTPlJo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eese.org.br/analisecestabasica/salarioMinimo.htm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receita.economia.gov.br/dados/receitadata/estudos-e-tributarios-e-aduaneiros/estudos-e-estatisticas/11-08-2014-grandes-numeros-dirpf/tabelas-gn-irpf-ac-2018-so-tabelas.xlsx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br/economia/pt-br/centrais-de-conteudo/apresentacoes/2020/setembro/nova-administracao-publica.pdf/@@download/file/Nova%20Administra%C3%A7%C3%A3o%20P%C3%BAblica.pdf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hyperlink" Target="https://www.painel.pep.planejamento.gov.br/QvAJAXZfc/opendoc.htm?document=painelpep.qvw&amp;lang=en-US&amp;host=Local&amp;anonymous=true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br/economia/pt-br/centrais-de-conteudo/apresentacoes/2020/setembro/nova-administracao-publica.pdf/@@download/file/Nova%20Administra%C3%A7%C3%A3o%20P%C3%BAblica.pdf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hyperlink" Target="https://www1.siop.planejamento.gov.br/QvAJAXZfc/opendoc.htm?document=IAS/Execucao_Orcamentaria.qvw&amp;host=QVS@pqlk04&amp;anonymous=true&amp;sheet=SH06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1.siop.planejamento.gov.br/QvAJAXZfc/opendoc.htm?document=IAS/Execucao_Orcamentaria.qvw&amp;host=QVS@pqlk04&amp;anonymous=true&amp;sheet=SH06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2Y2SEQj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bit.ly/308tguY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hyperlink" Target="https://bit.ly/2TZT9Jv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4mLp9h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bit.ly/30Iljfw" TargetMode="External"/><Relationship Id="rId2" Type="http://schemas.openxmlformats.org/officeDocument/2006/relationships/hyperlink" Target="https://bit.ly/2EQSXWf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s://bit.ly/3liKWeM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bit.ly/33bVDd0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uditoriacidada.org.br/conteudo/para-que-tem-servido-a-divida-publica-que-voce-paga/" TargetMode="External"/><Relationship Id="rId5" Type="http://schemas.openxmlformats.org/officeDocument/2006/relationships/hyperlink" Target="https://auditoriacidada.org.br/conteudo/video-17-ehoradevirarojogo/" TargetMode="External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2JOVPI9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2X5BbHd" TargetMode="External"/><Relationship Id="rId2" Type="http://schemas.openxmlformats.org/officeDocument/2006/relationships/hyperlink" Target="https://bit.ly/2WAKhJq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2MVSvfk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auditoriacidada.org.br/explicacao/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sisweb.tesouro.gov.br/apex/f?p=2501:9::::9:P9_ID_PUBLICACAO_ANEXO:9620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2XV1Pkw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bit.ly/35bQsuR" TargetMode="External"/><Relationship Id="rId4" Type="http://schemas.openxmlformats.org/officeDocument/2006/relationships/hyperlink" Target="https://bit.ly/3jK41a5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auditoriacidada.org.br/explicacao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hyperlink" Target="https://bit.ly/2MVSvfk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s://bit.ly/2NTPlJo" TargetMode="Externa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hyperlink" Target="https://bit.ly/33bVDd0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vida-auditoriacidada.org.br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3bVDd0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hyperlink" Target="https://bit.ly/3a9HO0y" TargetMode="External"/><Relationship Id="rId4" Type="http://schemas.openxmlformats.org/officeDocument/2006/relationships/hyperlink" Target="http://www.auditoriacidada.org.br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uditoriacidada.org.br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hyperlink" Target="http://www.facebook.com/auditoriacidada.pagina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4.bcb.gov.br/top50/port/top50.asp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cb.gov.br/ftp/notaecon/ni202007pfp.zip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3.bcb.gov.br/sgspub/localizarseries/localizarSeries.do?method=prepararTelaLocalizarSeries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">
            <a:extLst>
              <a:ext uri="{FF2B5EF4-FFF2-40B4-BE49-F238E27FC236}">
                <a16:creationId xmlns:a16="http://schemas.microsoft.com/office/drawing/2014/main" id="{F6D6960E-9DE8-4E59-ABC4-237E91452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8" y="19050"/>
            <a:ext cx="9777412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pt-BR" altLang="pt-BR" sz="3200" u="sng">
              <a:solidFill>
                <a:srgbClr val="FFFF00"/>
              </a:solidFill>
            </a:endParaRPr>
          </a:p>
          <a:p>
            <a:pPr algn="ctr">
              <a:spcBef>
                <a:spcPct val="50000"/>
              </a:spcBef>
            </a:pPr>
            <a:endParaRPr lang="pt-BR" altLang="pt-BR" sz="4400" i="1" u="sng">
              <a:solidFill>
                <a:srgbClr val="FFFF00"/>
              </a:solidFill>
            </a:endParaRPr>
          </a:p>
          <a:p>
            <a:pPr algn="ctr"/>
            <a:endParaRPr lang="pt-BR" altLang="pt-BR" sz="3000" b="0" i="1" u="sng">
              <a:solidFill>
                <a:srgbClr val="FFFF00"/>
              </a:solidFill>
            </a:endParaRPr>
          </a:p>
          <a:p>
            <a:pPr algn="ctr"/>
            <a:endParaRPr lang="pt-BR" altLang="pt-BR" sz="3000" b="0" i="1" u="sng">
              <a:solidFill>
                <a:srgbClr val="FFFF00"/>
              </a:solidFill>
            </a:endParaRPr>
          </a:p>
          <a:p>
            <a:pPr algn="ctr"/>
            <a:endParaRPr lang="pt-BR" altLang="pt-BR" sz="3000" b="0" i="1" u="sng">
              <a:solidFill>
                <a:srgbClr val="FFFF00"/>
              </a:solidFill>
            </a:endParaRPr>
          </a:p>
          <a:p>
            <a:pPr algn="ctr"/>
            <a:endParaRPr lang="pt-BR" altLang="pt-BR" sz="3000" b="0" i="1" u="sng">
              <a:solidFill>
                <a:srgbClr val="FFFF00"/>
              </a:solidFill>
            </a:endParaRPr>
          </a:p>
          <a:p>
            <a:pPr algn="ctr"/>
            <a:endParaRPr lang="pt-BR" altLang="pt-BR" sz="2700" u="sng">
              <a:solidFill>
                <a:srgbClr val="FFFF00"/>
              </a:solidFill>
            </a:endParaRPr>
          </a:p>
          <a:p>
            <a:pPr algn="ctr" eaLnBrk="1" hangingPunct="1"/>
            <a:endParaRPr lang="en-US" altLang="pt-BR" sz="2500" b="0" i="1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/>
            <a:endParaRPr lang="en-US" altLang="pt-BR" sz="2500" b="0" i="1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/>
            <a:endParaRPr lang="en-US" altLang="pt-BR" sz="2500" b="0" i="1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/>
            <a:endParaRPr lang="pt-PT" altLang="pt-BR" sz="2000" b="0">
              <a:solidFill>
                <a:srgbClr val="92D05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/>
            <a:endParaRPr lang="en-US" altLang="pt-BR" sz="2000" b="0">
              <a:solidFill>
                <a:srgbClr val="92D05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/>
            <a:endParaRPr lang="pt-BR" altLang="pt-BR" sz="2000" b="0">
              <a:solidFill>
                <a:srgbClr val="92D05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/>
            <a:r>
              <a:rPr lang="pt-BR" altLang="pt-BR" sz="2000" b="0">
                <a:solidFill>
                  <a:srgbClr val="92D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ILAESE</a:t>
            </a:r>
          </a:p>
          <a:p>
            <a:pPr algn="ctr" eaLnBrk="1" hangingPunct="1"/>
            <a:r>
              <a:rPr lang="pt-BR" altLang="pt-BR" sz="2000" b="0">
                <a:solidFill>
                  <a:srgbClr val="92D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7 de novembro de 2020</a:t>
            </a:r>
          </a:p>
        </p:txBody>
      </p:sp>
      <p:sp>
        <p:nvSpPr>
          <p:cNvPr id="4098" name="CaixaDeTexto 3">
            <a:extLst>
              <a:ext uri="{FF2B5EF4-FFF2-40B4-BE49-F238E27FC236}">
                <a16:creationId xmlns:a16="http://schemas.microsoft.com/office/drawing/2014/main" id="{7D7E419E-6749-4F70-A748-F251084B459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88950" y="2133600"/>
            <a:ext cx="8856663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pt-BR" altLang="pt-BR" sz="80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lnSpc>
                <a:spcPct val="120000"/>
              </a:lnSpc>
            </a:pPr>
            <a:endParaRPr lang="pt-BR" altLang="pt-BR" sz="90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lnSpc>
                <a:spcPct val="120000"/>
              </a:lnSpc>
            </a:pPr>
            <a:endParaRPr lang="pt-BR" altLang="pt-BR" sz="280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lnSpc>
                <a:spcPct val="120000"/>
              </a:lnSpc>
            </a:pPr>
            <a:endParaRPr lang="pt-BR" altLang="pt-BR" sz="280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lnSpc>
                <a:spcPct val="120000"/>
              </a:lnSpc>
            </a:pPr>
            <a:endParaRPr lang="pt-BR" altLang="pt-BR" sz="280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pt-BR" altLang="pt-BR"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PEC 32 DESMONTA O ESTADO</a:t>
            </a:r>
          </a:p>
          <a:p>
            <a:pPr algn="ctr" eaLnBrk="1" hangingPunct="1">
              <a:lnSpc>
                <a:spcPct val="120000"/>
              </a:lnSpc>
            </a:pPr>
            <a:r>
              <a:rPr lang="pt-BR" altLang="pt-BR"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QUAL A SAÍDA?</a:t>
            </a:r>
          </a:p>
          <a:p>
            <a:pPr algn="ctr" eaLnBrk="1" hangingPunct="1">
              <a:lnSpc>
                <a:spcPct val="120000"/>
              </a:lnSpc>
            </a:pPr>
            <a:endParaRPr lang="pt-BR" altLang="pt-BR" sz="280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BF6AA5CA-0FA2-4735-ABE0-64A0D3A06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476250"/>
            <a:ext cx="21050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2">
            <a:extLst>
              <a:ext uri="{FF2B5EF4-FFF2-40B4-BE49-F238E27FC236}">
                <a16:creationId xmlns:a16="http://schemas.microsoft.com/office/drawing/2014/main" id="{7EC3FF58-5206-41B5-9BB9-7EA915F71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738" y="476250"/>
            <a:ext cx="4897437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CaixaDeTexto 1">
            <a:extLst>
              <a:ext uri="{FF2B5EF4-FFF2-40B4-BE49-F238E27FC236}">
                <a16:creationId xmlns:a16="http://schemas.microsoft.com/office/drawing/2014/main" id="{E176DAAB-CC66-42E7-A144-E0062F0FA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" y="5949950"/>
            <a:ext cx="96504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1600" b="0">
                <a:solidFill>
                  <a:schemeClr val="tx1"/>
                </a:solidFill>
              </a:rPr>
              <a:t>Fontes: Banco Central - Séries Temporais nº 16953 e 16962;  Tabela – Necessidades de Financiamento do Setor Público - </a:t>
            </a:r>
            <a:r>
              <a:rPr lang="pt-BR" altLang="pt-BR" sz="1600" b="0">
                <a:solidFill>
                  <a:schemeClr val="tx1"/>
                </a:solidFill>
                <a:hlinkClick r:id="rId3"/>
              </a:rPr>
              <a:t>https://www.bcb.gov.br/content/estatisticas/Documents/Tabelas_especiais/Nfspp.xls</a:t>
            </a:r>
            <a:r>
              <a:rPr lang="pt-BR" altLang="pt-BR" sz="200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pt-BR" altLang="pt-BR" sz="1600" b="0">
              <a:solidFill>
                <a:schemeClr val="tx1"/>
              </a:solidFill>
            </a:endParaRP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DA447F80-C7CC-4658-BB5A-3AC0E3F66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1052513"/>
            <a:ext cx="9417050" cy="496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3" name="TextBox 3">
            <a:extLst>
              <a:ext uri="{FF2B5EF4-FFF2-40B4-BE49-F238E27FC236}">
                <a16:creationId xmlns:a16="http://schemas.microsoft.com/office/drawing/2014/main" id="{1B58AFF6-25CF-46AE-AB84-9EC368A46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" y="188913"/>
            <a:ext cx="97059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280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 DÉFICIT SEMPRE ESTEVE NO BANCO CENTRAL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3">
            <a:extLst>
              <a:ext uri="{FF2B5EF4-FFF2-40B4-BE49-F238E27FC236}">
                <a16:creationId xmlns:a16="http://schemas.microsoft.com/office/drawing/2014/main" id="{9637BA7E-A8F1-49D3-98CD-56918FE99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" y="188913"/>
            <a:ext cx="97932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pt-BR" sz="2800">
                <a:solidFill>
                  <a:srgbClr val="94C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RENÚNCIA FISCAL E GASTO COM JUROS PAGOS PELO TESOURO NACIONAL AO BANCO CENTRAL</a:t>
            </a:r>
          </a:p>
          <a:p>
            <a:pPr algn="ctr" eaLnBrk="1" hangingPunct="1"/>
            <a:r>
              <a:rPr lang="en-US" altLang="pt-BR"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QUASE R$ 3 TRILHÕES  DE 2010 A 2019</a:t>
            </a:r>
          </a:p>
        </p:txBody>
      </p:sp>
      <p:graphicFrame>
        <p:nvGraphicFramePr>
          <p:cNvPr id="22530" name="Object 1">
            <a:extLst>
              <a:ext uri="{FF2B5EF4-FFF2-40B4-BE49-F238E27FC236}">
                <a16:creationId xmlns:a16="http://schemas.microsoft.com/office/drawing/2014/main" id="{74AF72CC-7B73-44EB-8B78-A3C1DC64CD3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9175" y="1700213"/>
          <a:ext cx="5740400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2" name="Document" r:id="rId3" imgW="5740189" imgH="4952818" progId="Word.Document.12">
                  <p:embed/>
                </p:oleObj>
              </mc:Choice>
              <mc:Fallback>
                <p:oleObj name="Document" r:id="rId3" imgW="5740189" imgH="4952818" progId="Word.Documen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9175" y="1700213"/>
                        <a:ext cx="5740400" cy="495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1" name="TextBox 1">
            <a:extLst>
              <a:ext uri="{FF2B5EF4-FFF2-40B4-BE49-F238E27FC236}">
                <a16:creationId xmlns:a16="http://schemas.microsoft.com/office/drawing/2014/main" id="{A9EE5891-65B0-4BC1-860C-2C3D69A64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625" y="5661025"/>
            <a:ext cx="20177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pt-BR" sz="1600" b="0">
                <a:hlinkClick r:id="rId5"/>
              </a:rPr>
              <a:t>https://bit.ly/36OSUIJ</a:t>
            </a:r>
            <a:r>
              <a:rPr lang="en-US" altLang="pt-BR" sz="1600" b="0"/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2">
            <a:extLst>
              <a:ext uri="{FF2B5EF4-FFF2-40B4-BE49-F238E27FC236}">
                <a16:creationId xmlns:a16="http://schemas.microsoft.com/office/drawing/2014/main" id="{1EBEBE7C-9C8F-427B-86D8-DAE5E85E5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" y="115888"/>
            <a:ext cx="949007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pt-BR" altLang="pt-BR" sz="1500">
              <a:solidFill>
                <a:schemeClr val="accent1"/>
              </a:solidFill>
              <a:latin typeface="Tahoma " charset="0"/>
            </a:endParaRPr>
          </a:p>
          <a:p>
            <a:pPr algn="ctr" eaLnBrk="1" hangingPunct="1"/>
            <a:r>
              <a:rPr lang="pt-BR" altLang="pt-BR" sz="2800">
                <a:solidFill>
                  <a:schemeClr val="accent1"/>
                </a:solidFill>
                <a:latin typeface="Tahoma " charset="0"/>
              </a:rPr>
              <a:t>POLÍTICA MONETÁRIA DO BANCO CENTRAL TRANSFERE RECURSOS PARA BANCOS E AUMENTA A DÍVIDA INTERNA EM TRILHÕES</a:t>
            </a:r>
          </a:p>
          <a:p>
            <a:pPr algn="ctr" eaLnBrk="1" hangingPunct="1"/>
            <a:endParaRPr lang="pt-BR" altLang="pt-BR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ctr" eaLnBrk="1" hangingPunct="1"/>
            <a:endParaRPr lang="pt-BR" altLang="pt-BR" b="0">
              <a:solidFill>
                <a:srgbClr val="94C600"/>
              </a:solidFill>
              <a:latin typeface="Tahoma" panose="020B0604030504040204" pitchFamily="34" charset="0"/>
            </a:endParaRPr>
          </a:p>
          <a:p>
            <a:pPr algn="ctr" eaLnBrk="1" hangingPunct="1"/>
            <a:endParaRPr lang="pt-BR" altLang="pt-BR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65E7AF01-F1F9-4872-9F2A-557D46046C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50" y="1871663"/>
            <a:ext cx="6481763" cy="499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4">
            <a:extLst>
              <a:ext uri="{FF2B5EF4-FFF2-40B4-BE49-F238E27FC236}">
                <a16:creationId xmlns:a16="http://schemas.microsoft.com/office/drawing/2014/main" id="{50B4B9CE-B10A-4E0E-9437-204341B8D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2725" y="4365625"/>
            <a:ext cx="23764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pt-BR" altLang="pt-BR" sz="1600" b="0" u="sng">
              <a:hlinkClick r:id="rId3"/>
            </a:endParaRPr>
          </a:p>
          <a:p>
            <a:pPr eaLnBrk="1" hangingPunct="1"/>
            <a:endParaRPr lang="en-US" altLang="pt-BR"/>
          </a:p>
        </p:txBody>
      </p:sp>
      <p:sp>
        <p:nvSpPr>
          <p:cNvPr id="23556" name="TextBox 1">
            <a:extLst>
              <a:ext uri="{FF2B5EF4-FFF2-40B4-BE49-F238E27FC236}">
                <a16:creationId xmlns:a16="http://schemas.microsoft.com/office/drawing/2014/main" id="{46905C39-5ED9-4524-9CB5-1B3A12648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625" y="2133600"/>
            <a:ext cx="2160588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pt-BR">
                <a:solidFill>
                  <a:srgbClr val="FFFFFF"/>
                </a:solidFill>
              </a:rPr>
              <a:t>Vídeo:</a:t>
            </a:r>
          </a:p>
          <a:p>
            <a:pPr eaLnBrk="1" hangingPunct="1"/>
            <a:r>
              <a:rPr lang="en-US" altLang="pt-BR" sz="1600" b="0">
                <a:hlinkClick r:id="rId4"/>
              </a:rPr>
              <a:t>https://bit.ly/3jOvJBX</a:t>
            </a:r>
            <a:r>
              <a:rPr lang="en-US" altLang="pt-BR" sz="1600" b="0"/>
              <a:t> </a:t>
            </a:r>
          </a:p>
        </p:txBody>
      </p:sp>
      <p:sp>
        <p:nvSpPr>
          <p:cNvPr id="23557" name="TextBox 2">
            <a:extLst>
              <a:ext uri="{FF2B5EF4-FFF2-40B4-BE49-F238E27FC236}">
                <a16:creationId xmlns:a16="http://schemas.microsoft.com/office/drawing/2014/main" id="{D508E283-714A-4F67-AD98-7ECFEEA2D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1650" y="3716338"/>
            <a:ext cx="2087563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pt-BR">
                <a:solidFill>
                  <a:srgbClr val="FFFFFF"/>
                </a:solidFill>
              </a:rPr>
              <a:t>Folheto:</a:t>
            </a:r>
          </a:p>
          <a:p>
            <a:pPr eaLnBrk="1" hangingPunct="1"/>
            <a:r>
              <a:rPr lang="pt-BR" altLang="pt-BR" sz="1600" b="0" u="sng">
                <a:hlinkClick r:id="rId3"/>
              </a:rPr>
              <a:t>https://bit.ly/2GQFvSR</a:t>
            </a:r>
            <a:r>
              <a:rPr lang="pt-BR" altLang="pt-BR" sz="1600" b="0"/>
              <a:t> </a:t>
            </a:r>
            <a:endParaRPr lang="en-US" altLang="pt-BR" sz="1600"/>
          </a:p>
          <a:p>
            <a:pPr eaLnBrk="1" hangingPunct="1"/>
            <a:endParaRPr lang="en-US" altLang="pt-BR"/>
          </a:p>
          <a:p>
            <a:pPr eaLnBrk="1" hangingPunct="1"/>
            <a:endParaRPr lang="en-US" altLang="pt-BR"/>
          </a:p>
          <a:p>
            <a:pPr eaLnBrk="1" hangingPunct="1"/>
            <a:r>
              <a:rPr lang="en-US" altLang="pt-BR">
                <a:solidFill>
                  <a:srgbClr val="FFFFFF"/>
                </a:solidFill>
              </a:rPr>
              <a:t>NOVELA:</a:t>
            </a:r>
          </a:p>
          <a:p>
            <a:pPr eaLnBrk="1" hangingPunct="1"/>
            <a:r>
              <a:rPr lang="en-US" altLang="pt-BR" sz="1600" b="0">
                <a:solidFill>
                  <a:srgbClr val="FFFFFF"/>
                </a:solidFill>
                <a:hlinkClick r:id="rId5"/>
              </a:rPr>
              <a:t>https://bit.ly/34FjnH9</a:t>
            </a:r>
            <a:r>
              <a:rPr lang="en-US" altLang="pt-BR" sz="1600" b="0">
                <a:solidFill>
                  <a:srgbClr val="FFFFFF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Box 3">
            <a:extLst>
              <a:ext uri="{FF2B5EF4-FFF2-40B4-BE49-F238E27FC236}">
                <a16:creationId xmlns:a16="http://schemas.microsoft.com/office/drawing/2014/main" id="{1CBF3C3C-3587-40BC-A948-3C547139E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" y="188913"/>
            <a:ext cx="9793288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pt-BR" sz="2800">
                <a:solidFill>
                  <a:srgbClr val="94C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APROVAÇÃO VERGONHOSA NO SENADO</a:t>
            </a:r>
          </a:p>
          <a:p>
            <a:pPr algn="ctr" eaLnBrk="1" hangingPunct="1"/>
            <a:r>
              <a:rPr lang="en-US" altLang="pt-BR" sz="2800">
                <a:solidFill>
                  <a:srgbClr val="94C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PLP 19/2019 e PL 3.877/2020</a:t>
            </a:r>
          </a:p>
          <a:p>
            <a:pPr algn="ctr" eaLnBrk="1" hangingPunct="1"/>
            <a:r>
              <a:rPr lang="pt-BR" altLang="pt-BR"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Autonomia do Banco Central e </a:t>
            </a:r>
            <a:r>
              <a:rPr lang="pt-BR" altLang="en-US"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pt-BR" altLang="pt-BR"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legalização</a:t>
            </a:r>
            <a:r>
              <a:rPr lang="pt-BR" altLang="en-US"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”</a:t>
            </a:r>
            <a:r>
              <a:rPr lang="pt-BR" altLang="ja-JP"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da remuneração da sobra de caixa dos bancos</a:t>
            </a:r>
            <a:endParaRPr lang="pt-BR" altLang="pt-BR" sz="280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578" name="TextBox 2">
            <a:extLst>
              <a:ext uri="{FF2B5EF4-FFF2-40B4-BE49-F238E27FC236}">
                <a16:creationId xmlns:a16="http://schemas.microsoft.com/office/drawing/2014/main" id="{8CD1E751-08A2-481E-877C-F781069D7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1788" y="2349500"/>
            <a:ext cx="3224212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2800" b="0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Temos dinheiro sobrando para doar aos bancos?</a:t>
            </a:r>
          </a:p>
          <a:p>
            <a:pPr algn="ctr" eaLnBrk="1" hangingPunct="1"/>
            <a:r>
              <a:rPr lang="en-US" altLang="pt-BR" sz="2000" b="0">
                <a:hlinkClick r:id="rId2"/>
              </a:rPr>
              <a:t>https://bit.ly/35pu0NH</a:t>
            </a:r>
            <a:r>
              <a:rPr lang="en-US" altLang="pt-BR" sz="2000" b="0"/>
              <a:t> </a:t>
            </a:r>
          </a:p>
          <a:p>
            <a:pPr algn="ctr" eaLnBrk="1" hangingPunct="1"/>
            <a:endParaRPr lang="en-US" altLang="pt-BR" sz="2000" b="0"/>
          </a:p>
          <a:p>
            <a:pPr algn="ctr" eaLnBrk="1" hangingPunct="1"/>
            <a:endParaRPr lang="en-US" altLang="pt-BR" sz="2000" b="0"/>
          </a:p>
          <a:p>
            <a:pPr algn="ctr" eaLnBrk="1" hangingPunct="1"/>
            <a:endParaRPr lang="en-US" altLang="pt-BR" sz="2000" b="0"/>
          </a:p>
          <a:p>
            <a:pPr algn="ctr" eaLnBrk="1" hangingPunct="1"/>
            <a:endParaRPr lang="en-US" altLang="pt-BR" sz="2000" b="0"/>
          </a:p>
          <a:p>
            <a:pPr algn="ctr" eaLnBrk="1" hangingPunct="1"/>
            <a:endParaRPr lang="en-US" altLang="pt-BR" sz="2000" b="0"/>
          </a:p>
          <a:p>
            <a:pPr algn="ctr" eaLnBrk="1" hangingPunct="1"/>
            <a:endParaRPr lang="en-US" altLang="pt-BR" sz="2000" b="0"/>
          </a:p>
          <a:p>
            <a:pPr algn="ctr" eaLnBrk="1" hangingPunct="1"/>
            <a:endParaRPr lang="en-US" altLang="pt-BR" sz="2000" b="0"/>
          </a:p>
          <a:p>
            <a:pPr algn="ctr" eaLnBrk="1" hangingPunct="1"/>
            <a:r>
              <a:rPr lang="en-US" altLang="pt-BR" sz="2000" b="0">
                <a:hlinkClick r:id="rId3"/>
              </a:rPr>
              <a:t>https://bit.ly/2IhRmwQ</a:t>
            </a:r>
            <a:r>
              <a:rPr lang="en-US" altLang="pt-BR" sz="2000" b="0"/>
              <a:t> </a:t>
            </a:r>
          </a:p>
        </p:txBody>
      </p:sp>
      <p:pic>
        <p:nvPicPr>
          <p:cNvPr id="24579" name="Picture 1">
            <a:extLst>
              <a:ext uri="{FF2B5EF4-FFF2-40B4-BE49-F238E27FC236}">
                <a16:creationId xmlns:a16="http://schemas.microsoft.com/office/drawing/2014/main" id="{1BB40A61-5D76-48AA-AF90-A87AEE9A8B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2349500"/>
            <a:ext cx="5545137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2">
            <a:extLst>
              <a:ext uri="{FF2B5EF4-FFF2-40B4-BE49-F238E27FC236}">
                <a16:creationId xmlns:a16="http://schemas.microsoft.com/office/drawing/2014/main" id="{D2F560CD-B163-4C12-9936-CC7159C6CF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3" y="4221163"/>
            <a:ext cx="3446462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D2F903AA-0056-47D5-BC87-7F10E74EF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549275"/>
            <a:ext cx="9705975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marL="457200" indent="-457200" algn="ctr">
              <a:spcBef>
                <a:spcPts val="3000"/>
              </a:spcBef>
              <a:buClr>
                <a:srgbClr val="FF9900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t-BR" sz="4400" dirty="0">
                <a:solidFill>
                  <a:srgbClr val="92D050"/>
                </a:solidFill>
                <a:latin typeface="Tahoma" charset="0"/>
                <a:ea typeface="ＭＳ Ｐゴシック" charset="0"/>
                <a:cs typeface="Tahoma" charset="0"/>
              </a:rPr>
              <a:t>PEC 32</a:t>
            </a:r>
          </a:p>
          <a:p>
            <a:pPr algn="ctr">
              <a:spcBef>
                <a:spcPts val="3000"/>
              </a:spcBef>
              <a:buClr>
                <a:srgbClr val="FF99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t-BR" sz="4400" dirty="0">
              <a:solidFill>
                <a:srgbClr val="92D050"/>
              </a:solidFill>
              <a:latin typeface="Tahoma" charset="0"/>
              <a:ea typeface="ＭＳ Ｐゴシック" charset="0"/>
              <a:cs typeface="Tahoma" charset="0"/>
            </a:endParaRPr>
          </a:p>
          <a:p>
            <a:pPr algn="ctr">
              <a:spcBef>
                <a:spcPts val="3000"/>
              </a:spcBef>
              <a:buClr>
                <a:srgbClr val="FF99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t-BR" sz="4400" dirty="0">
              <a:solidFill>
                <a:srgbClr val="92D050"/>
              </a:solidFill>
              <a:latin typeface="Tahoma" charset="0"/>
              <a:ea typeface="ＭＳ Ｐゴシック" charset="0"/>
              <a:cs typeface="Tahoma" charset="0"/>
            </a:endParaRPr>
          </a:p>
          <a:p>
            <a:pPr algn="ctr">
              <a:spcBef>
                <a:spcPts val="3000"/>
              </a:spcBef>
              <a:buClr>
                <a:srgbClr val="FF99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t-BR" sz="4400" dirty="0">
              <a:solidFill>
                <a:srgbClr val="92D050"/>
              </a:solidFill>
              <a:latin typeface="Tahoma" charset="0"/>
              <a:ea typeface="ＭＳ Ｐゴシック" charset="0"/>
              <a:cs typeface="Tahoma" charset="0"/>
            </a:endParaRPr>
          </a:p>
          <a:p>
            <a:pPr algn="ctr">
              <a:spcBef>
                <a:spcPts val="3000"/>
              </a:spcBef>
              <a:buClr>
                <a:srgbClr val="FF99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t-BR" sz="4400" dirty="0">
              <a:solidFill>
                <a:srgbClr val="92D050"/>
              </a:solidFill>
              <a:latin typeface="Tahoma" charset="0"/>
              <a:ea typeface="ＭＳ Ｐゴシック" charset="0"/>
              <a:cs typeface="Tahoma" charset="0"/>
            </a:endParaRPr>
          </a:p>
          <a:p>
            <a:pPr algn="ctr">
              <a:spcBef>
                <a:spcPts val="3000"/>
              </a:spcBef>
              <a:buClr>
                <a:srgbClr val="FF99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t-BR" sz="4400" dirty="0">
              <a:solidFill>
                <a:srgbClr val="92D050"/>
              </a:solidFill>
              <a:latin typeface="Tahoma" charset="0"/>
              <a:ea typeface="ＭＳ Ｐゴシック" charset="0"/>
              <a:cs typeface="Tahoma" charset="0"/>
            </a:endParaRPr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0355599F-77D0-44D7-87CB-6E3269AD1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1341438"/>
            <a:ext cx="816292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736B0A-0C6F-49A8-B526-E540975C9CD3}"/>
              </a:ext>
            </a:extLst>
          </p:cNvPr>
          <p:cNvSpPr txBox="1"/>
          <p:nvPr/>
        </p:nvSpPr>
        <p:spPr>
          <a:xfrm>
            <a:off x="992188" y="5589588"/>
            <a:ext cx="8281987" cy="16303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2000" b="0" dirty="0">
              <a:latin typeface="Times New Roman" charset="0"/>
              <a:ea typeface="ＭＳ Ｐゴシック" charset="0"/>
              <a:cs typeface="ＭＳ Ｐゴシック" charset="0"/>
              <a:hlinkClick r:id="rId4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b="0" dirty="0">
                <a:solidFill>
                  <a:srgbClr val="94C600"/>
                </a:solidFill>
                <a:latin typeface="Times New Roman" charset="0"/>
                <a:ea typeface="ＭＳ Ｐゴシック" charset="0"/>
                <a:cs typeface="ＭＳ Ｐゴシック" charset="0"/>
                <a:hlinkClick r:id="rId4"/>
              </a:rPr>
              <a:t>https://auditoriacidada.org.br/conteudo/video-16-ehoradevirarojogo/</a:t>
            </a:r>
            <a:r>
              <a:rPr lang="en-US" sz="2000" b="0" dirty="0">
                <a:solidFill>
                  <a:srgbClr val="94C6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b="0" dirty="0">
                <a:solidFill>
                  <a:srgbClr val="94C600"/>
                </a:solidFill>
                <a:latin typeface="Times New Roman" charset="0"/>
                <a:ea typeface="ＭＳ Ｐゴシック" charset="0"/>
                <a:cs typeface="ＭＳ Ｐゴシック" charset="0"/>
                <a:hlinkClick r:id="rId5"/>
              </a:rPr>
              <a:t>https</a:t>
            </a:r>
            <a:r>
              <a:rPr lang="en-US" sz="2000" b="0" dirty="0">
                <a:latin typeface="Times New Roman" charset="0"/>
                <a:ea typeface="ＭＳ Ｐゴシック" charset="0"/>
                <a:cs typeface="ＭＳ Ｐゴシック" charset="0"/>
                <a:hlinkClick r:id="rId5"/>
              </a:rPr>
              <a:t>://auditoriacidada.org.br/video/pegadinhas-da-pec-32-voce-precisa-saber-para-nao-cair/</a:t>
            </a:r>
            <a:r>
              <a:rPr lang="en-US" sz="2000" b="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</a:p>
          <a:p>
            <a:pPr>
              <a:defRPr/>
            </a:pPr>
            <a:endParaRPr lang="en-US" sz="2000" b="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>
            <a:extLst>
              <a:ext uri="{FF2B5EF4-FFF2-40B4-BE49-F238E27FC236}">
                <a16:creationId xmlns:a16="http://schemas.microsoft.com/office/drawing/2014/main" id="{3EF24BC2-0E5A-477A-8E7D-4294B7B01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50" y="188913"/>
            <a:ext cx="9632950" cy="661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3200">
                <a:solidFill>
                  <a:srgbClr val="94C600"/>
                </a:solidFill>
                <a:latin typeface="Tahoma" panose="020B0604030504040204" pitchFamily="34" charset="0"/>
              </a:rPr>
              <a:t>GÊNESE DA PEC 32/2020</a:t>
            </a:r>
          </a:p>
          <a:p>
            <a:pPr algn="ctr" eaLnBrk="1" hangingPunct="1"/>
            <a:endParaRPr lang="pt-BR" altLang="pt-BR" sz="280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ctr" eaLnBrk="1" hangingPunct="1"/>
            <a:r>
              <a:rPr lang="pt-BR" altLang="en-US" b="0" i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pt-BR" altLang="pt-BR" b="0" i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... estudo do </a:t>
            </a:r>
            <a:r>
              <a:rPr lang="pt-BR" altLang="pt-BR" i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Banco Mundial</a:t>
            </a:r>
            <a:r>
              <a:rPr lang="pt-BR" altLang="pt-BR" b="0" i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(Um Ajuste Justo: Análise da eficiência e equidade do gasto público no Brasil), publicado em 2017, já evidenciava que </a:t>
            </a:r>
            <a:r>
              <a:rPr lang="pt-BR" altLang="pt-BR" i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 gasto público é engessado em categorias como folha de pagamento e previdência socia</a:t>
            </a:r>
            <a:r>
              <a:rPr lang="pt-BR" altLang="pt-BR" b="0" i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l, deixando pouco espaço para despesas discricionárias e de investimento. Mais recentemente, em outubro de 2019, novo estudo do mesmo Banco (Gestão de Pessoas e Folha de Pagamentos no Setor Público Brasileiro: o que os dados dizem), ao analisar dados sobre a folha de pagamentos do Governo Federal e de seis Governos Estaduais, </a:t>
            </a:r>
            <a:r>
              <a:rPr lang="pt-BR" altLang="pt-BR" i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corroborou a existência de uma série de distorções nos gastos com pessoal.</a:t>
            </a:r>
          </a:p>
          <a:p>
            <a:pPr algn="ctr" eaLnBrk="1" hangingPunct="1"/>
            <a:endParaRPr lang="pt-BR" altLang="pt-BR" sz="280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ctr" eaLnBrk="1" hangingPunct="1"/>
            <a:r>
              <a:rPr lang="pt-BR" altLang="pt-BR">
                <a:solidFill>
                  <a:schemeClr val="accent1"/>
                </a:solidFill>
                <a:latin typeface="Tahoma" panose="020B0604030504040204" pitchFamily="34" charset="0"/>
              </a:rPr>
              <a:t>BANCO MUNDIAL, braço do BIS, omite o gasto com o Sistema da Dívida, que é o maior gasto público e impede investimentos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>
            <a:extLst>
              <a:ext uri="{FF2B5EF4-FFF2-40B4-BE49-F238E27FC236}">
                <a16:creationId xmlns:a16="http://schemas.microsoft.com/office/drawing/2014/main" id="{985FD334-14F1-421E-894B-31D8B854F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50" y="188913"/>
            <a:ext cx="9632950" cy="661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3200">
                <a:solidFill>
                  <a:srgbClr val="94C600"/>
                </a:solidFill>
                <a:latin typeface="Tahoma" panose="020B0604030504040204" pitchFamily="34" charset="0"/>
              </a:rPr>
              <a:t>GÊNESE DA PEC 32/2020</a:t>
            </a:r>
          </a:p>
          <a:p>
            <a:pPr algn="ctr" eaLnBrk="1" hangingPunct="1"/>
            <a:endParaRPr lang="pt-BR" altLang="pt-BR" sz="280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ctr" eaLnBrk="1" hangingPunct="1"/>
            <a:r>
              <a:rPr lang="pt-BR" altLang="en-US" b="0" i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pt-BR" altLang="pt-BR" b="0" i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... estudo do </a:t>
            </a:r>
            <a:r>
              <a:rPr lang="pt-BR" altLang="pt-BR" i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Banco Mundial</a:t>
            </a:r>
            <a:r>
              <a:rPr lang="pt-BR" altLang="pt-BR" b="0" i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(Um Ajuste Justo: Análise da eficiência e equidade do gasto público no Brasil), publicado em 2017, já evidenciava que </a:t>
            </a:r>
            <a:r>
              <a:rPr lang="pt-BR" altLang="pt-BR" i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 gasto público é engessado em categorias como folha de pagamento e previdência socia</a:t>
            </a:r>
            <a:r>
              <a:rPr lang="pt-BR" altLang="pt-BR" b="0" i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l, deixando pouco espaço para despesas discricionárias e de investimento. Mais recentemente, em outubro de 2019, novo estudo do mesmo Banco (Gestão de Pessoas e Folha de Pagamentos no Setor Público Brasileiro: o que os dados dizem), ao analisar dados sobre a folha de pagamentos do Governo Federal e de seis Governos Estaduais, </a:t>
            </a:r>
            <a:r>
              <a:rPr lang="pt-BR" altLang="pt-BR" i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corroborou a existência de uma série de distorções nos gastos com pessoal.</a:t>
            </a:r>
          </a:p>
          <a:p>
            <a:pPr algn="ctr" eaLnBrk="1" hangingPunct="1"/>
            <a:endParaRPr lang="pt-BR" altLang="pt-BR" sz="280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ctr" eaLnBrk="1" hangingPunct="1"/>
            <a:r>
              <a:rPr lang="pt-BR" altLang="pt-BR">
                <a:solidFill>
                  <a:schemeClr val="accent1"/>
                </a:solidFill>
                <a:latin typeface="Tahoma" panose="020B0604030504040204" pitchFamily="34" charset="0"/>
              </a:rPr>
              <a:t>BANCO MUNDIAL, braço do BIS, omite o gasto com o Sistema da Dívida, que é o maior gasto público e impede investimentos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>
            <a:extLst>
              <a:ext uri="{FF2B5EF4-FFF2-40B4-BE49-F238E27FC236}">
                <a16:creationId xmlns:a16="http://schemas.microsoft.com/office/drawing/2014/main" id="{E1C6C8C9-5ECA-4AB5-A83A-265F26405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50" y="188913"/>
            <a:ext cx="9632950" cy="569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pt-BR" altLang="pt-BR" sz="3200">
                <a:solidFill>
                  <a:srgbClr val="94C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REFLEXO PARA OS DIREITOS SOCIAIS</a:t>
            </a:r>
            <a:endParaRPr lang="pt-PT" altLang="pt-BR"/>
          </a:p>
          <a:p>
            <a:pPr algn="ctr" eaLnBrk="1" hangingPunct="1"/>
            <a:endParaRPr lang="pt-BR" altLang="pt-BR" sz="28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pt-BR" altLang="pt-BR" sz="280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pt-BR" altLang="pt-BR" sz="280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pt-BR" altLang="pt-BR" sz="3200" b="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Educação Básica [item 16, p. 13]: diz o texto que a ineficiência da educação básica está nos números de alunos por professor, e cuja solução é o enxugamento dos quadros docentes para aumentar em 33% o número de alunos por professor.</a:t>
            </a:r>
            <a:endParaRPr lang="pt-BR" altLang="pt-BR" sz="3600">
              <a:solidFill>
                <a:schemeClr val="tx1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pt-BR" altLang="pt-BR" sz="2800">
              <a:solidFill>
                <a:srgbClr val="92D05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pt-BR" altLang="pt-BR" sz="3200">
              <a:solidFill>
                <a:srgbClr val="92D05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pt-BR" altLang="pt-BR" sz="1400" b="0">
                <a:solidFill>
                  <a:srgbClr val="92D050"/>
                </a:solidFill>
                <a:cs typeface="Times New Roman" panose="02020603050405020304" pitchFamily="18" charset="0"/>
              </a:rPr>
              <a:t>Fonte: A fair adjustment : efficiency and equity of public spending in Brazil : Volume I - https://documents.worldbank.org/en/publication/documents-reports/documentdetail/884871511196609355/volume-i-s%c3%adntese</a:t>
            </a:r>
            <a:endParaRPr lang="pt-BR" altLang="pt-BR" sz="1400">
              <a:solidFill>
                <a:srgbClr val="92D05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>
            <a:extLst>
              <a:ext uri="{FF2B5EF4-FFF2-40B4-BE49-F238E27FC236}">
                <a16:creationId xmlns:a16="http://schemas.microsoft.com/office/drawing/2014/main" id="{64F69A92-C733-4C12-B9FC-42AE123D16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50" y="188913"/>
            <a:ext cx="963295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pt-BR" altLang="pt-BR" sz="3200">
                <a:solidFill>
                  <a:srgbClr val="94C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REFLEXO PARA OS DIREITOS SOCIAIS</a:t>
            </a:r>
            <a:endParaRPr lang="pt-PT" altLang="pt-BR"/>
          </a:p>
          <a:p>
            <a:pPr algn="ctr" eaLnBrk="1" hangingPunct="1"/>
            <a:endParaRPr lang="pt-BR" altLang="pt-BR" sz="28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pt-BR" altLang="pt-BR" sz="280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pt-BR" altLang="pt-BR" sz="2800" b="0">
                <a:solidFill>
                  <a:srgbClr val="FFFFFF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Saúde [item 19, p. 14]: diz o texto que a ineficiência está na atual política de prover os melhores tratamentos disponíveis aos pacientes, desconsiderando os custos de tais tratamentos. A solução estaria em forçar o paciente a escolher o "tratamento mais eficaz em relação ao custo". </a:t>
            </a:r>
            <a:endParaRPr lang="pt-BR" altLang="pt-BR" sz="1800">
              <a:solidFill>
                <a:srgbClr val="FFFFFF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pt-BR" altLang="pt-BR" sz="3200">
              <a:solidFill>
                <a:srgbClr val="92D050"/>
              </a:solidFill>
            </a:endParaRPr>
          </a:p>
          <a:p>
            <a:pPr algn="ctr"/>
            <a:endParaRPr lang="pt-BR" altLang="pt-BR" sz="3200">
              <a:solidFill>
                <a:srgbClr val="92D05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pt-BR" altLang="pt-BR" sz="1400" b="0">
                <a:solidFill>
                  <a:srgbClr val="92D050"/>
                </a:solidFill>
                <a:cs typeface="Times New Roman" panose="02020603050405020304" pitchFamily="18" charset="0"/>
              </a:rPr>
              <a:t>Fonte: A fair adjustment : efficiency and equity of public spending in Brazil : Volume I - https://documents.worldbank.org/en/publication/documents-reports/documentdetail/884871511196609355/volume-i-s%c3%adntese</a:t>
            </a:r>
            <a:endParaRPr lang="pt-BR" altLang="pt-BR" sz="1400">
              <a:solidFill>
                <a:srgbClr val="92D05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0930B3D3-6CFD-4671-81E2-F765465A0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50" y="188913"/>
            <a:ext cx="9632950" cy="658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2800">
                <a:solidFill>
                  <a:srgbClr val="94C600"/>
                </a:solidFill>
                <a:latin typeface="Tahoma" panose="020B0604030504040204" pitchFamily="34" charset="0"/>
              </a:rPr>
              <a:t>PEC 32/2020</a:t>
            </a:r>
          </a:p>
          <a:p>
            <a:pPr algn="ctr" eaLnBrk="1" hangingPunct="1"/>
            <a:endParaRPr lang="pt-BR" altLang="pt-BR" sz="100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pt-BR" altLang="pt-BR" b="0">
                <a:solidFill>
                  <a:schemeClr val="accent1"/>
                </a:solidFill>
                <a:latin typeface="Tahoma" panose="020B0604030504040204" pitchFamily="34" charset="0"/>
              </a:rPr>
              <a:t>REFORMA IDEOLÓGICA</a:t>
            </a: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: modifica completamente o papel do Estado que deixa de ser a locomotiva do serviço público e passa a atuar </a:t>
            </a:r>
            <a:r>
              <a:rPr lang="pt-BR" altLang="en-US" b="0">
                <a:solidFill>
                  <a:schemeClr val="tx1"/>
                </a:solidFill>
                <a:latin typeface="Tahoma" panose="020B0604030504040204" pitchFamily="34" charset="0"/>
              </a:rPr>
              <a:t>“</a:t>
            </a: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nas sobras</a:t>
            </a:r>
            <a:r>
              <a:rPr lang="pt-BR" altLang="en-US" b="0">
                <a:solidFill>
                  <a:schemeClr val="tx1"/>
                </a:solidFill>
                <a:latin typeface="Tahoma" panose="020B0604030504040204" pitchFamily="34" charset="0"/>
              </a:rPr>
              <a:t>”</a:t>
            </a: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, onde o mercado não tiver interesse em atuar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pt-BR" altLang="pt-BR" b="0">
                <a:solidFill>
                  <a:srgbClr val="94C600"/>
                </a:solidFill>
                <a:latin typeface="Tahoma" panose="020B0604030504040204" pitchFamily="34" charset="0"/>
              </a:rPr>
              <a:t>GRANDES NEGÓCIOS EM JOGO</a:t>
            </a: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: privatização total; terceirização; chefias, inclusive técnicas, poderão ser ocupadas por qualquer pessoa;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pt-BR" altLang="pt-BR" b="0">
                <a:solidFill>
                  <a:srgbClr val="94C600"/>
                </a:solidFill>
                <a:latin typeface="Tahoma" panose="020B0604030504040204" pitchFamily="34" charset="0"/>
              </a:rPr>
              <a:t>PODERES DE IMPÉRIO AO PRESIDENTE DA REPÚBLICA</a:t>
            </a: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:  Por simples DECRETO poderá extinguir cargos públicos; Ministérios e órgãos diretamente subordinados à presidência; entidades da administração pública autárquica e fundacional.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pt-BR" altLang="pt-BR" b="0">
                <a:solidFill>
                  <a:srgbClr val="94C600"/>
                </a:solidFill>
                <a:latin typeface="Tahoma" panose="020B0604030504040204" pitchFamily="34" charset="0"/>
              </a:rPr>
              <a:t>SERVIDORES PERDEM</a:t>
            </a: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: ESTABILIDADE, RJU, CARREIRAS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pt-BR" altLang="pt-BR" b="0">
                <a:solidFill>
                  <a:srgbClr val="94C600"/>
                </a:solidFill>
                <a:latin typeface="Tahoma" panose="020B0604030504040204" pitchFamily="34" charset="0"/>
              </a:rPr>
              <a:t>SOCIEDADE PERDE</a:t>
            </a: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: continuidade do serviço público; qualidade de servidores selecionados por concurso e comprometidos com o Estado; gratuidade e universalidade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pt-BR" altLang="pt-BR" b="0">
                <a:solidFill>
                  <a:srgbClr val="94C600"/>
                </a:solidFill>
                <a:latin typeface="Tahoma" panose="020B0604030504040204" pitchFamily="34" charset="0"/>
              </a:rPr>
              <a:t>EMPRESAS PERDEM</a:t>
            </a: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: Art. 173 da CF </a:t>
            </a:r>
            <a:r>
              <a:rPr lang="pt-BR" altLang="pt-BR" b="0" i="1">
                <a:solidFill>
                  <a:schemeClr val="tx1"/>
                </a:solidFill>
                <a:latin typeface="Tahoma" panose="020B0604030504040204" pitchFamily="34" charset="0"/>
              </a:rPr>
              <a:t>§ 6º </a:t>
            </a:r>
            <a:r>
              <a:rPr lang="pt-BR" altLang="en-US" b="0" i="1">
                <a:solidFill>
                  <a:schemeClr val="tx1"/>
                </a:solidFill>
                <a:latin typeface="Tahoma" panose="020B0604030504040204" pitchFamily="34" charset="0"/>
              </a:rPr>
              <a:t>“</a:t>
            </a:r>
            <a:r>
              <a:rPr lang="pt-BR" altLang="ja-JP" b="0" i="1">
                <a:solidFill>
                  <a:schemeClr val="tx1"/>
                </a:solidFill>
                <a:latin typeface="Tahoma" panose="020B0604030504040204" pitchFamily="34" charset="0"/>
              </a:rPr>
              <a:t>É vedado ao Estado instituir medidas que gerem reservas de mercado...</a:t>
            </a:r>
            <a:r>
              <a:rPr lang="pt-BR" altLang="en-US" b="0" i="1">
                <a:solidFill>
                  <a:schemeClr val="tx1"/>
                </a:solidFill>
                <a:latin typeface="Tahoma" panose="020B0604030504040204" pitchFamily="34" charset="0"/>
              </a:rPr>
              <a:t>”</a:t>
            </a:r>
            <a:endParaRPr lang="pt-BR" altLang="pt-BR" b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2120A5B7-1FD1-4177-9D31-DFA2D84C20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549275"/>
            <a:ext cx="9705975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pt-BR" altLang="pt-BR"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PEC 32 DESMONTA O ESTADO. QUAL A SAÍDA?</a:t>
            </a:r>
          </a:p>
          <a:p>
            <a:pPr eaLnBrk="1" hangingPunct="1">
              <a:spcBef>
                <a:spcPts val="3000"/>
              </a:spcBef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pt-BR" altLang="pt-BR" b="0">
                <a:solidFill>
                  <a:srgbClr val="92D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APROFUNDAMENTO DA CRISE ECONÔMICA E A JUSTIFICATIVA PARA A PEC 32</a:t>
            </a:r>
          </a:p>
          <a:p>
            <a:pPr eaLnBrk="1" hangingPunct="1">
              <a:spcBef>
                <a:spcPts val="3000"/>
              </a:spcBef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pt-BR" altLang="pt-BR" b="0">
                <a:solidFill>
                  <a:srgbClr val="92D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FINANCEIRIZAÇÃO E O APROFUNDAMENTO DOS PRIVILÉGIOS DOS BANCOS EM PLENA PANDEMIA E AMEAÇA DE INDEPENDÊNCIA DO BC</a:t>
            </a:r>
          </a:p>
          <a:p>
            <a:pPr eaLnBrk="1" hangingPunct="1">
              <a:spcBef>
                <a:spcPts val="3000"/>
              </a:spcBef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pt-BR" altLang="pt-BR" b="0">
                <a:solidFill>
                  <a:srgbClr val="92D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DÍVIDA PÚBLICA NO BRASIL</a:t>
            </a:r>
            <a:endParaRPr lang="en-GB" altLang="pt-BR" sz="1000" b="0">
              <a:solidFill>
                <a:srgbClr val="92D05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spcBef>
                <a:spcPts val="3000"/>
              </a:spcBef>
              <a:buClr>
                <a:srgbClr val="FF9900"/>
              </a:buClr>
            </a:pPr>
            <a:r>
              <a:rPr lang="en-GB" altLang="pt-BR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AUDITORIA DA DÍVIDA DEVERIA SER UMA ROTINA</a:t>
            </a:r>
          </a:p>
          <a:p>
            <a:pPr algn="ctr" eaLnBrk="1" hangingPunct="1">
              <a:spcBef>
                <a:spcPts val="3000"/>
              </a:spcBef>
              <a:buClr>
                <a:srgbClr val="FF9900"/>
              </a:buClr>
            </a:pPr>
            <a:r>
              <a:rPr lang="en-GB" altLang="pt-BR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É HORA DE VIRAR O JOGO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>
            <a:extLst>
              <a:ext uri="{FF2B5EF4-FFF2-40B4-BE49-F238E27FC236}">
                <a16:creationId xmlns:a16="http://schemas.microsoft.com/office/drawing/2014/main" id="{E93E76AD-FC36-41E9-B2A0-9FE2380BB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765175"/>
            <a:ext cx="8932862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CaixaDeTexto 5">
            <a:extLst>
              <a:ext uri="{FF2B5EF4-FFF2-40B4-BE49-F238E27FC236}">
                <a16:creationId xmlns:a16="http://schemas.microsoft.com/office/drawing/2014/main" id="{F28CFBCD-25C6-4E1C-9E83-514F65288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3225" y="1484313"/>
            <a:ext cx="3373438" cy="1447800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2200">
                <a:latin typeface="Arial" panose="020B0604020202020204" pitchFamily="34" charset="0"/>
              </a:rPr>
              <a:t>Governo omite R$ 2,2 TRILHÕES de JUROS e AMORTIZAÇÕES DA DÍVIDA PÚBLICA </a:t>
            </a:r>
          </a:p>
        </p:txBody>
      </p:sp>
      <p:sp>
        <p:nvSpPr>
          <p:cNvPr id="32771" name="Seta para baixo 6">
            <a:extLst>
              <a:ext uri="{FF2B5EF4-FFF2-40B4-BE49-F238E27FC236}">
                <a16:creationId xmlns:a16="http://schemas.microsoft.com/office/drawing/2014/main" id="{36AFE197-20C6-486A-8FAF-729B05B66063}"/>
              </a:ext>
            </a:extLst>
          </p:cNvPr>
          <p:cNvSpPr>
            <a:spLocks noChangeArrowheads="1"/>
          </p:cNvSpPr>
          <p:nvPr/>
        </p:nvSpPr>
        <p:spPr bwMode="auto">
          <a:xfrm rot="-7666899">
            <a:off x="5747544" y="1715294"/>
            <a:ext cx="454025" cy="1592263"/>
          </a:xfrm>
          <a:prstGeom prst="downArrow">
            <a:avLst>
              <a:gd name="adj1" fmla="val 35593"/>
              <a:gd name="adj2" fmla="val 49910"/>
            </a:avLst>
          </a:prstGeom>
          <a:solidFill>
            <a:srgbClr val="FFFFFF"/>
          </a:solidFill>
          <a:ln w="50800" cap="sq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pt-BR" altLang="pt-BR"/>
          </a:p>
        </p:txBody>
      </p:sp>
      <p:sp>
        <p:nvSpPr>
          <p:cNvPr id="32772" name="CaixaDeTexto 7">
            <a:extLst>
              <a:ext uri="{FF2B5EF4-FFF2-40B4-BE49-F238E27FC236}">
                <a16:creationId xmlns:a16="http://schemas.microsoft.com/office/drawing/2014/main" id="{9AA911D0-61CD-4ED3-AC8A-672C5620C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75" y="6230938"/>
            <a:ext cx="96535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000">
                <a:solidFill>
                  <a:schemeClr val="tx1"/>
                </a:solidFill>
              </a:rPr>
              <a:t>Fontes: </a:t>
            </a:r>
            <a:r>
              <a:rPr lang="pt-BR" altLang="pt-BR" sz="1000">
                <a:solidFill>
                  <a:schemeClr val="tx1"/>
                </a:solidFill>
                <a:hlinkClick r:id="rId4"/>
              </a:rPr>
              <a:t>https://www.gov.br/economia/pt-br/centrais-de-conteudo/apresentacoes/2020/setembro/nova-administracao-publica.pdf/@@download/file/Nova%20Administra%C3%A7%C3%A3o%20P%C3%BAblica.pdf</a:t>
            </a:r>
            <a:r>
              <a:rPr lang="pt-BR" altLang="pt-BR" sz="1000">
                <a:solidFill>
                  <a:schemeClr val="tx1"/>
                </a:solidFill>
              </a:rPr>
              <a:t>   e</a:t>
            </a:r>
          </a:p>
          <a:p>
            <a:pPr eaLnBrk="1" hangingPunct="1"/>
            <a:r>
              <a:rPr lang="pt-BR" altLang="pt-BR" sz="1000">
                <a:solidFill>
                  <a:schemeClr val="tx1"/>
                </a:solidFill>
                <a:hlinkClick r:id="rId5"/>
              </a:rPr>
              <a:t>https://www.camara.leg.br/internet/comissao/index/mista/orca/orcamento/OR2021/proposta/1_VolumeI.pdf</a:t>
            </a:r>
            <a:r>
              <a:rPr lang="pt-BR" altLang="pt-BR" sz="1000">
                <a:solidFill>
                  <a:schemeClr val="tx1"/>
                </a:solidFill>
              </a:rPr>
              <a:t>  - pág 249</a:t>
            </a:r>
          </a:p>
        </p:txBody>
      </p:sp>
      <p:sp>
        <p:nvSpPr>
          <p:cNvPr id="32773" name="TextBox 1">
            <a:extLst>
              <a:ext uri="{FF2B5EF4-FFF2-40B4-BE49-F238E27FC236}">
                <a16:creationId xmlns:a16="http://schemas.microsoft.com/office/drawing/2014/main" id="{FDF78A4D-3964-461A-ADB0-9AAA02297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88" y="115888"/>
            <a:ext cx="8137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3200">
                <a:solidFill>
                  <a:schemeClr val="accent1"/>
                </a:solidFill>
              </a:rPr>
              <a:t>O Governo plagia Banco Mundial e mente:</a:t>
            </a:r>
          </a:p>
        </p:txBody>
      </p:sp>
      <p:sp>
        <p:nvSpPr>
          <p:cNvPr id="32774" name="TextBox 1">
            <a:extLst>
              <a:ext uri="{FF2B5EF4-FFF2-40B4-BE49-F238E27FC236}">
                <a16:creationId xmlns:a16="http://schemas.microsoft.com/office/drawing/2014/main" id="{29718EF5-9B15-4375-8445-376E73FDD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7238" y="3789363"/>
            <a:ext cx="20875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pt-BR"/>
              <a:t>PRIMÁRIOS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8">
            <a:extLst>
              <a:ext uri="{FF2B5EF4-FFF2-40B4-BE49-F238E27FC236}">
                <a16:creationId xmlns:a16="http://schemas.microsoft.com/office/drawing/2014/main" id="{01DA482B-0219-4261-BC22-E9D6F89CF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216025"/>
            <a:ext cx="5476875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CaixaDeTexto 5">
            <a:extLst>
              <a:ext uri="{FF2B5EF4-FFF2-40B4-BE49-F238E27FC236}">
                <a16:creationId xmlns:a16="http://schemas.microsoft.com/office/drawing/2014/main" id="{1F0489FF-8796-4BBA-A7E1-3005EC3C4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5661025"/>
            <a:ext cx="2209800" cy="769938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2200">
                <a:latin typeface="Arial" panose="020B0604020202020204" pitchFamily="34" charset="0"/>
              </a:rPr>
              <a:t>R$ 2,236 TRILHÕES </a:t>
            </a:r>
          </a:p>
        </p:txBody>
      </p:sp>
      <p:sp>
        <p:nvSpPr>
          <p:cNvPr id="34819" name="Seta para baixo 6">
            <a:extLst>
              <a:ext uri="{FF2B5EF4-FFF2-40B4-BE49-F238E27FC236}">
                <a16:creationId xmlns:a16="http://schemas.microsoft.com/office/drawing/2014/main" id="{89799467-54C1-44AB-8CAF-E221F187C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4763" y="4587875"/>
            <a:ext cx="566737" cy="1066800"/>
          </a:xfrm>
          <a:prstGeom prst="downArrow">
            <a:avLst>
              <a:gd name="adj1" fmla="val 50000"/>
              <a:gd name="adj2" fmla="val 49926"/>
            </a:avLst>
          </a:prstGeom>
          <a:solidFill>
            <a:srgbClr val="FFFFFF"/>
          </a:solidFill>
          <a:ln w="50800" cap="sq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pt-BR" altLang="pt-BR"/>
          </a:p>
        </p:txBody>
      </p:sp>
      <p:sp>
        <p:nvSpPr>
          <p:cNvPr id="34820" name="CaixaDeTexto 1">
            <a:extLst>
              <a:ext uri="{FF2B5EF4-FFF2-40B4-BE49-F238E27FC236}">
                <a16:creationId xmlns:a16="http://schemas.microsoft.com/office/drawing/2014/main" id="{BDD2D490-02A7-403C-AE4A-296791FCD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88" y="134938"/>
            <a:ext cx="53133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>
                <a:solidFill>
                  <a:schemeClr val="accent1"/>
                </a:solidFill>
                <a:latin typeface="Tahoma" panose="020B0604030504040204" pitchFamily="34" charset="0"/>
              </a:rPr>
              <a:t>PLOA 2021 – MAIS PRIVILÉGIO PARA OS RENTISTAS</a:t>
            </a:r>
          </a:p>
        </p:txBody>
      </p:sp>
      <p:sp>
        <p:nvSpPr>
          <p:cNvPr id="34821" name="CaixaDeTexto 2">
            <a:extLst>
              <a:ext uri="{FF2B5EF4-FFF2-40B4-BE49-F238E27FC236}">
                <a16:creationId xmlns:a16="http://schemas.microsoft.com/office/drawing/2014/main" id="{8CAF6B4A-EDFA-4110-A619-97AF4A3A1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9313" y="134938"/>
            <a:ext cx="4137025" cy="695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1600">
                <a:solidFill>
                  <a:schemeClr val="tx1"/>
                </a:solidFill>
                <a:latin typeface="Tahoma" panose="020B0604030504040204" pitchFamily="34" charset="0"/>
              </a:rPr>
              <a:t>DEFENSORES DO MERCADO SE DESESPERAM COM ESSE GRÁFICO:</a:t>
            </a:r>
          </a:p>
          <a:p>
            <a:pPr eaLnBrk="1" hangingPunct="1"/>
            <a:endParaRPr lang="pt-BR" altLang="pt-BR" sz="1600" b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eaLnBrk="1" hangingPunct="1">
              <a:spcAft>
                <a:spcPts val="600"/>
              </a:spcAft>
              <a:buFontTx/>
              <a:buChar char="-"/>
            </a:pPr>
            <a:r>
              <a:rPr lang="pt-BR" altLang="pt-BR" sz="1600" b="0">
                <a:solidFill>
                  <a:schemeClr val="tx1"/>
                </a:solidFill>
                <a:latin typeface="Tahoma" panose="020B0604030504040204" pitchFamily="34" charset="0"/>
              </a:rPr>
              <a:t> Alegam que a parte amarela </a:t>
            </a:r>
            <a:r>
              <a:rPr lang="pt-BR" altLang="en-US" sz="1600" b="0">
                <a:solidFill>
                  <a:schemeClr val="tx1"/>
                </a:solidFill>
                <a:latin typeface="Tahoma" panose="020B0604030504040204" pitchFamily="34" charset="0"/>
              </a:rPr>
              <a:t>“</a:t>
            </a:r>
            <a:r>
              <a:rPr lang="pt-BR" altLang="pt-BR" sz="1600" b="0">
                <a:solidFill>
                  <a:schemeClr val="tx1"/>
                </a:solidFill>
                <a:latin typeface="Tahoma" panose="020B0604030504040204" pitchFamily="34" charset="0"/>
              </a:rPr>
              <a:t>é só rolagem/refinanciamento</a:t>
            </a:r>
            <a:r>
              <a:rPr lang="pt-BR" altLang="en-US" sz="1600" b="0">
                <a:solidFill>
                  <a:schemeClr val="tx1"/>
                </a:solidFill>
                <a:latin typeface="Tahoma" panose="020B0604030504040204" pitchFamily="34" charset="0"/>
              </a:rPr>
              <a:t>”</a:t>
            </a:r>
            <a:endParaRPr lang="pt-BR" altLang="pt-BR" sz="1600" b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eaLnBrk="1" hangingPunct="1">
              <a:spcAft>
                <a:spcPts val="600"/>
              </a:spcAft>
              <a:buFontTx/>
              <a:buChar char="-"/>
            </a:pPr>
            <a:r>
              <a:rPr lang="pt-BR" altLang="pt-BR" sz="1600" b="0">
                <a:solidFill>
                  <a:schemeClr val="tx1"/>
                </a:solidFill>
                <a:latin typeface="Tahoma" panose="020B0604030504040204" pitchFamily="34" charset="0"/>
              </a:rPr>
              <a:t> Porém, o governo computa grande parte dos juros como se fosse </a:t>
            </a:r>
            <a:r>
              <a:rPr lang="pt-BR" altLang="en-US" sz="1600" b="0">
                <a:solidFill>
                  <a:schemeClr val="tx1"/>
                </a:solidFill>
                <a:latin typeface="Tahoma" panose="020B0604030504040204" pitchFamily="34" charset="0"/>
              </a:rPr>
              <a:t>“</a:t>
            </a:r>
            <a:r>
              <a:rPr lang="pt-BR" altLang="pt-BR" sz="1600" b="0">
                <a:solidFill>
                  <a:schemeClr val="tx1"/>
                </a:solidFill>
                <a:latin typeface="Tahoma" panose="020B0604030504040204" pitchFamily="34" charset="0"/>
              </a:rPr>
              <a:t>rolagem</a:t>
            </a:r>
            <a:r>
              <a:rPr lang="pt-BR" altLang="en-US" sz="1600" b="0">
                <a:solidFill>
                  <a:schemeClr val="tx1"/>
                </a:solidFill>
                <a:latin typeface="Tahoma" panose="020B0604030504040204" pitchFamily="34" charset="0"/>
              </a:rPr>
              <a:t>”</a:t>
            </a:r>
            <a:r>
              <a:rPr lang="pt-BR" altLang="pt-BR" sz="1600" b="0">
                <a:solidFill>
                  <a:schemeClr val="tx1"/>
                </a:solidFill>
                <a:latin typeface="Tahoma" panose="020B0604030504040204" pitchFamily="34" charset="0"/>
              </a:rPr>
              <a:t> ou </a:t>
            </a:r>
            <a:r>
              <a:rPr lang="pt-BR" altLang="en-US" sz="1600" b="0">
                <a:solidFill>
                  <a:schemeClr val="tx1"/>
                </a:solidFill>
                <a:latin typeface="Tahoma" panose="020B0604030504040204" pitchFamily="34" charset="0"/>
              </a:rPr>
              <a:t>“</a:t>
            </a:r>
            <a:r>
              <a:rPr lang="pt-BR" altLang="pt-BR" sz="1600" b="0">
                <a:solidFill>
                  <a:schemeClr val="tx1"/>
                </a:solidFill>
                <a:latin typeface="Tahoma" panose="020B0604030504040204" pitchFamily="34" charset="0"/>
              </a:rPr>
              <a:t>refinanciamento</a:t>
            </a:r>
            <a:r>
              <a:rPr lang="pt-BR" altLang="en-US" sz="1600" b="0">
                <a:solidFill>
                  <a:schemeClr val="tx1"/>
                </a:solidFill>
                <a:latin typeface="Tahoma" panose="020B0604030504040204" pitchFamily="34" charset="0"/>
              </a:rPr>
              <a:t>”</a:t>
            </a:r>
            <a:endParaRPr lang="pt-BR" altLang="pt-BR" sz="1600" b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eaLnBrk="1" hangingPunct="1">
              <a:spcAft>
                <a:spcPts val="600"/>
              </a:spcAft>
              <a:buFontTx/>
              <a:buChar char="-"/>
            </a:pPr>
            <a:r>
              <a:rPr lang="pt-BR" altLang="pt-BR" sz="1600" b="0">
                <a:solidFill>
                  <a:schemeClr val="tx1"/>
                </a:solidFill>
                <a:latin typeface="Tahoma" panose="020B0604030504040204" pitchFamily="34" charset="0"/>
              </a:rPr>
              <a:t> Ignoram que todo ano centenas de bilhões de reais de outras fontes (que nada tem a ver com novos empréstimos) são destinadas para o pagamento da dívida.</a:t>
            </a:r>
          </a:p>
          <a:p>
            <a:pPr eaLnBrk="1" hangingPunct="1">
              <a:spcAft>
                <a:spcPts val="600"/>
              </a:spcAft>
              <a:buFontTx/>
              <a:buChar char="-"/>
            </a:pPr>
            <a:r>
              <a:rPr lang="pt-BR" altLang="pt-BR" sz="1600" b="0">
                <a:solidFill>
                  <a:schemeClr val="tx1"/>
                </a:solidFill>
                <a:latin typeface="Tahoma" panose="020B0604030504040204" pitchFamily="34" charset="0"/>
              </a:rPr>
              <a:t> Pegar empréstimo para pagar juros é uma opção política. É dinheiro que poderia ir para investimentos sociais.</a:t>
            </a:r>
          </a:p>
          <a:p>
            <a:pPr eaLnBrk="1" hangingPunct="1">
              <a:spcAft>
                <a:spcPts val="600"/>
              </a:spcAft>
              <a:buFontTx/>
              <a:buChar char="-"/>
            </a:pPr>
            <a:r>
              <a:rPr lang="pt-BR" altLang="pt-BR" sz="1600" b="0">
                <a:solidFill>
                  <a:schemeClr val="tx1"/>
                </a:solidFill>
                <a:latin typeface="Tahoma" panose="020B0604030504040204" pitchFamily="34" charset="0"/>
              </a:rPr>
              <a:t> Dizem que </a:t>
            </a:r>
            <a:r>
              <a:rPr lang="pt-BR" altLang="en-US" sz="1600" b="0">
                <a:solidFill>
                  <a:schemeClr val="tx1"/>
                </a:solidFill>
                <a:latin typeface="Tahoma" panose="020B0604030504040204" pitchFamily="34" charset="0"/>
              </a:rPr>
              <a:t>“</a:t>
            </a:r>
            <a:r>
              <a:rPr lang="pt-BR" altLang="pt-BR" sz="1600" b="0">
                <a:solidFill>
                  <a:schemeClr val="tx1"/>
                </a:solidFill>
                <a:latin typeface="Tahoma" panose="020B0604030504040204" pitchFamily="34" charset="0"/>
              </a:rPr>
              <a:t>a dívida não é problema, pois o governo pode emitir moeda e pagar</a:t>
            </a:r>
            <a:r>
              <a:rPr lang="pt-BR" altLang="en-US" sz="1600" b="0">
                <a:solidFill>
                  <a:schemeClr val="tx1"/>
                </a:solidFill>
                <a:latin typeface="Tahoma" panose="020B0604030504040204" pitchFamily="34" charset="0"/>
              </a:rPr>
              <a:t>”</a:t>
            </a:r>
            <a:endParaRPr lang="pt-BR" altLang="pt-BR" sz="1600" b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eaLnBrk="1" hangingPunct="1">
              <a:spcAft>
                <a:spcPts val="600"/>
              </a:spcAft>
              <a:buFontTx/>
              <a:buChar char="-"/>
            </a:pPr>
            <a:r>
              <a:rPr lang="pt-BR" altLang="pt-BR" sz="1600" b="0">
                <a:solidFill>
                  <a:schemeClr val="tx1"/>
                </a:solidFill>
                <a:latin typeface="Tahoma" panose="020B0604030504040204" pitchFamily="34" charset="0"/>
              </a:rPr>
              <a:t> Ignoram a política monetária do BC que remunera toda a sobra de caixa dos bancos, com danos a toda a economia do país.</a:t>
            </a:r>
          </a:p>
          <a:p>
            <a:pPr eaLnBrk="1" hangingPunct="1">
              <a:spcAft>
                <a:spcPts val="600"/>
              </a:spcAft>
              <a:buFontTx/>
              <a:buChar char="-"/>
            </a:pPr>
            <a:r>
              <a:rPr lang="pt-BR" altLang="pt-BR" sz="1600" b="0">
                <a:solidFill>
                  <a:schemeClr val="tx1"/>
                </a:solidFill>
                <a:latin typeface="Tahoma" panose="020B0604030504040204" pitchFamily="34" charset="0"/>
              </a:rPr>
              <a:t> Emitir moeda para pagar dívida ilegal e ilegítima é a mesma coisa que defender abertamente a concentração de renda, a corrupção ou as desonerações abusivas para os muito ricos.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72D3B49-E940-4FCB-A1D7-C6FD0F411389}"/>
              </a:ext>
            </a:extLst>
          </p:cNvPr>
          <p:cNvSpPr txBox="1"/>
          <p:nvPr/>
        </p:nvSpPr>
        <p:spPr>
          <a:xfrm>
            <a:off x="2505075" y="5805488"/>
            <a:ext cx="3008313" cy="900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1050">
                <a:solidFill>
                  <a:schemeClr val="tx1"/>
                </a:solidFill>
              </a:rPr>
              <a:t>Fonte: Banco de Dados - Sistema de Consulta a LOA 2021 -  </a:t>
            </a:r>
            <a:r>
              <a:rPr lang="pt-BR" sz="1050">
                <a:solidFill>
                  <a:schemeClr val="tx1"/>
                </a:solidFill>
                <a:hlinkClick r:id="rId4"/>
              </a:rPr>
              <a:t>http://www.camara.leg.br/internet/comissao/index/mista/orca/orcamento/OR2021/proposta/PL2021.EXE</a:t>
            </a:r>
            <a:r>
              <a:rPr lang="pt-BR" sz="105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>
            <a:extLst>
              <a:ext uri="{FF2B5EF4-FFF2-40B4-BE49-F238E27FC236}">
                <a16:creationId xmlns:a16="http://schemas.microsoft.com/office/drawing/2014/main" id="{69CEB0CC-FE62-42A9-8C77-31E78E947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" y="209550"/>
            <a:ext cx="9704388" cy="698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>
                <a:solidFill>
                  <a:srgbClr val="94C600"/>
                </a:solidFill>
                <a:latin typeface="Tahoma" panose="020B0604030504040204" pitchFamily="34" charset="0"/>
              </a:rPr>
              <a:t>DESPESAS FEDERAIS </a:t>
            </a:r>
          </a:p>
          <a:p>
            <a:pPr algn="ctr" eaLnBrk="1" hangingPunct="1"/>
            <a:r>
              <a:rPr lang="pt-BR" altLang="pt-BR" sz="2200" b="0">
                <a:solidFill>
                  <a:srgbClr val="94C600"/>
                </a:solidFill>
                <a:latin typeface="Tahoma" panose="020B0604030504040204" pitchFamily="34" charset="0"/>
              </a:rPr>
              <a:t>PAGAS (2015 a 2019) e PREVISTAS no PLOA (2020 e 2021)</a:t>
            </a:r>
          </a:p>
          <a:p>
            <a:pPr algn="ctr" eaLnBrk="1" hangingPunct="1"/>
            <a:r>
              <a:rPr lang="pt-BR" altLang="pt-BR" sz="2200" b="0">
                <a:solidFill>
                  <a:srgbClr val="94C600"/>
                </a:solidFill>
                <a:latin typeface="Tahoma" panose="020B0604030504040204" pitchFamily="34" charset="0"/>
                <a:hlinkClick r:id="rId3"/>
              </a:rPr>
              <a:t>https://bit.ly/3iH3t2G</a:t>
            </a:r>
            <a:r>
              <a:rPr lang="pt-BR" altLang="pt-BR" sz="2200" b="0">
                <a:solidFill>
                  <a:srgbClr val="94C600"/>
                </a:solidFill>
                <a:latin typeface="Tahoma" panose="020B0604030504040204" pitchFamily="34" charset="0"/>
              </a:rPr>
              <a:t> </a:t>
            </a:r>
          </a:p>
          <a:p>
            <a:pPr algn="ctr" eaLnBrk="1" hangingPunct="1"/>
            <a:endParaRPr lang="pt-BR" altLang="pt-BR" b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/>
            <a:endParaRPr lang="pt-BR" altLang="pt-BR" b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/>
            <a:r>
              <a:rPr lang="pt-BR" altLang="pt-BR" b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 eaLnBrk="1" hangingPunct="1"/>
            <a:endParaRPr lang="pt-BR" altLang="pt-BR" b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/>
            <a:endParaRPr lang="pt-BR" altLang="pt-BR" b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/>
            <a:endParaRPr lang="pt-BR" altLang="pt-BR" b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/>
            <a:endParaRPr lang="pt-BR" altLang="pt-BR" b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/>
            <a:endParaRPr lang="pt-BR" altLang="pt-BR" b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/>
            <a:endParaRPr lang="pt-BR" altLang="pt-BR" b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/>
            <a:endParaRPr lang="pt-BR" altLang="pt-BR" b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/>
            <a:endParaRPr lang="pt-BR" altLang="pt-BR" b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/>
            <a:endParaRPr lang="pt-BR" altLang="pt-BR" b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/>
            <a:endParaRPr lang="pt-BR" altLang="pt-BR" b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/>
            <a:endParaRPr lang="pt-BR" altLang="pt-BR" b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/>
            <a:endParaRPr lang="pt-BR" altLang="pt-BR" b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/>
            <a:r>
              <a:rPr lang="pt-BR" altLang="pt-BR" sz="1000" b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Fonte: Painel do Orçamento Federal</a:t>
            </a:r>
          </a:p>
          <a:p>
            <a:pPr algn="ctr" eaLnBrk="1" hangingPunct="1"/>
            <a:r>
              <a:rPr lang="pt-BR" altLang="pt-BR" sz="1000" b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https://www1.siop.planejamento.gov.br/QvAJAXZfc/opendoc.htm?document=IAS/Execucao_Orcamentaria.qvw&amp;host=QVS@pqlk04&amp;anonymous=true&amp;sheet=SH06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87EBA12-94A3-455F-AC2F-807C1A08B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1268413"/>
            <a:ext cx="6550025" cy="539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CaixaDeTexto 1">
            <a:extLst>
              <a:ext uri="{FF2B5EF4-FFF2-40B4-BE49-F238E27FC236}">
                <a16:creationId xmlns:a16="http://schemas.microsoft.com/office/drawing/2014/main" id="{046F133A-10F9-4DD9-8FE4-C29BA11FF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" y="209550"/>
            <a:ext cx="9705975" cy="631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2200">
                <a:solidFill>
                  <a:schemeClr val="accent1"/>
                </a:solidFill>
                <a:latin typeface="Tahoma" panose="020B0604030504040204" pitchFamily="34" charset="0"/>
              </a:rPr>
              <a:t> </a:t>
            </a:r>
            <a:r>
              <a:rPr lang="pt-BR" altLang="pt-BR" sz="2800">
                <a:solidFill>
                  <a:schemeClr val="accent1"/>
                </a:solidFill>
                <a:latin typeface="Tahoma" panose="020B0604030504040204" pitchFamily="34" charset="0"/>
              </a:rPr>
              <a:t>CONCLUSÕES ERRADAS DO BANCO MUNDIAL PAUTAM PEC 32 </a:t>
            </a:r>
          </a:p>
          <a:p>
            <a:pPr algn="ctr" eaLnBrk="1" hangingPunct="1"/>
            <a:endParaRPr lang="pt-BR" altLang="pt-BR" sz="2200">
              <a:solidFill>
                <a:schemeClr val="accent1"/>
              </a:solidFill>
              <a:latin typeface="Tahoma" panose="020B0604030504040204" pitchFamily="34" charset="0"/>
            </a:endParaRPr>
          </a:p>
          <a:p>
            <a:pPr algn="ctr" eaLnBrk="1" hangingPunct="1"/>
            <a:endParaRPr lang="pt-BR" altLang="pt-BR" sz="2200">
              <a:solidFill>
                <a:schemeClr val="accent1"/>
              </a:solidFill>
              <a:latin typeface="Tahoma" panose="020B0604030504040204" pitchFamily="34" charset="0"/>
            </a:endParaRPr>
          </a:p>
          <a:p>
            <a:pPr algn="ctr" eaLnBrk="1" hangingPunct="1"/>
            <a:endParaRPr lang="pt-BR" altLang="pt-BR" sz="220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ctr" eaLnBrk="1" hangingPunct="1"/>
            <a:endParaRPr lang="pt-BR" altLang="pt-BR" sz="220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lvl="1" algn="ctr">
              <a:lnSpc>
                <a:spcPct val="110000"/>
              </a:lnSpc>
            </a:pPr>
            <a:endParaRPr lang="pt-BR" altLang="pt-BR" sz="500" b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pPr lvl="1" algn="ctr">
              <a:lnSpc>
                <a:spcPct val="110000"/>
              </a:lnSpc>
            </a:pPr>
            <a:r>
              <a:rPr lang="pt-BR" altLang="pt-BR" b="0">
                <a:solidFill>
                  <a:srgbClr val="FFFFFF"/>
                </a:solidFill>
                <a:latin typeface="Tahoma" panose="020B0604030504040204" pitchFamily="34" charset="0"/>
              </a:rPr>
              <a:t>De 1995 a 2015 produzimos R$ 1 Trilhão de Superávit Primário. Apesar </a:t>
            </a: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disso, a dívida interna federal aumentou de </a:t>
            </a:r>
          </a:p>
          <a:p>
            <a:pPr lvl="1" algn="ctr">
              <a:lnSpc>
                <a:spcPct val="110000"/>
              </a:lnSpc>
            </a:pPr>
            <a:r>
              <a:rPr lang="pt-BR" altLang="pt-BR">
                <a:solidFill>
                  <a:schemeClr val="tx1"/>
                </a:solidFill>
                <a:latin typeface="Tahoma" panose="020B0604030504040204" pitchFamily="34" charset="0"/>
              </a:rPr>
              <a:t>R$86 bilhões </a:t>
            </a: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para quase </a:t>
            </a:r>
            <a:r>
              <a:rPr lang="pt-BR" altLang="pt-BR">
                <a:solidFill>
                  <a:schemeClr val="tx1"/>
                </a:solidFill>
                <a:latin typeface="Tahoma" panose="020B0604030504040204" pitchFamily="34" charset="0"/>
              </a:rPr>
              <a:t>R$4 trilhões </a:t>
            </a:r>
            <a:r>
              <a:rPr lang="pt-BR" altLang="pt-BR" b="0">
                <a:solidFill>
                  <a:srgbClr val="FFFFFF"/>
                </a:solidFill>
                <a:latin typeface="Tahoma" panose="020B0604030504040204" pitchFamily="34" charset="0"/>
              </a:rPr>
              <a:t>no mesmo período.</a:t>
            </a:r>
          </a:p>
          <a:p>
            <a:pPr lvl="1" algn="ctr">
              <a:lnSpc>
                <a:spcPct val="110000"/>
              </a:lnSpc>
            </a:pPr>
            <a:endParaRPr lang="pt-BR" altLang="pt-BR">
              <a:solidFill>
                <a:schemeClr val="accent1"/>
              </a:solidFill>
              <a:latin typeface="Tahoma" panose="020B0604030504040204" pitchFamily="34" charset="0"/>
            </a:endParaRPr>
          </a:p>
          <a:p>
            <a:pPr lvl="1" algn="ctr">
              <a:lnSpc>
                <a:spcPct val="110000"/>
              </a:lnSpc>
            </a:pPr>
            <a:r>
              <a:rPr lang="pt-BR" altLang="pt-BR">
                <a:solidFill>
                  <a:schemeClr val="accent1"/>
                </a:solidFill>
                <a:latin typeface="Tahoma" panose="020B0604030504040204" pitchFamily="34" charset="0"/>
              </a:rPr>
              <a:t>O que tem feito a chamada Dívida Pública explodir?</a:t>
            </a:r>
          </a:p>
          <a:p>
            <a:pPr lvl="1" algn="ctr">
              <a:lnSpc>
                <a:spcPct val="110000"/>
              </a:lnSpc>
            </a:pPr>
            <a:r>
              <a:rPr lang="pt-BR" altLang="pt-BR" b="0">
                <a:solidFill>
                  <a:schemeClr val="accent1"/>
                </a:solidFill>
                <a:latin typeface="Tahoma" panose="020B0604030504040204" pitchFamily="34" charset="0"/>
              </a:rPr>
              <a:t>Os mecanismos de política monetária do Banco Central, responsáveis por déficit nominal brutal e pela fabricação da </a:t>
            </a:r>
            <a:r>
              <a:rPr lang="pt-BR" altLang="en-US" b="0">
                <a:solidFill>
                  <a:schemeClr val="accent1"/>
                </a:solidFill>
                <a:latin typeface="Tahoma" panose="020B0604030504040204" pitchFamily="34" charset="0"/>
              </a:rPr>
              <a:t>“</a:t>
            </a:r>
            <a:r>
              <a:rPr lang="pt-BR" altLang="pt-BR" b="0">
                <a:solidFill>
                  <a:schemeClr val="accent1"/>
                </a:solidFill>
                <a:latin typeface="Tahoma" panose="020B0604030504040204" pitchFamily="34" charset="0"/>
              </a:rPr>
              <a:t>crise</a:t>
            </a:r>
            <a:r>
              <a:rPr lang="pt-BR" altLang="en-US" b="0">
                <a:solidFill>
                  <a:schemeClr val="accent1"/>
                </a:solidFill>
                <a:latin typeface="Tahoma" panose="020B0604030504040204" pitchFamily="34" charset="0"/>
              </a:rPr>
              <a:t>”</a:t>
            </a:r>
            <a:endParaRPr lang="pt-BR" altLang="pt-BR" b="0">
              <a:solidFill>
                <a:schemeClr val="accent1"/>
              </a:solidFill>
              <a:latin typeface="Tahoma" panose="020B0604030504040204" pitchFamily="34" charset="0"/>
            </a:endParaRPr>
          </a:p>
          <a:p>
            <a:pPr lvl="1" algn="ctr">
              <a:lnSpc>
                <a:spcPct val="110000"/>
              </a:lnSpc>
            </a:pPr>
            <a:endParaRPr lang="pt-BR" altLang="pt-BR" b="0">
              <a:solidFill>
                <a:schemeClr val="accent1"/>
              </a:solidFill>
              <a:latin typeface="Tahoma" panose="020B0604030504040204" pitchFamily="34" charset="0"/>
            </a:endParaRPr>
          </a:p>
          <a:p>
            <a:pPr lvl="1" algn="ctr" eaLnBrk="1" hangingPunct="1"/>
            <a:r>
              <a:rPr lang="pt-BR" altLang="pt-BR">
                <a:solidFill>
                  <a:schemeClr val="tx1"/>
                </a:solidFill>
                <a:latin typeface="Tahoma" panose="020B0604030504040204" pitchFamily="34" charset="0"/>
              </a:rPr>
              <a:t>TCU afirma que dívida não serviu para investimento no país  </a:t>
            </a:r>
            <a:r>
              <a:rPr lang="pt-BR" altLang="pt-BR" sz="2000" b="0">
                <a:hlinkClick r:id="rId3"/>
              </a:rPr>
              <a:t>https://bit.ly/2NTPlJo</a:t>
            </a:r>
            <a:r>
              <a:rPr lang="pt-BR" altLang="pt-BR" sz="2000" b="0"/>
              <a:t> </a:t>
            </a:r>
          </a:p>
        </p:txBody>
      </p:sp>
      <p:pic>
        <p:nvPicPr>
          <p:cNvPr id="38914" name="Picture 1">
            <a:extLst>
              <a:ext uri="{FF2B5EF4-FFF2-40B4-BE49-F238E27FC236}">
                <a16:creationId xmlns:a16="http://schemas.microsoft.com/office/drawing/2014/main" id="{3A59A7E1-D632-4AC4-97AE-E24CBB52C7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1412875"/>
            <a:ext cx="8936038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CaixaDeTexto 1">
            <a:extLst>
              <a:ext uri="{FF2B5EF4-FFF2-40B4-BE49-F238E27FC236}">
                <a16:creationId xmlns:a16="http://schemas.microsoft.com/office/drawing/2014/main" id="{21F11F7B-DE30-4AF0-A3F9-F2E840710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" y="209550"/>
            <a:ext cx="970597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2200">
                <a:solidFill>
                  <a:schemeClr val="accent1"/>
                </a:solidFill>
                <a:latin typeface="Tahoma" panose="020B0604030504040204" pitchFamily="34" charset="0"/>
              </a:rPr>
              <a:t> </a:t>
            </a:r>
            <a:r>
              <a:rPr lang="pt-BR" altLang="pt-BR" sz="2800">
                <a:solidFill>
                  <a:schemeClr val="accent1"/>
                </a:solidFill>
                <a:latin typeface="Tahoma" panose="020B0604030504040204" pitchFamily="34" charset="0"/>
              </a:rPr>
              <a:t>CONCLUSÕES ERRADAS DO BANCO MUNDIAL PAUTAM PEC 32 </a:t>
            </a:r>
          </a:p>
          <a:p>
            <a:pPr algn="ctr" eaLnBrk="1" hangingPunct="1"/>
            <a:endParaRPr lang="pt-BR" altLang="pt-BR" sz="2200">
              <a:solidFill>
                <a:schemeClr val="accent1"/>
              </a:solidFill>
              <a:latin typeface="Tahoma" panose="020B0604030504040204" pitchFamily="34" charset="0"/>
            </a:endParaRPr>
          </a:p>
          <a:p>
            <a:pPr algn="ctr" eaLnBrk="1" hangingPunct="1"/>
            <a:endParaRPr lang="pt-BR" altLang="pt-BR" sz="2200">
              <a:solidFill>
                <a:schemeClr val="accent1"/>
              </a:solidFill>
              <a:latin typeface="Tahoma" panose="020B0604030504040204" pitchFamily="34" charset="0"/>
            </a:endParaRPr>
          </a:p>
          <a:p>
            <a:pPr algn="ctr" eaLnBrk="1" hangingPunct="1"/>
            <a:endParaRPr lang="pt-BR" altLang="pt-BR" sz="220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ctr" eaLnBrk="1" hangingPunct="1"/>
            <a:endParaRPr lang="pt-BR" altLang="pt-BR" sz="220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lvl="1" algn="ctr">
              <a:lnSpc>
                <a:spcPct val="110000"/>
              </a:lnSpc>
            </a:pPr>
            <a:endParaRPr lang="pt-BR" altLang="pt-BR" sz="500" b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pPr lvl="1" algn="ctr">
              <a:lnSpc>
                <a:spcPct val="110000"/>
              </a:lnSpc>
            </a:pPr>
            <a:endParaRPr lang="pt-BR" altLang="pt-BR" b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pPr lvl="1" algn="ctr">
              <a:lnSpc>
                <a:spcPct val="110000"/>
              </a:lnSpc>
            </a:pPr>
            <a:endParaRPr lang="pt-BR" altLang="pt-BR" b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pPr lvl="1" algn="ctr">
              <a:lnSpc>
                <a:spcPct val="110000"/>
              </a:lnSpc>
            </a:pPr>
            <a:endParaRPr lang="pt-BR" altLang="pt-BR" b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pPr lvl="1" algn="ctr">
              <a:lnSpc>
                <a:spcPct val="110000"/>
              </a:lnSpc>
            </a:pPr>
            <a:endParaRPr lang="pt-BR" altLang="pt-BR" b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pPr lvl="1" algn="ctr">
              <a:lnSpc>
                <a:spcPct val="110000"/>
              </a:lnSpc>
            </a:pPr>
            <a:endParaRPr lang="pt-BR" altLang="pt-BR" b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pPr lvl="1" algn="ctr">
              <a:lnSpc>
                <a:spcPct val="110000"/>
              </a:lnSpc>
            </a:pPr>
            <a:endParaRPr lang="pt-BR" altLang="pt-BR" b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pPr lvl="1" algn="ctr">
              <a:lnSpc>
                <a:spcPct val="110000"/>
              </a:lnSpc>
            </a:pPr>
            <a:r>
              <a:rPr lang="pt-BR" altLang="pt-BR" b="0">
                <a:solidFill>
                  <a:srgbClr val="FFFFFF"/>
                </a:solidFill>
                <a:latin typeface="Tahoma" panose="020B0604030504040204" pitchFamily="34" charset="0"/>
              </a:rPr>
              <a:t>Nas 2 últimas décadas citadas pelo BM o aumento dos gastos foi com a chamada dívida pública, pois produzimos, de 1995 a 2015, R$ 1 Trilhão de Superávit Primário. </a:t>
            </a:r>
            <a:endParaRPr lang="pt-BR" altLang="pt-BR">
              <a:solidFill>
                <a:schemeClr val="accent1"/>
              </a:solidFill>
              <a:latin typeface="Tahoma" panose="020B0604030504040204" pitchFamily="34" charset="0"/>
            </a:endParaRPr>
          </a:p>
          <a:p>
            <a:pPr lvl="1" algn="ctr">
              <a:lnSpc>
                <a:spcPct val="110000"/>
              </a:lnSpc>
            </a:pPr>
            <a:r>
              <a:rPr lang="pt-BR" altLang="pt-BR">
                <a:solidFill>
                  <a:schemeClr val="accent1"/>
                </a:solidFill>
                <a:latin typeface="Tahoma" panose="020B0604030504040204" pitchFamily="34" charset="0"/>
              </a:rPr>
              <a:t>BANCO MUNDIAL IGNORA A </a:t>
            </a:r>
            <a:r>
              <a:rPr lang="pt-BR" altLang="en-US">
                <a:solidFill>
                  <a:schemeClr val="accent1"/>
                </a:solidFill>
                <a:latin typeface="Tahoma" panose="020B0604030504040204" pitchFamily="34" charset="0"/>
              </a:rPr>
              <a:t>“</a:t>
            </a:r>
            <a:r>
              <a:rPr lang="pt-BR" altLang="pt-BR">
                <a:solidFill>
                  <a:schemeClr val="accent1"/>
                </a:solidFill>
                <a:latin typeface="Tahoma" panose="020B0604030504040204" pitchFamily="34" charset="0"/>
              </a:rPr>
              <a:t>CRISE FABRICADA</a:t>
            </a:r>
            <a:r>
              <a:rPr lang="pt-BR" altLang="en-US">
                <a:solidFill>
                  <a:schemeClr val="accent1"/>
                </a:solidFill>
                <a:latin typeface="Tahoma" panose="020B0604030504040204" pitchFamily="34" charset="0"/>
              </a:rPr>
              <a:t>”</a:t>
            </a:r>
            <a:r>
              <a:rPr lang="pt-BR" altLang="pt-BR">
                <a:solidFill>
                  <a:schemeClr val="accent1"/>
                </a:solidFill>
                <a:latin typeface="Tahoma" panose="020B0604030504040204" pitchFamily="34" charset="0"/>
              </a:rPr>
              <a:t> PELA POLÍTICA MONETÁRIA DO BANCO CENTRAL</a:t>
            </a:r>
          </a:p>
        </p:txBody>
      </p:sp>
      <p:pic>
        <p:nvPicPr>
          <p:cNvPr id="40962" name="Picture 2">
            <a:extLst>
              <a:ext uri="{FF2B5EF4-FFF2-40B4-BE49-F238E27FC236}">
                <a16:creationId xmlns:a16="http://schemas.microsoft.com/office/drawing/2014/main" id="{BA7292C4-7DDC-45E1-9422-8CCB8E185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3" y="1196975"/>
            <a:ext cx="8843962" cy="367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>
            <a:extLst>
              <a:ext uri="{FF2B5EF4-FFF2-40B4-BE49-F238E27FC236}">
                <a16:creationId xmlns:a16="http://schemas.microsoft.com/office/drawing/2014/main" id="{3C0E6487-2AA7-4C09-9CB9-B75595EBD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765175"/>
            <a:ext cx="9224963" cy="528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0C3BD1B-0694-4FA1-8219-772FB170D9C2}"/>
              </a:ext>
            </a:extLst>
          </p:cNvPr>
          <p:cNvSpPr txBox="1"/>
          <p:nvPr/>
        </p:nvSpPr>
        <p:spPr>
          <a:xfrm>
            <a:off x="893763" y="5487988"/>
            <a:ext cx="6408737" cy="1200150"/>
          </a:xfrm>
          <a:prstGeom prst="rect">
            <a:avLst/>
          </a:prstGeom>
          <a:solidFill>
            <a:srgbClr val="FFFFFF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>
                <a:solidFill>
                  <a:srgbClr val="74A510"/>
                </a:solidFill>
                <a:latin typeface="Arial" panose="020B0604020202020204" pitchFamily="34" charset="0"/>
              </a:rPr>
              <a:t>CRISE FABRICADA E DESTINAÇÃO DE CERCA DE 40% DO ORÇAMENTO PARA JUROS E AMORTIZAÇÕES DA DÍVIDA!</a:t>
            </a:r>
          </a:p>
        </p:txBody>
      </p:sp>
      <p:sp>
        <p:nvSpPr>
          <p:cNvPr id="3" name="Seta para a direita 2">
            <a:extLst>
              <a:ext uri="{FF2B5EF4-FFF2-40B4-BE49-F238E27FC236}">
                <a16:creationId xmlns:a16="http://schemas.microsoft.com/office/drawing/2014/main" id="{431EB5DD-E30A-429F-99C2-F9FBC8A477C6}"/>
              </a:ext>
            </a:extLst>
          </p:cNvPr>
          <p:cNvSpPr/>
          <p:nvPr/>
        </p:nvSpPr>
        <p:spPr bwMode="auto">
          <a:xfrm rot="2923256">
            <a:off x="864394" y="4553744"/>
            <a:ext cx="1250950" cy="576262"/>
          </a:xfrm>
          <a:prstGeom prst="rightArrow">
            <a:avLst/>
          </a:prstGeom>
          <a:solidFill>
            <a:srgbClr val="FFFFFF"/>
          </a:solidFill>
          <a:ln w="12700" cap="sq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endParaRPr lang="pt-BR"/>
          </a:p>
        </p:txBody>
      </p:sp>
      <p:sp>
        <p:nvSpPr>
          <p:cNvPr id="43012" name="TextBox 3">
            <a:extLst>
              <a:ext uri="{FF2B5EF4-FFF2-40B4-BE49-F238E27FC236}">
                <a16:creationId xmlns:a16="http://schemas.microsoft.com/office/drawing/2014/main" id="{737C0AD1-1726-4248-9760-459DF6586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288" y="115888"/>
            <a:ext cx="91297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2800">
                <a:solidFill>
                  <a:schemeClr val="accent1"/>
                </a:solidFill>
                <a:latin typeface="Tahoma" panose="020B0604030504040204" pitchFamily="34" charset="0"/>
              </a:rPr>
              <a:t>O Governo </a:t>
            </a:r>
            <a:r>
              <a:rPr lang="pt-BR" altLang="pt-BR" sz="280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plagia Banco Mundial e </a:t>
            </a:r>
            <a:r>
              <a:rPr lang="pt-BR" altLang="pt-BR" sz="2800">
                <a:solidFill>
                  <a:schemeClr val="accent1"/>
                </a:solidFill>
                <a:latin typeface="Tahoma" panose="020B0604030504040204" pitchFamily="34" charset="0"/>
              </a:rPr>
              <a:t>mente: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CaixaDeTexto 1">
            <a:extLst>
              <a:ext uri="{FF2B5EF4-FFF2-40B4-BE49-F238E27FC236}">
                <a16:creationId xmlns:a16="http://schemas.microsoft.com/office/drawing/2014/main" id="{139EBD63-17E5-4A37-9BC2-E04FE1767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" y="209550"/>
            <a:ext cx="9705975" cy="604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2200">
                <a:solidFill>
                  <a:schemeClr val="accent1"/>
                </a:solidFill>
                <a:latin typeface="Tahoma" panose="020B0604030504040204" pitchFamily="34" charset="0"/>
              </a:rPr>
              <a:t> </a:t>
            </a:r>
            <a:r>
              <a:rPr lang="pt-BR" altLang="pt-BR" sz="2800">
                <a:solidFill>
                  <a:schemeClr val="accent1"/>
                </a:solidFill>
                <a:latin typeface="Tahoma" panose="020B0604030504040204" pitchFamily="34" charset="0"/>
              </a:rPr>
              <a:t>CONCLUSÕES ERRADAS DO BANCO MUNDIAL PAUTAM PEC 32 </a:t>
            </a:r>
          </a:p>
          <a:p>
            <a:pPr algn="ctr" eaLnBrk="1" hangingPunct="1"/>
            <a:endParaRPr lang="pt-BR" altLang="pt-BR" sz="2200">
              <a:solidFill>
                <a:schemeClr val="accent1"/>
              </a:solidFill>
              <a:latin typeface="Tahoma" panose="020B0604030504040204" pitchFamily="34" charset="0"/>
            </a:endParaRPr>
          </a:p>
          <a:p>
            <a:pPr algn="ctr" eaLnBrk="1" hangingPunct="1"/>
            <a:endParaRPr lang="pt-BR" altLang="pt-BR" sz="2200">
              <a:solidFill>
                <a:schemeClr val="accent1"/>
              </a:solidFill>
              <a:latin typeface="Tahoma" panose="020B0604030504040204" pitchFamily="34" charset="0"/>
            </a:endParaRPr>
          </a:p>
          <a:p>
            <a:pPr algn="ctr" eaLnBrk="1" hangingPunct="1"/>
            <a:endParaRPr lang="pt-BR" altLang="pt-BR" sz="220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ctr" eaLnBrk="1" hangingPunct="1"/>
            <a:endParaRPr lang="pt-BR" altLang="pt-BR" sz="220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lvl="1" algn="ctr">
              <a:lnSpc>
                <a:spcPct val="110000"/>
              </a:lnSpc>
            </a:pPr>
            <a:endParaRPr lang="pt-BR" altLang="pt-BR" sz="500" b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pPr lvl="1" algn="ctr">
              <a:lnSpc>
                <a:spcPct val="110000"/>
              </a:lnSpc>
            </a:pPr>
            <a:endParaRPr lang="pt-BR" altLang="pt-BR" b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pPr lvl="1" algn="ctr">
              <a:lnSpc>
                <a:spcPct val="110000"/>
              </a:lnSpc>
            </a:pPr>
            <a:endParaRPr lang="pt-BR" altLang="pt-BR" b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pPr lvl="1" algn="ctr">
              <a:lnSpc>
                <a:spcPct val="110000"/>
              </a:lnSpc>
            </a:pPr>
            <a:endParaRPr lang="pt-BR" altLang="pt-BR" b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pPr lvl="1" algn="ctr">
              <a:lnSpc>
                <a:spcPct val="110000"/>
              </a:lnSpc>
            </a:pPr>
            <a:r>
              <a:rPr lang="pt-BR" altLang="pt-BR" b="0">
                <a:solidFill>
                  <a:srgbClr val="FFFFFF"/>
                </a:solidFill>
                <a:latin typeface="Tahoma" panose="020B0604030504040204" pitchFamily="34" charset="0"/>
              </a:rPr>
              <a:t>ARGUMENTOS ERRADOS</a:t>
            </a:r>
          </a:p>
          <a:p>
            <a:pPr lvl="1" algn="ctr">
              <a:lnSpc>
                <a:spcPct val="110000"/>
              </a:lnSpc>
            </a:pPr>
            <a:r>
              <a:rPr lang="pt-BR" altLang="pt-BR" b="0">
                <a:solidFill>
                  <a:srgbClr val="FFFFFF"/>
                </a:solidFill>
                <a:latin typeface="Tahoma" panose="020B0604030504040204" pitchFamily="34" charset="0"/>
              </a:rPr>
              <a:t>A MAIORIA DOS SERVIDORESS PÚBLICOS RECEBEM BAIXOS SALÁRIOS</a:t>
            </a:r>
          </a:p>
          <a:p>
            <a:pPr lvl="1" algn="ctr">
              <a:lnSpc>
                <a:spcPct val="110000"/>
              </a:lnSpc>
            </a:pPr>
            <a:r>
              <a:rPr lang="pt-BR" altLang="pt-BR" b="0">
                <a:solidFill>
                  <a:srgbClr val="FFFFFF"/>
                </a:solidFill>
                <a:latin typeface="Tahoma" panose="020B0604030504040204" pitchFamily="34" charset="0"/>
              </a:rPr>
              <a:t>A REFORMA ADMINISTRATIVA VAI AUMENTAR GASTOS COM CHEFIAS PRIVADAS DE ALTO RISCO</a:t>
            </a:r>
            <a:endParaRPr lang="pt-BR" altLang="pt-BR">
              <a:solidFill>
                <a:schemeClr val="accent1"/>
              </a:solidFill>
              <a:latin typeface="Tahoma" panose="020B0604030504040204" pitchFamily="34" charset="0"/>
            </a:endParaRPr>
          </a:p>
          <a:p>
            <a:pPr lvl="1" algn="ctr">
              <a:lnSpc>
                <a:spcPct val="110000"/>
              </a:lnSpc>
            </a:pPr>
            <a:r>
              <a:rPr lang="pt-BR" altLang="pt-BR">
                <a:solidFill>
                  <a:schemeClr val="accent1"/>
                </a:solidFill>
                <a:latin typeface="Tahoma" panose="020B0604030504040204" pitchFamily="34" charset="0"/>
              </a:rPr>
              <a:t>PEC 32 PRIVATIZA E ABRE ESPAÇO PARA CORRUPÇÃO</a:t>
            </a:r>
          </a:p>
        </p:txBody>
      </p:sp>
      <p:pic>
        <p:nvPicPr>
          <p:cNvPr id="45058" name="Picture 2">
            <a:extLst>
              <a:ext uri="{FF2B5EF4-FFF2-40B4-BE49-F238E27FC236}">
                <a16:creationId xmlns:a16="http://schemas.microsoft.com/office/drawing/2014/main" id="{031C65A3-00B7-4AC6-AD7A-54F2D35F3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1268413"/>
            <a:ext cx="8548688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CaixaDeTexto 1">
            <a:extLst>
              <a:ext uri="{FF2B5EF4-FFF2-40B4-BE49-F238E27FC236}">
                <a16:creationId xmlns:a16="http://schemas.microsoft.com/office/drawing/2014/main" id="{F94351DE-6749-4CE6-88CD-B9C5E8C44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" y="57150"/>
            <a:ext cx="9705975" cy="694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2200">
                <a:solidFill>
                  <a:schemeClr val="accent1"/>
                </a:solidFill>
                <a:latin typeface="Tahoma" panose="020B0604030504040204" pitchFamily="34" charset="0"/>
              </a:rPr>
              <a:t> </a:t>
            </a:r>
            <a:r>
              <a:rPr lang="pt-BR" altLang="pt-BR" sz="2800">
                <a:solidFill>
                  <a:schemeClr val="accent1"/>
                </a:solidFill>
                <a:latin typeface="Tahoma" panose="020B0604030504040204" pitchFamily="34" charset="0"/>
              </a:rPr>
              <a:t>CONCLUSÕES ERRADAS DO BANCO MUNDIAL PAUTAM PEC 32 </a:t>
            </a:r>
          </a:p>
          <a:p>
            <a:pPr lvl="1" algn="ctr">
              <a:lnSpc>
                <a:spcPct val="110000"/>
              </a:lnSpc>
            </a:pPr>
            <a:endParaRPr lang="pt-BR" altLang="pt-BR" b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pt-BR" altLang="pt-BR" b="0">
                <a:solidFill>
                  <a:srgbClr val="FFFFFF"/>
                </a:solidFill>
                <a:latin typeface="Tahoma" panose="020B0604030504040204" pitchFamily="34" charset="0"/>
              </a:rPr>
              <a:t>Banco Mundial quer que brasileiros e brasileiras não consigam sobreviver: </a:t>
            </a:r>
          </a:p>
          <a:p>
            <a:pPr lvl="1">
              <a:lnSpc>
                <a:spcPct val="110000"/>
              </a:lnSpc>
            </a:pPr>
            <a:r>
              <a:rPr lang="pt-BR" altLang="pt-BR" b="0">
                <a:solidFill>
                  <a:srgbClr val="FFFFFF"/>
                </a:solidFill>
                <a:latin typeface="Tahoma" panose="020B0604030504040204" pitchFamily="34" charset="0"/>
              </a:rPr>
              <a:t>	77% dos servidores federais tem salário de até R$ 5.000, valor 	este bem próximo ao salário mínimo necessário, de R$ 	4.536,12, calculado pelo DIEESE</a:t>
            </a:r>
          </a:p>
          <a:p>
            <a:pPr lvl="1">
              <a:lnSpc>
                <a:spcPct val="110000"/>
              </a:lnSpc>
            </a:pPr>
            <a:r>
              <a:rPr lang="pt-BR" altLang="pt-BR" sz="1000" b="0">
                <a:solidFill>
                  <a:srgbClr val="FFFFFF"/>
                </a:solidFill>
                <a:latin typeface="Tahoma" panose="020B0604030504040204" pitchFamily="34" charset="0"/>
              </a:rPr>
              <a:t>		(Fontes: </a:t>
            </a:r>
            <a:r>
              <a:rPr lang="pt-BR" altLang="pt-BR" sz="1000" b="0">
                <a:solidFill>
                  <a:srgbClr val="FFFFFF"/>
                </a:solidFill>
                <a:latin typeface="Tahoma" panose="020B0604030504040204" pitchFamily="34" charset="0"/>
                <a:hlinkClick r:id="rId3"/>
              </a:rPr>
              <a:t>https://www.dieese.org.br/analisecestabasica/salarioMinimo.html</a:t>
            </a:r>
            <a:r>
              <a:rPr lang="pt-BR" altLang="pt-BR" sz="1000" b="0">
                <a:solidFill>
                  <a:srgbClr val="FFFFFF"/>
                </a:solidFill>
                <a:latin typeface="Tahoma" panose="020B0604030504040204" pitchFamily="34" charset="0"/>
              </a:rPr>
              <a:t> e Atlas do Estado Brasileiro, IPEA, 2019)</a:t>
            </a:r>
          </a:p>
          <a:p>
            <a:pPr lvl="1">
              <a:lnSpc>
                <a:spcPct val="110000"/>
              </a:lnSpc>
            </a:pPr>
            <a:endParaRPr lang="pt-BR" altLang="pt-BR" sz="1800" b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pt-BR" altLang="pt-BR" sz="2800" b="0">
                <a:solidFill>
                  <a:srgbClr val="FFFFFF"/>
                </a:solidFill>
                <a:latin typeface="Tahoma" panose="020B0604030504040204" pitchFamily="34" charset="0"/>
              </a:rPr>
              <a:t>Cúpulas dos 3 poderes estão fora da </a:t>
            </a:r>
            <a:r>
              <a:rPr lang="pt-BR" altLang="en-US" sz="2800" b="0">
                <a:solidFill>
                  <a:srgbClr val="FFFFFF"/>
                </a:solidFill>
                <a:latin typeface="Tahoma" panose="020B0604030504040204" pitchFamily="34" charset="0"/>
              </a:rPr>
              <a:t>“</a:t>
            </a:r>
            <a:r>
              <a:rPr lang="pt-BR" altLang="pt-BR" sz="2800" b="0">
                <a:solidFill>
                  <a:srgbClr val="FFFFFF"/>
                </a:solidFill>
                <a:latin typeface="Tahoma" panose="020B0604030504040204" pitchFamily="34" charset="0"/>
              </a:rPr>
              <a:t>Reforma</a:t>
            </a:r>
            <a:r>
              <a:rPr lang="pt-BR" altLang="en-US" sz="2800" b="0">
                <a:solidFill>
                  <a:srgbClr val="FFFFFF"/>
                </a:solidFill>
                <a:latin typeface="Tahoma" panose="020B0604030504040204" pitchFamily="34" charset="0"/>
              </a:rPr>
              <a:t>”</a:t>
            </a:r>
            <a:endParaRPr lang="pt-BR" altLang="pt-BR" sz="2800" b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10000"/>
              </a:lnSpc>
            </a:pPr>
            <a:endParaRPr lang="pt-BR" altLang="pt-BR" sz="1800" b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pt-BR" altLang="pt-BR" b="0">
                <a:solidFill>
                  <a:srgbClr val="FFFFFF"/>
                </a:solidFill>
                <a:latin typeface="Tahoma" panose="020B0604030504040204" pitchFamily="34" charset="0"/>
              </a:rPr>
              <a:t>E as 26 mil pessoas que ganham uma média de R$ 717 mil mensais, ISENTOS DE IRPF? </a:t>
            </a:r>
          </a:p>
          <a:p>
            <a:pPr lvl="1">
              <a:lnSpc>
                <a:spcPct val="110000"/>
              </a:lnSpc>
            </a:pPr>
            <a:r>
              <a:rPr lang="pt-BR" altLang="pt-BR" b="0">
                <a:solidFill>
                  <a:srgbClr val="FFFFFF"/>
                </a:solidFill>
                <a:latin typeface="Tahoma" panose="020B0604030504040204" pitchFamily="34" charset="0"/>
              </a:rPr>
              <a:t>	Qual a proposta do Banco Mundial para elas? A renda isenta 	delas representa 3% do PIB (mais que o triplo da </a:t>
            </a:r>
            <a:r>
              <a:rPr lang="pt-BR" altLang="en-US" b="0">
                <a:solidFill>
                  <a:srgbClr val="FFFFFF"/>
                </a:solidFill>
                <a:latin typeface="Tahoma" panose="020B0604030504040204" pitchFamily="34" charset="0"/>
              </a:rPr>
              <a:t>“</a:t>
            </a:r>
            <a:r>
              <a:rPr lang="pt-BR" altLang="pt-BR" b="0">
                <a:solidFill>
                  <a:srgbClr val="FFFFFF"/>
                </a:solidFill>
                <a:latin typeface="Tahoma" panose="020B0604030504040204" pitchFamily="34" charset="0"/>
              </a:rPr>
              <a:t>economia</a:t>
            </a:r>
            <a:r>
              <a:rPr lang="pt-BR" altLang="en-US" b="0">
                <a:solidFill>
                  <a:srgbClr val="FFFFFF"/>
                </a:solidFill>
                <a:latin typeface="Tahoma" panose="020B0604030504040204" pitchFamily="34" charset="0"/>
              </a:rPr>
              <a:t>”</a:t>
            </a:r>
            <a:r>
              <a:rPr lang="pt-BR" altLang="pt-BR" b="0">
                <a:solidFill>
                  <a:srgbClr val="FFFFFF"/>
                </a:solidFill>
                <a:latin typeface="Tahoma" panose="020B0604030504040204" pitchFamily="34" charset="0"/>
              </a:rPr>
              <a:t> 	de 0,9% do PIB indicada na proposta do BM).</a:t>
            </a:r>
          </a:p>
          <a:p>
            <a:pPr lvl="1">
              <a:lnSpc>
                <a:spcPct val="110000"/>
              </a:lnSpc>
            </a:pPr>
            <a:r>
              <a:rPr lang="pt-BR" altLang="pt-BR" sz="800" b="0">
                <a:solidFill>
                  <a:srgbClr val="FFFFFF"/>
                </a:solidFill>
                <a:latin typeface="Tahoma" panose="020B0604030504040204" pitchFamily="34" charset="0"/>
              </a:rPr>
              <a:t>	Fonte: </a:t>
            </a:r>
            <a:r>
              <a:rPr lang="pt-BR" altLang="pt-BR" sz="800" b="0">
                <a:solidFill>
                  <a:srgbClr val="FFFFFF"/>
                </a:solidFill>
                <a:latin typeface="Tahoma" panose="020B0604030504040204" pitchFamily="34" charset="0"/>
                <a:hlinkClick r:id="rId4"/>
              </a:rPr>
              <a:t>https://receita.economia.gov.br/dados/receitadata/estudos-e-tributarios-e-aduaneiros/estudos-e-estatisticas/11-08-2014-grandes-numeros-dirpf/tabelas-gn-irpf-ac-2018-so-tabelas.xlsx</a:t>
            </a:r>
            <a:endParaRPr lang="pt-BR" altLang="pt-BR" sz="800">
              <a:solidFill>
                <a:schemeClr val="accent1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Box 1">
            <a:extLst>
              <a:ext uri="{FF2B5EF4-FFF2-40B4-BE49-F238E27FC236}">
                <a16:creationId xmlns:a16="http://schemas.microsoft.com/office/drawing/2014/main" id="{12644111-5E70-45B9-A083-6603A1042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88" y="6165850"/>
            <a:ext cx="93614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pt-BR" altLang="pt-BR" sz="1200" b="0">
                <a:solidFill>
                  <a:schemeClr val="tx1"/>
                </a:solidFill>
              </a:rPr>
              <a:t>Fontes: </a:t>
            </a:r>
            <a:r>
              <a:rPr lang="pt-BR" altLang="pt-BR" sz="1200" b="0">
                <a:solidFill>
                  <a:schemeClr val="tx1"/>
                </a:solidFill>
                <a:hlinkClick r:id="rId3"/>
              </a:rPr>
              <a:t>https://www.gov.br/economia/pt-br/centrais-de-conteudo/apresentacoes/2020/setembro/nova-administracao-publica.pdf/@@download/file/Nova%20Administra%C3%A7%C3%A3o%20P%C3%BAblica.pdf</a:t>
            </a:r>
            <a:r>
              <a:rPr lang="pt-BR" altLang="pt-BR" sz="1200" b="0">
                <a:solidFill>
                  <a:schemeClr val="tx1"/>
                </a:solidFill>
              </a:rPr>
              <a:t>   e </a:t>
            </a:r>
            <a:r>
              <a:rPr lang="pt-BR" altLang="pt-BR" sz="1200" b="0">
                <a:solidFill>
                  <a:schemeClr val="tx1"/>
                </a:solidFill>
                <a:hlinkClick r:id="rId4"/>
              </a:rPr>
              <a:t>https://www.painel.pep.planejamento.gov.br/QvAJAXZfc/opendoc.htm?document=painelpep.qvw&amp;lang=en-US&amp;host=Local&amp;anonymous=true</a:t>
            </a:r>
            <a:r>
              <a:rPr lang="pt-BR" altLang="pt-BR" sz="1200" b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9154" name="TextBox 2">
            <a:extLst>
              <a:ext uri="{FF2B5EF4-FFF2-40B4-BE49-F238E27FC236}">
                <a16:creationId xmlns:a16="http://schemas.microsoft.com/office/drawing/2014/main" id="{C88C65BA-9D2D-4311-8994-37B8B2715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" y="0"/>
            <a:ext cx="97059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4000">
                <a:solidFill>
                  <a:schemeClr val="tx1"/>
                </a:solidFill>
              </a:rPr>
              <a:t>O Governo plagia Banco Mundial e mente:</a:t>
            </a:r>
          </a:p>
        </p:txBody>
      </p:sp>
      <p:pic>
        <p:nvPicPr>
          <p:cNvPr id="49155" name="Picture 1">
            <a:extLst>
              <a:ext uri="{FF2B5EF4-FFF2-40B4-BE49-F238E27FC236}">
                <a16:creationId xmlns:a16="http://schemas.microsoft.com/office/drawing/2014/main" id="{DF63508C-0FC2-4D9B-BC90-47173EFF2B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765175"/>
            <a:ext cx="9906000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CaixaDeTexto 1">
            <a:extLst>
              <a:ext uri="{FF2B5EF4-FFF2-40B4-BE49-F238E27FC236}">
                <a16:creationId xmlns:a16="http://schemas.microsoft.com/office/drawing/2014/main" id="{4D5BE10A-8F5B-4CA0-87A9-13BFA9382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" y="6165850"/>
            <a:ext cx="96313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000">
                <a:solidFill>
                  <a:schemeClr val="tx1"/>
                </a:solidFill>
              </a:rPr>
              <a:t>Fontes: </a:t>
            </a:r>
            <a:r>
              <a:rPr lang="pt-BR" altLang="pt-BR" sz="1000">
                <a:solidFill>
                  <a:schemeClr val="tx1"/>
                </a:solidFill>
                <a:hlinkClick r:id="rId3"/>
              </a:rPr>
              <a:t>https://www.gov.br/economia/pt-br/centrais-de-conteudo/apresentacoes/2020/setembro/nova-administracao-publica.pdf/@@download/file/Nova%20Administra%C3%A7%C3%A3o%20P%C3%BAblica.pdf</a:t>
            </a:r>
            <a:r>
              <a:rPr lang="pt-BR" altLang="pt-BR" sz="1000">
                <a:solidFill>
                  <a:schemeClr val="tx1"/>
                </a:solidFill>
              </a:rPr>
              <a:t>   e </a:t>
            </a:r>
            <a:r>
              <a:rPr lang="pt-BR" altLang="pt-BR" sz="1000">
                <a:solidFill>
                  <a:schemeClr val="tx1"/>
                </a:solidFill>
                <a:hlinkClick r:id="rId4"/>
              </a:rPr>
              <a:t>https://www1.siop.planejamento.gov.br/QvAJAXZfc/opendoc.htm?document=IAS/Execucao_Orcamentaria.qvw&amp;host=QVS@pqlk04&amp;anonymous=true&amp;sheet=SH06</a:t>
            </a:r>
            <a:r>
              <a:rPr lang="pt-BR" altLang="pt-BR" sz="10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1202" name="CaixaDeTexto 3">
            <a:extLst>
              <a:ext uri="{FF2B5EF4-FFF2-40B4-BE49-F238E27FC236}">
                <a16:creationId xmlns:a16="http://schemas.microsoft.com/office/drawing/2014/main" id="{F0A9BFDB-8F2A-448A-9371-90D783CEB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" y="230188"/>
            <a:ext cx="94567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>
                <a:solidFill>
                  <a:schemeClr val="accent1"/>
                </a:solidFill>
                <a:latin typeface="Tahoma" panose="020B0604030504040204" pitchFamily="34" charset="0"/>
              </a:rPr>
              <a:t>SE COLOCAR O GASTO COM A DÍVIDA NA MESMA ESCALA, como ficaria o gráfico:</a:t>
            </a:r>
          </a:p>
        </p:txBody>
      </p:sp>
      <p:sp>
        <p:nvSpPr>
          <p:cNvPr id="51203" name="CaixaDeTexto 4">
            <a:extLst>
              <a:ext uri="{FF2B5EF4-FFF2-40B4-BE49-F238E27FC236}">
                <a16:creationId xmlns:a16="http://schemas.microsoft.com/office/drawing/2014/main" id="{3B30E410-1D04-45B8-94F3-96AF9E326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1268413"/>
            <a:ext cx="3889375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endParaRPr lang="pt-BR" altLang="pt-BR" sz="200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r" eaLnBrk="1" hangingPunct="1"/>
            <a:r>
              <a:rPr lang="pt-BR" altLang="pt-BR" sz="2000">
                <a:solidFill>
                  <a:schemeClr val="tx1"/>
                </a:solidFill>
                <a:latin typeface="Tahoma" panose="020B0604030504040204" pitchFamily="34" charset="0"/>
              </a:rPr>
              <a:t>Juros e Amortizações </a:t>
            </a:r>
          </a:p>
          <a:p>
            <a:pPr algn="r" eaLnBrk="1" hangingPunct="1"/>
            <a:r>
              <a:rPr lang="pt-BR" altLang="pt-BR" sz="2000">
                <a:solidFill>
                  <a:schemeClr val="tx1"/>
                </a:solidFill>
                <a:latin typeface="Tahoma" panose="020B0604030504040204" pitchFamily="34" charset="0"/>
              </a:rPr>
              <a:t>da Dívida </a:t>
            </a:r>
          </a:p>
          <a:p>
            <a:pPr algn="r" eaLnBrk="1" hangingPunct="1"/>
            <a:endParaRPr lang="pt-BR" altLang="pt-BR" sz="200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r" eaLnBrk="1" hangingPunct="1"/>
            <a:r>
              <a:rPr lang="pt-BR" altLang="pt-BR" sz="2000">
                <a:solidFill>
                  <a:schemeClr val="tx1"/>
                </a:solidFill>
                <a:latin typeface="Tahoma" panose="020B0604030504040204" pitchFamily="34" charset="0"/>
              </a:rPr>
              <a:t>Governo Federal</a:t>
            </a:r>
          </a:p>
          <a:p>
            <a:pPr algn="r" eaLnBrk="1" hangingPunct="1"/>
            <a:r>
              <a:rPr lang="pt-BR" altLang="pt-BR" sz="2000">
                <a:solidFill>
                  <a:schemeClr val="tx1"/>
                </a:solidFill>
                <a:latin typeface="Tahoma" panose="020B0604030504040204" pitchFamily="34" charset="0"/>
              </a:rPr>
              <a:t>(R$ bilhões)</a:t>
            </a:r>
          </a:p>
          <a:p>
            <a:pPr algn="r" eaLnBrk="1" hangingPunct="1"/>
            <a:endParaRPr lang="pt-BR" altLang="pt-BR" sz="200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r" eaLnBrk="1" hangingPunct="1"/>
            <a:endParaRPr lang="pt-BR" altLang="pt-BR" sz="200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r" eaLnBrk="1" hangingPunct="1"/>
            <a:endParaRPr lang="pt-BR" altLang="pt-BR" sz="200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r" eaLnBrk="1" hangingPunct="1"/>
            <a:endParaRPr lang="pt-BR" altLang="pt-BR" sz="200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r" eaLnBrk="1" hangingPunct="1"/>
            <a:endParaRPr lang="pt-BR" altLang="pt-BR" sz="200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r" eaLnBrk="1" hangingPunct="1"/>
            <a:endParaRPr lang="pt-BR" altLang="pt-BR" sz="200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r" eaLnBrk="1" hangingPunct="1"/>
            <a:endParaRPr lang="pt-BR" altLang="pt-BR" sz="200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r" eaLnBrk="1" hangingPunct="1"/>
            <a:r>
              <a:rPr lang="pt-BR" altLang="pt-BR" sz="2000">
                <a:solidFill>
                  <a:schemeClr val="tx1"/>
                </a:solidFill>
                <a:latin typeface="Tahoma" panose="020B0604030504040204" pitchFamily="34" charset="0"/>
              </a:rPr>
              <a:t>Servidores Federais Ativos</a:t>
            </a:r>
          </a:p>
          <a:p>
            <a:pPr algn="r" eaLnBrk="1" hangingPunct="1"/>
            <a:r>
              <a:rPr lang="pt-BR" altLang="pt-BR" sz="2000">
                <a:solidFill>
                  <a:schemeClr val="tx1"/>
                </a:solidFill>
                <a:latin typeface="Tahoma" panose="020B0604030504040204" pitchFamily="34" charset="0"/>
              </a:rPr>
              <a:t>(R$ bilhões)</a:t>
            </a:r>
          </a:p>
        </p:txBody>
      </p:sp>
      <p:pic>
        <p:nvPicPr>
          <p:cNvPr id="51204" name="Picture 1">
            <a:extLst>
              <a:ext uri="{FF2B5EF4-FFF2-40B4-BE49-F238E27FC236}">
                <a16:creationId xmlns:a16="http://schemas.microsoft.com/office/drawing/2014/main" id="{16FB9C0D-FF14-407C-BCD1-7182310840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38" y="908050"/>
            <a:ext cx="2230437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1632A6C6-D020-4BD8-81DE-E05AECED7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549275"/>
            <a:ext cx="9705975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marL="457200" indent="-4572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ts val="3000"/>
              </a:spcBef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pt-BR" altLang="pt-BR" sz="4400">
                <a:solidFill>
                  <a:srgbClr val="92D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APROFUNDAMENTO DA CRISE ECONÔMICA E A JUSTIFICATIVA PARA A PEC 32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Box 2">
            <a:extLst>
              <a:ext uri="{FF2B5EF4-FFF2-40B4-BE49-F238E27FC236}">
                <a16:creationId xmlns:a16="http://schemas.microsoft.com/office/drawing/2014/main" id="{C6194D7A-6C1A-47C9-882B-93F6FA68F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" y="188913"/>
            <a:ext cx="90741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2800">
                <a:solidFill>
                  <a:schemeClr val="accent1"/>
                </a:solidFill>
                <a:latin typeface="Tahoma" panose="020B0604030504040204" pitchFamily="34" charset="0"/>
              </a:rPr>
              <a:t>Comparativo entre os Gastos com a Dívida Pública e com PESSOAL e ENCARGOS (federal)</a:t>
            </a:r>
          </a:p>
        </p:txBody>
      </p:sp>
      <p:pic>
        <p:nvPicPr>
          <p:cNvPr id="53250" name="Figura1">
            <a:extLst>
              <a:ext uri="{FF2B5EF4-FFF2-40B4-BE49-F238E27FC236}">
                <a16:creationId xmlns:a16="http://schemas.microsoft.com/office/drawing/2014/main" id="{B0E3A036-2767-4771-9FC2-0C6490101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196975"/>
            <a:ext cx="8856663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2">
            <a:extLst>
              <a:ext uri="{FF2B5EF4-FFF2-40B4-BE49-F238E27FC236}">
                <a16:creationId xmlns:a16="http://schemas.microsoft.com/office/drawing/2014/main" id="{10AD505B-E4B1-4475-BDDA-35A9B63DD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50" y="6308725"/>
            <a:ext cx="97932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/>
            <a:r>
              <a:rPr lang="pt-BR" altLang="pt-BR" sz="1200" b="0">
                <a:solidFill>
                  <a:schemeClr val="tx1"/>
                </a:solidFill>
              </a:rPr>
              <a:t>Fonte: Elaboração própria com dados do Painel do Orçamento Federal (SIOP/ME), disponível em: &lt;</a:t>
            </a:r>
            <a:r>
              <a:rPr lang="uz-Cyrl-UZ" altLang="pt-BR" sz="1200" b="0" u="sng">
                <a:solidFill>
                  <a:schemeClr val="tx1"/>
                </a:solidFill>
                <a:hlinkClick r:id="rId3"/>
              </a:rPr>
              <a:t>https://www1.siop.planejamento.gov.br/QvAJAXZfc/opendoc.htm?document=IAS/Execucao_Orcamentaria.qvw&amp;host=QVS@pqlk04&amp;anonymous=true&amp;sheet=SH06</a:t>
            </a:r>
            <a:r>
              <a:rPr lang="pt-BR" altLang="pt-BR" sz="1200" b="0">
                <a:solidFill>
                  <a:schemeClr val="tx1"/>
                </a:solidFill>
              </a:rPr>
              <a:t>&gt;. Acesso em 17 set 2020.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>
            <a:extLst>
              <a:ext uri="{FF2B5EF4-FFF2-40B4-BE49-F238E27FC236}">
                <a16:creationId xmlns:a16="http://schemas.microsoft.com/office/drawing/2014/main" id="{63901215-78E3-4666-85D2-4B0780550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50" y="188913"/>
            <a:ext cx="96329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3200">
                <a:solidFill>
                  <a:srgbClr val="94C600"/>
                </a:solidFill>
                <a:latin typeface="Tahoma" panose="020B0604030504040204" pitchFamily="34" charset="0"/>
              </a:rPr>
              <a:t>O QUE ESTÁ POR TRÁS DA PEC 32/2020 </a:t>
            </a:r>
          </a:p>
          <a:p>
            <a:pPr algn="ctr" eaLnBrk="1" hangingPunct="1"/>
            <a:endParaRPr lang="pt-BR" altLang="pt-BR" sz="2800">
              <a:solidFill>
                <a:schemeClr val="accent1"/>
              </a:solidFill>
              <a:latin typeface="Tahoma" panose="020B0604030504040204" pitchFamily="34" charset="0"/>
            </a:endParaRPr>
          </a:p>
        </p:txBody>
      </p:sp>
      <p:pic>
        <p:nvPicPr>
          <p:cNvPr id="54274" name="Picture 1">
            <a:extLst>
              <a:ext uri="{FF2B5EF4-FFF2-40B4-BE49-F238E27FC236}">
                <a16:creationId xmlns:a16="http://schemas.microsoft.com/office/drawing/2014/main" id="{98024B86-E864-44C5-BD89-76575C16E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5" y="908050"/>
            <a:ext cx="5702300" cy="57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>
            <a:extLst>
              <a:ext uri="{FF2B5EF4-FFF2-40B4-BE49-F238E27FC236}">
                <a16:creationId xmlns:a16="http://schemas.microsoft.com/office/drawing/2014/main" id="{7598D70A-A160-4BF5-BE37-5F24198D3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549275"/>
            <a:ext cx="9705975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marL="457200" indent="-4572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ts val="3000"/>
              </a:spcBef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pt-BR" altLang="pt-BR" sz="4400">
                <a:solidFill>
                  <a:srgbClr val="92D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FINANCEIRIZAÇÃO E O APROFUNDAMENTO DOS PRIVILÉGIOS DOS BANCOS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Box 2">
            <a:extLst>
              <a:ext uri="{FF2B5EF4-FFF2-40B4-BE49-F238E27FC236}">
                <a16:creationId xmlns:a16="http://schemas.microsoft.com/office/drawing/2014/main" id="{3D66859F-383F-486B-B963-0490BF483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" y="333375"/>
            <a:ext cx="9290050" cy="652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371600" indent="-4572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FF9900"/>
              </a:buClr>
            </a:pPr>
            <a:r>
              <a:rPr lang="pt-BR" altLang="pt-BR"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PRIVILÉGIO DOS BANCOS EM PLENA PANDEMIA</a:t>
            </a:r>
          </a:p>
          <a:p>
            <a:pPr eaLnBrk="1" hangingPunct="1">
              <a:spcBef>
                <a:spcPct val="50000"/>
              </a:spcBef>
              <a:buClr>
                <a:srgbClr val="FF9900"/>
              </a:buClr>
            </a:pPr>
            <a:endParaRPr lang="pt-BR" altLang="pt-BR" sz="50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lvl="2" eaLnBrk="1" hangingPunct="1">
              <a:spcBef>
                <a:spcPct val="50000"/>
              </a:spcBef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pt-BR" altLang="pt-BR" sz="2800" b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R$ 1,2 Trilhão em 23/03/2020</a:t>
            </a:r>
          </a:p>
          <a:p>
            <a:pPr lvl="2" eaLnBrk="1" hangingPunct="1">
              <a:spcBef>
                <a:spcPct val="50000"/>
              </a:spcBef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pt-BR" altLang="pt-BR" sz="2800" b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Aumento das </a:t>
            </a:r>
            <a:r>
              <a:rPr lang="pt-BR" altLang="en-US" sz="2800" b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pt-BR" altLang="pt-BR" sz="2800" b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Op. Compromissadas</a:t>
            </a:r>
            <a:r>
              <a:rPr lang="pt-BR" altLang="en-US" sz="2800" b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”</a:t>
            </a:r>
            <a:r>
              <a:rPr lang="pt-BR" altLang="pt-BR" sz="2800" b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= 	Remuneração da sobra de Caixa  </a:t>
            </a:r>
          </a:p>
          <a:p>
            <a:pPr lvl="2" eaLnBrk="1" hangingPunct="1">
              <a:spcBef>
                <a:spcPct val="50000"/>
              </a:spcBef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pt-BR" altLang="pt-BR" sz="2800" b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Vários trilhões com a EC 106/2020</a:t>
            </a:r>
          </a:p>
          <a:p>
            <a:pPr lvl="2" eaLnBrk="1" hangingPunct="1">
              <a:spcBef>
                <a:spcPct val="50000"/>
              </a:spcBef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pt-BR" altLang="pt-BR" sz="2800" b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Ganhos em contratos de SWAP</a:t>
            </a:r>
          </a:p>
          <a:p>
            <a:pPr lvl="2" eaLnBrk="1" hangingPunct="1">
              <a:spcBef>
                <a:spcPct val="50000"/>
              </a:spcBef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pt-BR" altLang="pt-BR" sz="2800" b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Securitização de Créditos (LC 173/2020)</a:t>
            </a:r>
          </a:p>
          <a:p>
            <a:pPr lvl="2" eaLnBrk="1" hangingPunct="1">
              <a:spcBef>
                <a:spcPct val="50000"/>
              </a:spcBef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pt-BR" altLang="pt-BR" sz="2800" b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BOLSA BANQUEIRO: </a:t>
            </a:r>
            <a:r>
              <a:rPr lang="pt-BR" altLang="en-US" sz="2800" b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pt-BR" altLang="ja-JP" sz="2800" b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Depósito Voluntário Remunerado</a:t>
            </a:r>
            <a:r>
              <a:rPr lang="pt-BR" altLang="en-US" sz="2800" b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”</a:t>
            </a:r>
            <a:r>
              <a:rPr lang="pt-BR" altLang="ja-JP" sz="2800" b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AUMENTARÁ A REMUNERAÇÃO ILEGAL QUE JÁ GANHAVAM</a:t>
            </a:r>
          </a:p>
          <a:p>
            <a:pPr algn="ctr" eaLnBrk="1" hangingPunct="1">
              <a:lnSpc>
                <a:spcPct val="120000"/>
              </a:lnSpc>
            </a:pPr>
            <a:endParaRPr lang="pt-BR" altLang="pt-BR" sz="4000" b="0">
              <a:solidFill>
                <a:srgbClr val="FF67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Box 2">
            <a:extLst>
              <a:ext uri="{FF2B5EF4-FFF2-40B4-BE49-F238E27FC236}">
                <a16:creationId xmlns:a16="http://schemas.microsoft.com/office/drawing/2014/main" id="{7DE0560F-AEF8-45EB-8454-39031DC59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88" y="188913"/>
            <a:ext cx="8856662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2800">
                <a:solidFill>
                  <a:schemeClr val="accent1"/>
                </a:solidFill>
              </a:rPr>
              <a:t>Banco Central liberou R$ 1,2 trilhão para bancos, mas estes não emprestaram às empresas e lucram com a remuneração da sobra de caixa</a:t>
            </a:r>
          </a:p>
        </p:txBody>
      </p:sp>
      <p:pic>
        <p:nvPicPr>
          <p:cNvPr id="58370" name="Picture 5">
            <a:extLst>
              <a:ext uri="{FF2B5EF4-FFF2-40B4-BE49-F238E27FC236}">
                <a16:creationId xmlns:a16="http://schemas.microsoft.com/office/drawing/2014/main" id="{3ACA9E9A-65D7-4074-A95D-28B92984E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500438"/>
            <a:ext cx="2881313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6">
            <a:extLst>
              <a:ext uri="{FF2B5EF4-FFF2-40B4-BE49-F238E27FC236}">
                <a16:creationId xmlns:a16="http://schemas.microsoft.com/office/drawing/2014/main" id="{2546C06E-9B69-4E22-9C52-26531178A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163" y="5168900"/>
            <a:ext cx="3960812" cy="166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7">
            <a:extLst>
              <a:ext uri="{FF2B5EF4-FFF2-40B4-BE49-F238E27FC236}">
                <a16:creationId xmlns:a16="http://schemas.microsoft.com/office/drawing/2014/main" id="{A9B71395-C0CC-4035-9E5C-72F27225FE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725" y="1700213"/>
            <a:ext cx="383222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6">
            <a:extLst>
              <a:ext uri="{FF2B5EF4-FFF2-40B4-BE49-F238E27FC236}">
                <a16:creationId xmlns:a16="http://schemas.microsoft.com/office/drawing/2014/main" id="{DACEF516-7A88-4350-BADD-0AA69A1051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1628775"/>
            <a:ext cx="4321175" cy="332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9">
            <a:extLst>
              <a:ext uri="{FF2B5EF4-FFF2-40B4-BE49-F238E27FC236}">
                <a16:creationId xmlns:a16="http://schemas.microsoft.com/office/drawing/2014/main" id="{C114B0A6-E1B4-4561-A13D-07232353B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4652963"/>
            <a:ext cx="3859212" cy="232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CaixaDeTexto 1">
            <a:extLst>
              <a:ext uri="{FF2B5EF4-FFF2-40B4-BE49-F238E27FC236}">
                <a16:creationId xmlns:a16="http://schemas.microsoft.com/office/drawing/2014/main" id="{0057D1D7-4994-42FA-A646-767FDDDA2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" y="209550"/>
            <a:ext cx="9705975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2800" b="0">
                <a:solidFill>
                  <a:schemeClr val="accent1"/>
                </a:solidFill>
                <a:latin typeface="Tahoma" panose="020B0604030504040204" pitchFamily="34" charset="0"/>
              </a:rPr>
              <a:t>Em 2020 houve aumento brutal no volume das </a:t>
            </a:r>
          </a:p>
          <a:p>
            <a:pPr algn="ctr" eaLnBrk="1" hangingPunct="1"/>
            <a:r>
              <a:rPr lang="pt-BR" altLang="pt-BR" sz="2800" b="0">
                <a:solidFill>
                  <a:schemeClr val="tx1"/>
                </a:solidFill>
                <a:latin typeface="Tahoma" panose="020B0604030504040204" pitchFamily="34" charset="0"/>
              </a:rPr>
              <a:t>OPERAÇÕES COMPROMISSADAS </a:t>
            </a:r>
          </a:p>
          <a:p>
            <a:pPr algn="ctr" eaLnBrk="1" hangingPunct="1"/>
            <a:r>
              <a:rPr lang="pt-BR" altLang="pt-BR" sz="2800" b="0">
                <a:solidFill>
                  <a:schemeClr val="tx1"/>
                </a:solidFill>
                <a:latin typeface="Tahoma" panose="020B0604030504040204" pitchFamily="34" charset="0"/>
              </a:rPr>
              <a:t>Até julho/2020 o aumento foi de </a:t>
            </a:r>
            <a:r>
              <a:rPr lang="pt-BR" altLang="pt-BR" sz="2800">
                <a:solidFill>
                  <a:schemeClr val="tx1"/>
                </a:solidFill>
                <a:latin typeface="Tahoma" panose="020B0604030504040204" pitchFamily="34" charset="0"/>
              </a:rPr>
              <a:t>R$ 546 BILHÕES</a:t>
            </a:r>
          </a:p>
          <a:p>
            <a:pPr algn="ctr" eaLnBrk="1" hangingPunct="1"/>
            <a:endParaRPr lang="pt-BR" altLang="pt-BR" sz="2800" b="0">
              <a:solidFill>
                <a:schemeClr val="accent1"/>
              </a:solidFill>
              <a:latin typeface="Tahoma" panose="020B0604030504040204" pitchFamily="34" charset="0"/>
            </a:endParaRPr>
          </a:p>
          <a:p>
            <a:pPr algn="ctr" eaLnBrk="1" hangingPunct="1"/>
            <a:r>
              <a:rPr lang="pt-BR" altLang="pt-BR" sz="2800" b="0">
                <a:solidFill>
                  <a:schemeClr val="accent1"/>
                </a:solidFill>
                <a:latin typeface="Tahoma" panose="020B0604030504040204" pitchFamily="34" charset="0"/>
              </a:rPr>
              <a:t>No mesmo período</a:t>
            </a:r>
          </a:p>
          <a:p>
            <a:pPr algn="ctr" eaLnBrk="1" hangingPunct="1"/>
            <a:r>
              <a:rPr lang="pt-BR" altLang="pt-BR" sz="2800" b="0">
                <a:solidFill>
                  <a:schemeClr val="accent1"/>
                </a:solidFill>
                <a:latin typeface="Tahoma" panose="020B0604030504040204" pitchFamily="34" charset="0"/>
              </a:rPr>
              <a:t>ESTOQUE DA </a:t>
            </a:r>
            <a:r>
              <a:rPr lang="pt-BR" altLang="en-US" sz="2800" b="0">
                <a:solidFill>
                  <a:schemeClr val="accent1"/>
                </a:solidFill>
                <a:latin typeface="Tahoma" panose="020B0604030504040204" pitchFamily="34" charset="0"/>
              </a:rPr>
              <a:t>“</a:t>
            </a:r>
            <a:r>
              <a:rPr lang="pt-BR" altLang="ja-JP" sz="2800" b="0">
                <a:solidFill>
                  <a:schemeClr val="accent1"/>
                </a:solidFill>
                <a:latin typeface="Tahoma" panose="020B0604030504040204" pitchFamily="34" charset="0"/>
              </a:rPr>
              <a:t>DÍVIDA BRUTA DO GOVERNO GERAL</a:t>
            </a:r>
            <a:r>
              <a:rPr lang="pt-BR" altLang="en-US" sz="2800" b="0">
                <a:solidFill>
                  <a:schemeClr val="accent1"/>
                </a:solidFill>
                <a:latin typeface="Tahoma" panose="020B0604030504040204" pitchFamily="34" charset="0"/>
              </a:rPr>
              <a:t>”</a:t>
            </a:r>
            <a:endParaRPr lang="pt-BR" altLang="ja-JP" sz="2800" b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ctr" eaLnBrk="1" hangingPunct="1"/>
            <a:r>
              <a:rPr lang="pt-BR" altLang="pt-BR" sz="2800" b="0">
                <a:solidFill>
                  <a:schemeClr val="tx1"/>
                </a:solidFill>
                <a:latin typeface="Tahoma" panose="020B0604030504040204" pitchFamily="34" charset="0"/>
              </a:rPr>
              <a:t>AUMENTO de cerca de </a:t>
            </a:r>
            <a:r>
              <a:rPr lang="pt-BR" altLang="pt-BR" sz="2800">
                <a:solidFill>
                  <a:schemeClr val="tx1"/>
                </a:solidFill>
                <a:latin typeface="Tahoma" panose="020B0604030504040204" pitchFamily="34" charset="0"/>
              </a:rPr>
              <a:t>R$ 710 BILHÕES</a:t>
            </a:r>
          </a:p>
          <a:p>
            <a:pPr algn="ctr" eaLnBrk="1" hangingPunct="1"/>
            <a:endParaRPr lang="pt-BR" altLang="pt-BR" sz="2800" b="0">
              <a:solidFill>
                <a:schemeClr val="accent1"/>
              </a:solidFill>
              <a:latin typeface="Tahoma" panose="020B0604030504040204" pitchFamily="34" charset="0"/>
            </a:endParaRPr>
          </a:p>
          <a:p>
            <a:pPr algn="ctr" eaLnBrk="1" hangingPunct="1"/>
            <a:r>
              <a:rPr lang="pt-BR" altLang="pt-BR" b="0">
                <a:solidFill>
                  <a:schemeClr val="accent1"/>
                </a:solidFill>
                <a:latin typeface="Tahoma" panose="020B0604030504040204" pitchFamily="34" charset="0"/>
              </a:rPr>
              <a:t>O Governo usa o crescimento da dívida para justificar Privatizações e Contrarreformas, mas o problema está localizado no Sistema da Dívida</a:t>
            </a:r>
          </a:p>
          <a:p>
            <a:pPr algn="ctr" eaLnBrk="1" hangingPunct="1">
              <a:buFontTx/>
              <a:buChar char="•"/>
            </a:pPr>
            <a:endParaRPr lang="pt-BR" altLang="pt-BR" sz="2800" b="0">
              <a:solidFill>
                <a:schemeClr val="accent1"/>
              </a:solidFill>
              <a:latin typeface="Tahoma" panose="020B0604030504040204" pitchFamily="34" charset="0"/>
            </a:endParaRPr>
          </a:p>
        </p:txBody>
      </p:sp>
      <p:pic>
        <p:nvPicPr>
          <p:cNvPr id="59394" name="Picture 1">
            <a:extLst>
              <a:ext uri="{FF2B5EF4-FFF2-40B4-BE49-F238E27FC236}">
                <a16:creationId xmlns:a16="http://schemas.microsoft.com/office/drawing/2014/main" id="{73BA2EA1-9DFC-4310-94F6-AD7BA6A9F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4508500"/>
            <a:ext cx="7281863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>
            <a:extLst>
              <a:ext uri="{FF2B5EF4-FFF2-40B4-BE49-F238E27FC236}">
                <a16:creationId xmlns:a16="http://schemas.microsoft.com/office/drawing/2014/main" id="{1969C362-B790-435C-9230-E0F17E58D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50" y="1052513"/>
            <a:ext cx="6821488" cy="53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TextBox 1">
            <a:extLst>
              <a:ext uri="{FF2B5EF4-FFF2-40B4-BE49-F238E27FC236}">
                <a16:creationId xmlns:a16="http://schemas.microsoft.com/office/drawing/2014/main" id="{0B534583-B006-4844-A43B-7B6F62952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8313" y="6381750"/>
            <a:ext cx="3889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2000" b="0">
                <a:solidFill>
                  <a:srgbClr val="FFFF00"/>
                </a:solidFill>
                <a:latin typeface="Tahoma" panose="020B0604030504040204" pitchFamily="34" charset="0"/>
                <a:hlinkClick r:id="rId3"/>
              </a:rPr>
              <a:t>https://bit.ly/2Y2SEQj</a:t>
            </a:r>
            <a:r>
              <a:rPr lang="pt-BR" altLang="pt-BR" sz="2000" b="0">
                <a:solidFill>
                  <a:srgbClr val="FFFF00"/>
                </a:solidFill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61443" name="TextBox 1">
            <a:extLst>
              <a:ext uri="{FF2B5EF4-FFF2-40B4-BE49-F238E27FC236}">
                <a16:creationId xmlns:a16="http://schemas.microsoft.com/office/drawing/2014/main" id="{4F5D6943-EF0E-4339-9B5A-2F8AF2FE3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4963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pt-BR" altLang="pt-BR" sz="2800">
                <a:solidFill>
                  <a:srgbClr val="94C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Em plena pandemia Congresso aprova </a:t>
            </a:r>
          </a:p>
          <a:p>
            <a:pPr algn="ctr"/>
            <a:r>
              <a:rPr lang="pt-BR" altLang="pt-BR" sz="2800">
                <a:solidFill>
                  <a:srgbClr val="94C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EC 106/2020</a:t>
            </a:r>
            <a:r>
              <a:rPr lang="pt-BR" altLang="pt-BR">
                <a:solidFill>
                  <a:srgbClr val="94C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altLang="pt-BR" b="0" u="sng">
                <a:hlinkClick r:id="rId4"/>
              </a:rPr>
              <a:t>https://bit.ly/308tguY</a:t>
            </a:r>
            <a:r>
              <a:rPr lang="pt-BR" altLang="pt-BR" b="0"/>
              <a:t> </a:t>
            </a:r>
            <a:endParaRPr lang="pt-BR" altLang="pt-BR">
              <a:solidFill>
                <a:srgbClr val="94C6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Box 2">
            <a:extLst>
              <a:ext uri="{FF2B5EF4-FFF2-40B4-BE49-F238E27FC236}">
                <a16:creationId xmlns:a16="http://schemas.microsoft.com/office/drawing/2014/main" id="{D37C3B9E-3322-4E8C-9076-B52DE9D2C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8" y="115888"/>
            <a:ext cx="1000918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en-US" sz="3200">
                <a:solidFill>
                  <a:srgbClr val="94C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pt-BR" altLang="pt-BR" sz="3200">
                <a:solidFill>
                  <a:srgbClr val="94C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CRISE</a:t>
            </a:r>
            <a:r>
              <a:rPr lang="pt-BR" altLang="en-US" sz="3200">
                <a:solidFill>
                  <a:srgbClr val="94C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”</a:t>
            </a:r>
            <a:r>
              <a:rPr lang="pt-BR" altLang="pt-BR" sz="3200">
                <a:solidFill>
                  <a:srgbClr val="94C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PARA QUEM?</a:t>
            </a:r>
          </a:p>
          <a:p>
            <a:pPr algn="ctr" eaLnBrk="1" hangingPunct="1"/>
            <a:r>
              <a:rPr lang="pt-BR" altLang="pt-BR">
                <a:solidFill>
                  <a:srgbClr val="94C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LUCRO DOS BANCOS SUPEROU R$ 100 BILHÕES 1º SEM/2020</a:t>
            </a:r>
          </a:p>
        </p:txBody>
      </p:sp>
      <p:pic>
        <p:nvPicPr>
          <p:cNvPr id="62466" name="Picture 1">
            <a:extLst>
              <a:ext uri="{FF2B5EF4-FFF2-40B4-BE49-F238E27FC236}">
                <a16:creationId xmlns:a16="http://schemas.microsoft.com/office/drawing/2014/main" id="{9301462B-223A-413D-B496-D8184911B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2060575"/>
            <a:ext cx="4110038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1">
            <a:extLst>
              <a:ext uri="{FF2B5EF4-FFF2-40B4-BE49-F238E27FC236}">
                <a16:creationId xmlns:a16="http://schemas.microsoft.com/office/drawing/2014/main" id="{5716A669-3BB3-45CB-A325-92AA891AC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268413"/>
            <a:ext cx="5184775" cy="466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Box 2">
            <a:extLst>
              <a:ext uri="{FF2B5EF4-FFF2-40B4-BE49-F238E27FC236}">
                <a16:creationId xmlns:a16="http://schemas.microsoft.com/office/drawing/2014/main" id="{238A00B9-B457-41A2-8464-D696165D3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8088" y="5949950"/>
            <a:ext cx="33131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pt-BR" sz="2000" b="0">
                <a:hlinkClick r:id="rId4"/>
              </a:rPr>
              <a:t>https://bit.ly/2TZT9Jv</a:t>
            </a:r>
            <a:r>
              <a:rPr lang="en-US" altLang="pt-BR" sz="2000" b="0"/>
              <a:t> </a:t>
            </a:r>
          </a:p>
        </p:txBody>
      </p:sp>
      <p:pic>
        <p:nvPicPr>
          <p:cNvPr id="62469" name="Picture 3">
            <a:extLst>
              <a:ext uri="{FF2B5EF4-FFF2-40B4-BE49-F238E27FC236}">
                <a16:creationId xmlns:a16="http://schemas.microsoft.com/office/drawing/2014/main" id="{5BB2EB3E-2F37-4854-BA66-71950C9C64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4292600"/>
            <a:ext cx="4467225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>
            <a:extLst>
              <a:ext uri="{FF2B5EF4-FFF2-40B4-BE49-F238E27FC236}">
                <a16:creationId xmlns:a16="http://schemas.microsoft.com/office/drawing/2014/main" id="{DF8EB2F7-997E-41D2-B512-72FC9AF55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1557338"/>
            <a:ext cx="424815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ts val="3000"/>
              </a:spcBef>
              <a:buClr>
                <a:srgbClr val="FF9900"/>
              </a:buClr>
            </a:pPr>
            <a:r>
              <a:rPr lang="pt-BR" altLang="pt-BR" b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 QUE SIGNIFICA A INDEPENDÊNCIA DO BC ? </a:t>
            </a:r>
          </a:p>
          <a:p>
            <a:pPr eaLnBrk="1" hangingPunct="1">
              <a:spcBef>
                <a:spcPts val="3000"/>
              </a:spcBef>
              <a:buClr>
                <a:srgbClr val="FF9900"/>
              </a:buClr>
              <a:buFontTx/>
              <a:buChar char="•"/>
            </a:pPr>
            <a:r>
              <a:rPr lang="pt-BR" altLang="pt-BR" b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BC autônomo em relação a todos os poderes, podendo fazer suas próprias normas</a:t>
            </a:r>
          </a:p>
          <a:p>
            <a:pPr eaLnBrk="1" hangingPunct="1">
              <a:spcBef>
                <a:spcPts val="3000"/>
              </a:spcBef>
              <a:buClr>
                <a:srgbClr val="FF9900"/>
              </a:buClr>
              <a:buFontTx/>
              <a:buChar char="•"/>
            </a:pPr>
            <a:r>
              <a:rPr lang="pt-BR" altLang="en-US" b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pt-BR" altLang="pt-BR" b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Legalização</a:t>
            </a:r>
            <a:r>
              <a:rPr lang="pt-BR" altLang="en-US" b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”</a:t>
            </a:r>
            <a:r>
              <a:rPr lang="pt-BR" altLang="pt-BR" b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da REMUNERAÇÃO DA SOBRA DE CAIXA DOS BANCOS, mascarada de DEPÓSITO VOLUNTÁRIO REMUNERADO </a:t>
            </a:r>
            <a:r>
              <a:rPr lang="pt-BR" altLang="pt-BR" sz="2000" b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hlinkClick r:id="rId3"/>
              </a:rPr>
              <a:t>https://bit.ly/34mLp9h</a:t>
            </a:r>
            <a:r>
              <a:rPr lang="pt-BR" altLang="pt-BR" sz="2000" b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63490" name="Picture 1">
            <a:extLst>
              <a:ext uri="{FF2B5EF4-FFF2-40B4-BE49-F238E27FC236}">
                <a16:creationId xmlns:a16="http://schemas.microsoft.com/office/drawing/2014/main" id="{69CD579F-4D45-436B-B683-6BA9357F06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763" y="981075"/>
            <a:ext cx="5605462" cy="561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Box 2">
            <a:extLst>
              <a:ext uri="{FF2B5EF4-FFF2-40B4-BE49-F238E27FC236}">
                <a16:creationId xmlns:a16="http://schemas.microsoft.com/office/drawing/2014/main" id="{2B7E3297-5DD4-4F09-BB0A-E2713EA24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8" y="115888"/>
            <a:ext cx="977741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ts val="3000"/>
              </a:spcBef>
              <a:buClr>
                <a:srgbClr val="FF9900"/>
              </a:buClr>
            </a:pPr>
            <a:r>
              <a:rPr lang="pt-BR" altLang="pt-BR" sz="2800">
                <a:solidFill>
                  <a:srgbClr val="92D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PLP 112/2019 e PLP 19/2019 SACRAMENTAM POLÍTICA MONETÁRIA SUICIDA DO BANCO CENTRAL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>
            <a:extLst>
              <a:ext uri="{FF2B5EF4-FFF2-40B4-BE49-F238E27FC236}">
                <a16:creationId xmlns:a16="http://schemas.microsoft.com/office/drawing/2014/main" id="{35E24E19-824E-48F8-A529-B5FF7BA06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549275"/>
            <a:ext cx="9705975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marL="457200" indent="-4572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ts val="3000"/>
              </a:spcBef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pt-BR" altLang="pt-BR" sz="4400">
                <a:solidFill>
                  <a:srgbClr val="92D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DÍVIDA PÚBLICA</a:t>
            </a:r>
          </a:p>
          <a:p>
            <a:pPr algn="ctr" eaLnBrk="1" hangingPunct="1">
              <a:lnSpc>
                <a:spcPct val="110000"/>
              </a:lnSpc>
              <a:buClr>
                <a:srgbClr val="FF9900"/>
              </a:buClr>
            </a:pPr>
            <a:endParaRPr lang="pt-BR" altLang="pt-BR" b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ctr" eaLnBrk="1" hangingPunct="1">
              <a:lnSpc>
                <a:spcPct val="110000"/>
              </a:lnSpc>
              <a:buClr>
                <a:srgbClr val="FF9900"/>
              </a:buClr>
            </a:pP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OUTRO PATAMAR:</a:t>
            </a:r>
          </a:p>
          <a:p>
            <a:pPr algn="ctr" eaLnBrk="1" hangingPunct="1">
              <a:lnSpc>
                <a:spcPct val="110000"/>
              </a:lnSpc>
              <a:buClr>
                <a:srgbClr val="FF9900"/>
              </a:buClr>
            </a:pPr>
            <a:endParaRPr lang="pt-BR" altLang="pt-BR" b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eaLnBrk="1" hangingPunct="1">
              <a:lnSpc>
                <a:spcPct val="110000"/>
              </a:lnSpc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Apropriação dos recursos públicos por meio de MECANISMOS FINANCEIROS não transparentes: sequer aparece como </a:t>
            </a:r>
            <a:r>
              <a:rPr lang="pt-BR" altLang="en-US" b="0">
                <a:solidFill>
                  <a:schemeClr val="tx1"/>
                </a:solidFill>
                <a:latin typeface="Tahoma" panose="020B0604030504040204" pitchFamily="34" charset="0"/>
              </a:rPr>
              <a:t>“</a:t>
            </a: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Dívida Pública</a:t>
            </a:r>
            <a:r>
              <a:rPr lang="pt-BR" altLang="en-US" b="0">
                <a:solidFill>
                  <a:schemeClr val="tx1"/>
                </a:solidFill>
                <a:latin typeface="Tahoma" panose="020B0604030504040204" pitchFamily="34" charset="0"/>
              </a:rPr>
              <a:t>”</a:t>
            </a:r>
            <a:endParaRPr lang="pt-BR" altLang="pt-BR" b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eaLnBrk="1" hangingPunct="1">
              <a:lnSpc>
                <a:spcPct val="110000"/>
              </a:lnSpc>
              <a:buClr>
                <a:srgbClr val="FF9900"/>
              </a:buClr>
            </a:pPr>
            <a:endParaRPr lang="pt-BR" altLang="pt-BR" b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eaLnBrk="1" hangingPunct="1">
              <a:lnSpc>
                <a:spcPct val="110000"/>
              </a:lnSpc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Desvio de recursos públicos antes que eles alcancem o orçamento</a:t>
            </a:r>
          </a:p>
          <a:p>
            <a:pPr eaLnBrk="1" hangingPunct="1">
              <a:lnSpc>
                <a:spcPct val="110000"/>
              </a:lnSpc>
              <a:buClr>
                <a:srgbClr val="FF9900"/>
              </a:buClr>
            </a:pPr>
            <a:endParaRPr lang="pt-BR" altLang="pt-BR" b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eaLnBrk="1" hangingPunct="1">
              <a:lnSpc>
                <a:spcPct val="110000"/>
              </a:lnSpc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Remuneração garantida aos bancos sem limite e sem justificativa: Banco Central é a correia de transmissão de recursos aos bancos e garante BOLSA BANQUEIRO SEM LIMITE aos bancos</a:t>
            </a:r>
          </a:p>
          <a:p>
            <a:pPr algn="ctr" eaLnBrk="1" hangingPunct="1">
              <a:lnSpc>
                <a:spcPct val="110000"/>
              </a:lnSpc>
              <a:buClr>
                <a:srgbClr val="FF9900"/>
              </a:buClr>
            </a:pP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 </a:t>
            </a:r>
            <a:endParaRPr lang="en-GB" altLang="pt-BR">
              <a:solidFill>
                <a:srgbClr val="92D05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B6014FF4-6745-4C54-B0F7-8BA3AA486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88" y="188913"/>
            <a:ext cx="10009187" cy="411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2800">
                <a:solidFill>
                  <a:srgbClr val="94C600"/>
                </a:solidFill>
                <a:latin typeface="Tahoma" panose="020B0604030504040204" pitchFamily="34" charset="0"/>
              </a:rPr>
              <a:t>A crise que enfrentamos desde 2015 foi FABRICADA pela Política Monetária do Banco Central</a:t>
            </a:r>
            <a:endParaRPr lang="pt-BR" altLang="pt-BR" sz="1000">
              <a:solidFill>
                <a:srgbClr val="94C600"/>
              </a:solidFill>
              <a:latin typeface="Tahoma" panose="020B0604030504040204" pitchFamily="34" charset="0"/>
            </a:endParaRPr>
          </a:p>
          <a:p>
            <a:pPr eaLnBrk="1" hangingPunct="1"/>
            <a:endParaRPr lang="pt-BR" altLang="pt-BR" sz="1000">
              <a:solidFill>
                <a:srgbClr val="94C600"/>
              </a:solidFill>
              <a:latin typeface="Tahoma" panose="020B0604030504040204" pitchFamily="34" charset="0"/>
            </a:endParaRPr>
          </a:p>
          <a:p>
            <a:pPr eaLnBrk="1" hangingPunct="1"/>
            <a:r>
              <a:rPr lang="pt-BR" altLang="pt-BR" sz="2800">
                <a:solidFill>
                  <a:srgbClr val="FFFFFF"/>
                </a:solidFill>
                <a:latin typeface="Tahoma" panose="020B0604030504040204" pitchFamily="34" charset="0"/>
              </a:rPr>
              <a:t>	</a:t>
            </a:r>
            <a:endParaRPr lang="pt-BR" altLang="pt-BR" sz="500">
              <a:solidFill>
                <a:srgbClr val="94C600"/>
              </a:solidFill>
              <a:latin typeface="Tahoma" panose="020B0604030504040204" pitchFamily="34" charset="0"/>
            </a:endParaRPr>
          </a:p>
          <a:p>
            <a:pPr algn="ctr" eaLnBrk="1" hangingPunct="1">
              <a:lnSpc>
                <a:spcPct val="150000"/>
              </a:lnSpc>
            </a:pPr>
            <a:endParaRPr lang="pt-BR" altLang="pt-BR" sz="500">
              <a:solidFill>
                <a:srgbClr val="94C600"/>
              </a:solidFill>
              <a:latin typeface="Tahoma" panose="020B0604030504040204" pitchFamily="34" charset="0"/>
            </a:endParaRPr>
          </a:p>
          <a:p>
            <a:pPr algn="ctr" eaLnBrk="1" hangingPunct="1"/>
            <a:r>
              <a:rPr lang="pt-BR" altLang="pt-BR" i="1">
                <a:solidFill>
                  <a:schemeClr val="tx1"/>
                </a:solidFill>
                <a:latin typeface="Tahoma" panose="020B0604030504040204" pitchFamily="34" charset="0"/>
              </a:rPr>
              <a:t> </a:t>
            </a:r>
          </a:p>
          <a:p>
            <a:pPr algn="ctr" eaLnBrk="1" hangingPunct="1"/>
            <a:endParaRPr lang="pt-BR" altLang="pt-BR" sz="2000" b="0" i="1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  <a:hlinkClick r:id="rId2"/>
            </a:endParaRPr>
          </a:p>
          <a:p>
            <a:pPr algn="ctr" eaLnBrk="1" hangingPunct="1"/>
            <a:endParaRPr lang="pt-BR" altLang="pt-BR" sz="2000" b="0" i="1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  <a:hlinkClick r:id="rId2"/>
            </a:endParaRPr>
          </a:p>
          <a:p>
            <a:pPr algn="ctr" eaLnBrk="1" hangingPunct="1"/>
            <a:r>
              <a:rPr lang="pt-BR" altLang="pt-BR" sz="2000" b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                                                 </a:t>
            </a:r>
          </a:p>
          <a:p>
            <a:pPr algn="ctr" eaLnBrk="1" hangingPunct="1"/>
            <a:endParaRPr lang="pt-BR" altLang="pt-BR" sz="2000" b="0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  <a:hlinkClick r:id="rId2"/>
            </a:endParaRPr>
          </a:p>
          <a:p>
            <a:pPr eaLnBrk="1" hangingPunct="1"/>
            <a:endParaRPr lang="pt-BR" altLang="pt-BR" sz="2000" b="0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  <a:hlinkClick r:id="rId2"/>
            </a:endParaRPr>
          </a:p>
          <a:p>
            <a:pPr eaLnBrk="1" hangingPunct="1"/>
            <a:r>
              <a:rPr lang="pt-BR" altLang="pt-BR" sz="2000" b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 https://bit.ly/2EQSXWf</a:t>
            </a:r>
            <a:r>
              <a:rPr lang="pt-BR" altLang="pt-BR" sz="2000" b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pt-BR" altLang="pt-BR" sz="2000">
              <a:solidFill>
                <a:srgbClr val="94C600"/>
              </a:solidFill>
              <a:latin typeface="Tahoma" panose="020B0604030504040204" pitchFamily="34" charset="0"/>
            </a:endParaRPr>
          </a:p>
          <a:p>
            <a:pPr eaLnBrk="1" hangingPunct="1"/>
            <a:endParaRPr lang="pt-BR" altLang="pt-BR" sz="1600">
              <a:solidFill>
                <a:srgbClr val="94C600"/>
              </a:solidFill>
              <a:latin typeface="Tahoma" panose="020B0604030504040204" pitchFamily="34" charset="0"/>
            </a:endParaRPr>
          </a:p>
        </p:txBody>
      </p:sp>
      <p:pic>
        <p:nvPicPr>
          <p:cNvPr id="10242" name="Picture 1">
            <a:extLst>
              <a:ext uri="{FF2B5EF4-FFF2-40B4-BE49-F238E27FC236}">
                <a16:creationId xmlns:a16="http://schemas.microsoft.com/office/drawing/2014/main" id="{EFE09D54-4839-4E6F-BED1-DDC751F94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63" y="2636838"/>
            <a:ext cx="327660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2">
            <a:extLst>
              <a:ext uri="{FF2B5EF4-FFF2-40B4-BE49-F238E27FC236}">
                <a16:creationId xmlns:a16="http://schemas.microsoft.com/office/drawing/2014/main" id="{FF97C949-1A20-4451-834F-7CBC46D7D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2863" y="5876925"/>
            <a:ext cx="2881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2000" b="0">
                <a:solidFill>
                  <a:srgbClr val="FFFFFF"/>
                </a:solidFill>
                <a:latin typeface="Tahoma" panose="020B0604030504040204" pitchFamily="34" charset="0"/>
                <a:hlinkClick r:id="rId4"/>
              </a:rPr>
              <a:t>https://bit.ly/3liKWeM</a:t>
            </a:r>
            <a:r>
              <a:rPr lang="pt-BR" altLang="pt-BR" sz="2000" b="0">
                <a:solidFill>
                  <a:srgbClr val="FFFFFF"/>
                </a:solidFill>
                <a:latin typeface="Tahoma" panose="020B0604030504040204" pitchFamily="34" charset="0"/>
              </a:rPr>
              <a:t> </a:t>
            </a:r>
            <a:endParaRPr lang="en-US" altLang="pt-BR" sz="2000" b="0"/>
          </a:p>
        </p:txBody>
      </p:sp>
      <p:pic>
        <p:nvPicPr>
          <p:cNvPr id="10244" name="Picture 5">
            <a:extLst>
              <a:ext uri="{FF2B5EF4-FFF2-40B4-BE49-F238E27FC236}">
                <a16:creationId xmlns:a16="http://schemas.microsoft.com/office/drawing/2014/main" id="{ECB00D7A-7C92-4CDD-92A5-99490ECEC1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412875"/>
            <a:ext cx="5370513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3">
            <a:extLst>
              <a:ext uri="{FF2B5EF4-FFF2-40B4-BE49-F238E27FC236}">
                <a16:creationId xmlns:a16="http://schemas.microsoft.com/office/drawing/2014/main" id="{2EE1358E-7CC2-4A7C-B830-00180BC280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4292600"/>
            <a:ext cx="3898900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Box 4">
            <a:extLst>
              <a:ext uri="{FF2B5EF4-FFF2-40B4-BE49-F238E27FC236}">
                <a16:creationId xmlns:a16="http://schemas.microsoft.com/office/drawing/2014/main" id="{D9637B76-41F0-40EF-B46E-EAA9680B9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1113" y="6524625"/>
            <a:ext cx="3384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pt-BR" b="0">
                <a:hlinkClick r:id="rId7"/>
              </a:rPr>
              <a:t>https://bit.ly/30Iljfw</a:t>
            </a:r>
            <a:r>
              <a:rPr lang="en-US" altLang="pt-BR" b="0"/>
              <a:t>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1">
            <a:extLst>
              <a:ext uri="{FF2B5EF4-FFF2-40B4-BE49-F238E27FC236}">
                <a16:creationId xmlns:a16="http://schemas.microsoft.com/office/drawing/2014/main" id="{35D9B0D7-F8D4-4ED6-8427-79527CC81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50" y="115888"/>
            <a:ext cx="96329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320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PARA QUE TEM SERVIDO A DÍVIDA PÚBLICA</a:t>
            </a:r>
          </a:p>
          <a:p>
            <a:pPr algn="ctr" eaLnBrk="1" hangingPunct="1"/>
            <a:endParaRPr lang="pt-BR" altLang="pt-BR" sz="3200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/>
            <a:r>
              <a:rPr lang="pt-BR" altLang="pt-BR" sz="2800" b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Diversos materiais da campanha É HORA DE VIRAR O JOGO</a:t>
            </a:r>
          </a:p>
          <a:p>
            <a:pPr algn="ctr" eaLnBrk="1" hangingPunct="1"/>
            <a:r>
              <a:rPr lang="pt-BR" altLang="pt-BR" sz="2000" b="0">
                <a:solidFill>
                  <a:srgbClr val="FFFFFF"/>
                </a:solidFill>
                <a:latin typeface="Tahoma" panose="020B0604030504040204" pitchFamily="34" charset="0"/>
                <a:hlinkClick r:id="rId2"/>
              </a:rPr>
              <a:t>https://bit.ly/33bVDd0</a:t>
            </a:r>
            <a:r>
              <a:rPr lang="pt-BR" altLang="pt-BR" sz="2000" b="0">
                <a:solidFill>
                  <a:srgbClr val="FFFFFF"/>
                </a:solidFill>
                <a:latin typeface="Tahoma" panose="020B0604030504040204" pitchFamily="34" charset="0"/>
              </a:rPr>
              <a:t>  </a:t>
            </a:r>
            <a:r>
              <a:rPr lang="pt-BR" altLang="pt-BR" sz="2000" b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102402" name="Picture 1">
            <a:extLst>
              <a:ext uri="{FF2B5EF4-FFF2-40B4-BE49-F238E27FC236}">
                <a16:creationId xmlns:a16="http://schemas.microsoft.com/office/drawing/2014/main" id="{06BE7CDA-CAEF-4E28-A1ED-F4E12F13AB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2420938"/>
            <a:ext cx="4270375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3" name="Picture 2">
            <a:extLst>
              <a:ext uri="{FF2B5EF4-FFF2-40B4-BE49-F238E27FC236}">
                <a16:creationId xmlns:a16="http://schemas.microsoft.com/office/drawing/2014/main" id="{DAFC9275-87F2-4E6F-8999-CFFD911A93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2420938"/>
            <a:ext cx="4375150" cy="368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TextBox 3">
            <a:extLst>
              <a:ext uri="{FF2B5EF4-FFF2-40B4-BE49-F238E27FC236}">
                <a16:creationId xmlns:a16="http://schemas.microsoft.com/office/drawing/2014/main" id="{C302095D-A585-43BD-8046-375DEFAB8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313" y="6381750"/>
            <a:ext cx="38877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200" b="0" u="sng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hlinkClick r:id="rId5"/>
              </a:rPr>
              <a:t>https://auditoriacidada.org.br/conteudo/video-17-ehoradevirarojogo/</a:t>
            </a:r>
            <a:r>
              <a:rPr lang="pt-BR" altLang="pt-BR" sz="1200" b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pt-BR" sz="1200"/>
          </a:p>
        </p:txBody>
      </p:sp>
      <p:sp>
        <p:nvSpPr>
          <p:cNvPr id="102405" name="TextBox 4">
            <a:extLst>
              <a:ext uri="{FF2B5EF4-FFF2-40B4-BE49-F238E27FC236}">
                <a16:creationId xmlns:a16="http://schemas.microsoft.com/office/drawing/2014/main" id="{40025B53-0689-4BC7-ACD9-677554D07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9263" y="6381750"/>
            <a:ext cx="41767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200" b="0" u="sng">
                <a:hlinkClick r:id="rId6"/>
              </a:rPr>
              <a:t>https://auditoriacidada.org.br/conteudo/para-que-tem-servido-a-divida-publica-que-voce-paga/</a:t>
            </a:r>
            <a:r>
              <a:rPr lang="pt-BR" altLang="pt-BR" sz="1200" b="0"/>
              <a:t> </a:t>
            </a:r>
            <a:endParaRPr lang="en-US" altLang="pt-BR" sz="1200" b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 Box 2">
            <a:extLst>
              <a:ext uri="{FF2B5EF4-FFF2-40B4-BE49-F238E27FC236}">
                <a16:creationId xmlns:a16="http://schemas.microsoft.com/office/drawing/2014/main" id="{CC61F333-49EF-4353-8A65-BEECCAB12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88" y="188913"/>
            <a:ext cx="9432925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34925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ts val="600"/>
              </a:spcBef>
              <a:buClr>
                <a:srgbClr val="FF9900"/>
              </a:buClr>
            </a:pPr>
            <a:r>
              <a:rPr lang="pt-BR" altLang="en-US" sz="2800">
                <a:solidFill>
                  <a:schemeClr val="accent1"/>
                </a:solidFill>
                <a:latin typeface="Tahoma" panose="020B0604030504040204" pitchFamily="34" charset="0"/>
              </a:rPr>
              <a:t>“</a:t>
            </a:r>
            <a:r>
              <a:rPr lang="pt-BR" altLang="pt-BR" sz="2800">
                <a:solidFill>
                  <a:schemeClr val="accent1"/>
                </a:solidFill>
                <a:latin typeface="Tahoma" panose="020B0604030504040204" pitchFamily="34" charset="0"/>
              </a:rPr>
              <a:t>SISTEMA DA DÍVIDA</a:t>
            </a:r>
            <a:r>
              <a:rPr lang="pt-BR" altLang="en-US" sz="2800">
                <a:solidFill>
                  <a:schemeClr val="accent1"/>
                </a:solidFill>
                <a:latin typeface="Tahoma" panose="020B0604030504040204" pitchFamily="34" charset="0"/>
              </a:rPr>
              <a:t>”</a:t>
            </a:r>
            <a:r>
              <a:rPr lang="pt-BR" altLang="pt-BR" sz="2800">
                <a:solidFill>
                  <a:schemeClr val="accent1"/>
                </a:solidFill>
                <a:latin typeface="Tahoma" panose="020B0604030504040204" pitchFamily="34" charset="0"/>
              </a:rPr>
              <a:t> </a:t>
            </a:r>
          </a:p>
          <a:p>
            <a:pPr algn="ctr" eaLnBrk="1" hangingPunct="1">
              <a:lnSpc>
                <a:spcPct val="120000"/>
              </a:lnSpc>
              <a:spcBef>
                <a:spcPts val="600"/>
              </a:spcBef>
              <a:buClr>
                <a:srgbClr val="FF9900"/>
              </a:buClr>
            </a:pPr>
            <a:endParaRPr lang="pt-BR" altLang="pt-BR" sz="1000">
              <a:solidFill>
                <a:srgbClr val="92D050"/>
              </a:solidFill>
              <a:latin typeface="Tahoma" panose="020B0604030504040204" pitchFamily="34" charset="0"/>
            </a:endParaRPr>
          </a:p>
          <a:p>
            <a:pPr algn="just" eaLnBrk="1" hangingPunct="1">
              <a:lnSpc>
                <a:spcPct val="110000"/>
              </a:lnSpc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pt-BR" altLang="pt-BR" sz="2800" b="0">
                <a:solidFill>
                  <a:schemeClr val="tx1"/>
                </a:solidFill>
                <a:latin typeface="Tahoma" panose="020B0604030504040204" pitchFamily="34" charset="0"/>
              </a:rPr>
              <a:t> </a:t>
            </a:r>
            <a:r>
              <a:rPr lang="pt-BR" altLang="pt-BR">
                <a:solidFill>
                  <a:schemeClr val="tx1"/>
                </a:solidFill>
                <a:latin typeface="Tahoma" panose="020B0604030504040204" pitchFamily="34" charset="0"/>
              </a:rPr>
              <a:t>Utilização do endividamento público às avessas</a:t>
            </a: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: ao invés de instrumento de financiamento dos Estados, funciona como mecanismo de subtração de recursos públicos, que são direcionados principalmente a bancos e grandes corporações</a:t>
            </a:r>
          </a:p>
          <a:p>
            <a:pPr algn="just" eaLnBrk="1" hangingPunct="1">
              <a:lnSpc>
                <a:spcPct val="110000"/>
              </a:lnSpc>
              <a:buClr>
                <a:srgbClr val="FF9900"/>
              </a:buClr>
            </a:pPr>
            <a:endParaRPr lang="pt-BR" altLang="pt-BR" b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just" eaLnBrk="1" hangingPunct="1">
              <a:lnSpc>
                <a:spcPct val="110000"/>
              </a:lnSpc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 Se reproduz internacionalmente e internamente, em âmbito dos estados e municípios</a:t>
            </a:r>
          </a:p>
          <a:p>
            <a:pPr algn="just" eaLnBrk="1" hangingPunct="1">
              <a:lnSpc>
                <a:spcPct val="110000"/>
              </a:lnSpc>
              <a:buClr>
                <a:srgbClr val="FF9900"/>
              </a:buClr>
              <a:buFont typeface="Arial" panose="020B0604020202020204" pitchFamily="34" charset="0"/>
              <a:buChar char="•"/>
            </a:pPr>
            <a:endParaRPr lang="pt-BR" altLang="pt-BR" b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eaLnBrk="1" hangingPunct="1">
              <a:lnSpc>
                <a:spcPct val="110000"/>
              </a:lnSpc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 Principal característica: </a:t>
            </a:r>
          </a:p>
          <a:p>
            <a:pPr eaLnBrk="1" hangingPunct="1">
              <a:lnSpc>
                <a:spcPct val="110000"/>
              </a:lnSpc>
              <a:buClr>
                <a:srgbClr val="FF9900"/>
              </a:buClr>
            </a:pPr>
            <a:r>
              <a:rPr lang="pt-BR" altLang="en-US" b="0">
                <a:solidFill>
                  <a:schemeClr val="tx1"/>
                </a:solidFill>
                <a:latin typeface="Tahoma" panose="020B0604030504040204" pitchFamily="34" charset="0"/>
              </a:rPr>
              <a:t>“</a:t>
            </a: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dívida pública</a:t>
            </a:r>
            <a:r>
              <a:rPr lang="pt-BR" altLang="en-US" b="0">
                <a:solidFill>
                  <a:schemeClr val="tx1"/>
                </a:solidFill>
                <a:latin typeface="Tahoma" panose="020B0604030504040204" pitchFamily="34" charset="0"/>
              </a:rPr>
              <a:t>”</a:t>
            </a: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 sem contrapartida</a:t>
            </a:r>
          </a:p>
          <a:p>
            <a:pPr eaLnBrk="1" hangingPunct="1">
              <a:lnSpc>
                <a:spcPct val="110000"/>
              </a:lnSpc>
              <a:buClr>
                <a:srgbClr val="FF9900"/>
              </a:buClr>
            </a:pPr>
            <a:endParaRPr lang="pt-BR" altLang="pt-BR" b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eaLnBrk="1" hangingPunct="1">
              <a:lnSpc>
                <a:spcPct val="110000"/>
              </a:lnSpc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 Maior beneficiário:</a:t>
            </a:r>
          </a:p>
          <a:p>
            <a:pPr eaLnBrk="1" hangingPunct="1">
              <a:lnSpc>
                <a:spcPct val="110000"/>
              </a:lnSpc>
              <a:buClr>
                <a:srgbClr val="FF9900"/>
              </a:buClr>
            </a:pP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      Setor financeiro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1D1B2F9-B33E-4AF4-9C72-439D5B3BB56B}"/>
              </a:ext>
            </a:extLst>
          </p:cNvPr>
          <p:cNvGraphicFramePr>
            <a:graphicFrameLocks/>
          </p:cNvGraphicFramePr>
          <p:nvPr/>
        </p:nvGraphicFramePr>
        <p:xfrm>
          <a:off x="4880992" y="3573016"/>
          <a:ext cx="4896544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ext Box 2">
            <a:extLst>
              <a:ext uri="{FF2B5EF4-FFF2-40B4-BE49-F238E27FC236}">
                <a16:creationId xmlns:a16="http://schemas.microsoft.com/office/drawing/2014/main" id="{065C88EC-58B7-4021-8AAA-3C6431634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88" y="188913"/>
            <a:ext cx="9432925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34925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ts val="600"/>
              </a:spcBef>
              <a:buClr>
                <a:srgbClr val="FF9900"/>
              </a:buClr>
            </a:pPr>
            <a:r>
              <a:rPr lang="pt-BR" altLang="pt-BR" sz="2800">
                <a:solidFill>
                  <a:schemeClr val="accent1"/>
                </a:solidFill>
                <a:latin typeface="Tahoma" panose="020B0604030504040204" pitchFamily="34" charset="0"/>
              </a:rPr>
              <a:t>BANCOS FOGEM DA AUDITORIA E APROFUNDAM O SISTEMA DA DÍVIDA </a:t>
            </a:r>
            <a:endParaRPr lang="pt-BR" altLang="pt-BR" sz="1000">
              <a:solidFill>
                <a:srgbClr val="92D050"/>
              </a:solidFill>
              <a:latin typeface="Tahoma" panose="020B0604030504040204" pitchFamily="34" charset="0"/>
            </a:endParaRPr>
          </a:p>
          <a:p>
            <a:pPr algn="ctr" eaLnBrk="1" hangingPunct="1">
              <a:lnSpc>
                <a:spcPct val="110000"/>
              </a:lnSpc>
              <a:buClr>
                <a:srgbClr val="FF9900"/>
              </a:buClr>
            </a:pP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  <a:hlinkClick r:id="rId3"/>
              </a:rPr>
              <a:t>https://bit.ly/2JOVPI9</a:t>
            </a:r>
            <a:endParaRPr lang="pt-BR" altLang="pt-BR" b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just" eaLnBrk="1" hangingPunct="1">
              <a:lnSpc>
                <a:spcPct val="110000"/>
              </a:lnSpc>
              <a:buClr>
                <a:srgbClr val="FF9900"/>
              </a:buClr>
            </a:pP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 </a:t>
            </a:r>
          </a:p>
          <a:p>
            <a:pPr algn="ctr" eaLnBrk="1" hangingPunct="1">
              <a:lnSpc>
                <a:spcPct val="110000"/>
              </a:lnSpc>
              <a:buClr>
                <a:srgbClr val="FF9900"/>
              </a:buClr>
            </a:pP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MECANISMOS tornam o Sistema da Dívida ainda mais opaco:</a:t>
            </a:r>
          </a:p>
          <a:p>
            <a:pPr algn="ctr" eaLnBrk="1" hangingPunct="1">
              <a:lnSpc>
                <a:spcPct val="110000"/>
              </a:lnSpc>
              <a:buClr>
                <a:srgbClr val="FF9900"/>
              </a:buClr>
            </a:pP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A DÍVIDA PÚBLICA sequer é registrada como </a:t>
            </a:r>
            <a:r>
              <a:rPr lang="pt-BR" altLang="en-US" b="0">
                <a:solidFill>
                  <a:schemeClr val="tx1"/>
                </a:solidFill>
                <a:latin typeface="Tahoma" panose="020B0604030504040204" pitchFamily="34" charset="0"/>
              </a:rPr>
              <a:t>“</a:t>
            </a: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DÍVIDA PÚBLICA</a:t>
            </a:r>
            <a:r>
              <a:rPr lang="pt-BR" altLang="en-US" b="0">
                <a:solidFill>
                  <a:schemeClr val="tx1"/>
                </a:solidFill>
                <a:latin typeface="Tahoma" panose="020B0604030504040204" pitchFamily="34" charset="0"/>
              </a:rPr>
              <a:t>”</a:t>
            </a:r>
            <a:endParaRPr lang="pt-BR" altLang="pt-BR" b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pic>
        <p:nvPicPr>
          <p:cNvPr id="69634" name="Picture 1">
            <a:extLst>
              <a:ext uri="{FF2B5EF4-FFF2-40B4-BE49-F238E27FC236}">
                <a16:creationId xmlns:a16="http://schemas.microsoft.com/office/drawing/2014/main" id="{0B264538-F58E-42D3-8F08-D249B94B3B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989263"/>
            <a:ext cx="6883400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Box 2">
            <a:extLst>
              <a:ext uri="{FF2B5EF4-FFF2-40B4-BE49-F238E27FC236}">
                <a16:creationId xmlns:a16="http://schemas.microsoft.com/office/drawing/2014/main" id="{96048E9B-AB79-4E5E-81D9-31F97ADD6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" y="115888"/>
            <a:ext cx="9432925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pt-BR" altLang="pt-BR" sz="280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BOLSA BANQUEIRO</a:t>
            </a:r>
          </a:p>
          <a:p>
            <a:pPr algn="ctr" eaLnBrk="1" hangingPunct="1">
              <a:lnSpc>
                <a:spcPct val="120000"/>
              </a:lnSpc>
            </a:pPr>
            <a:endParaRPr lang="pt-BR" altLang="pt-BR" sz="500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pt-BR" altLang="pt-BR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PL 3.877/2020 </a:t>
            </a:r>
            <a:r>
              <a:rPr lang="pt-BR" altLang="pt-BR" b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cria o </a:t>
            </a:r>
            <a:r>
              <a:rPr lang="pt-BR" altLang="en-US" b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pt-BR" altLang="ja-JP" b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DEPÓSITO VOLUNTÁRIO REMUNERADO</a:t>
            </a:r>
            <a:r>
              <a:rPr lang="pt-BR" altLang="en-US" b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pt-BR" altLang="ja-JP" b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lnSpc>
                <a:spcPct val="120000"/>
              </a:lnSpc>
            </a:pPr>
            <a:endParaRPr lang="pt-BR" altLang="pt-BR" sz="320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pt-BR" altLang="pt-BR" sz="320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lnSpc>
                <a:spcPct val="120000"/>
              </a:lnSpc>
            </a:pPr>
            <a:endParaRPr lang="pt-BR" altLang="pt-BR" sz="320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pt-BR" altLang="pt-BR" sz="320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pt-BR" altLang="pt-BR" sz="320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lnSpc>
                <a:spcPct val="120000"/>
              </a:lnSpc>
            </a:pPr>
            <a:endParaRPr lang="pt-BR" altLang="pt-BR" sz="320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lnSpc>
                <a:spcPct val="120000"/>
              </a:lnSpc>
            </a:pPr>
            <a:endParaRPr lang="pt-BR" altLang="pt-BR" sz="320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lnSpc>
                <a:spcPct val="120000"/>
              </a:lnSpc>
              <a:spcAft>
                <a:spcPts val="600"/>
              </a:spcAft>
            </a:pPr>
            <a:endParaRPr lang="pt-BR" altLang="pt-BR" sz="500" b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lnSpc>
                <a:spcPct val="120000"/>
              </a:lnSpc>
              <a:spcAft>
                <a:spcPts val="600"/>
              </a:spcAft>
            </a:pP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Em vez de destinar os recursos da sociedade para empréstimos a juros baixos e movimentar a economia, o PL 3.877/20 </a:t>
            </a:r>
            <a:r>
              <a:rPr lang="pt-BR" altLang="en-US" b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legaliza</a:t>
            </a:r>
            <a:r>
              <a:rPr lang="pt-BR" altLang="en-US" b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”</a:t>
            </a: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a BOLSA BANQUEIRO sem limite algum </a:t>
            </a:r>
            <a:endParaRPr lang="pt-BR" altLang="pt-BR" b="0">
              <a:solidFill>
                <a:srgbClr val="FF67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1682" name="Picture 1">
            <a:extLst>
              <a:ext uri="{FF2B5EF4-FFF2-40B4-BE49-F238E27FC236}">
                <a16:creationId xmlns:a16="http://schemas.microsoft.com/office/drawing/2014/main" id="{D7CC3D20-20D1-4B90-A751-29FDAEB84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341438"/>
            <a:ext cx="8643938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Box 2">
            <a:extLst>
              <a:ext uri="{FF2B5EF4-FFF2-40B4-BE49-F238E27FC236}">
                <a16:creationId xmlns:a16="http://schemas.microsoft.com/office/drawing/2014/main" id="{6C0F5D54-E9B2-4A54-A659-85A262D43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" y="115888"/>
            <a:ext cx="9432925" cy="880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pt-BR" altLang="pt-BR" sz="280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ESQUEMA da </a:t>
            </a:r>
            <a:r>
              <a:rPr lang="pt-BR" altLang="en-US" sz="280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pt-BR" altLang="pt-BR" sz="280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Securitização</a:t>
            </a:r>
            <a:r>
              <a:rPr lang="pt-BR" altLang="en-US" sz="280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pt-BR" altLang="pt-BR" sz="2800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lnSpc>
                <a:spcPct val="120000"/>
              </a:lnSpc>
            </a:pPr>
            <a:endParaRPr lang="pt-BR" altLang="pt-BR" sz="500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pt-BR" altLang="pt-BR" b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Geração disfarçada de dívida pública que é paga por fora dos controles orçamentários</a:t>
            </a:r>
          </a:p>
          <a:p>
            <a:pPr algn="ctr" eaLnBrk="1" hangingPunct="1">
              <a:lnSpc>
                <a:spcPct val="120000"/>
              </a:lnSpc>
            </a:pPr>
            <a:endParaRPr lang="pt-BR" altLang="pt-BR" sz="320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pt-BR" altLang="pt-BR" sz="320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lnSpc>
                <a:spcPct val="120000"/>
              </a:lnSpc>
            </a:pPr>
            <a:endParaRPr lang="pt-BR" altLang="pt-BR" sz="320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pt-BR" altLang="pt-BR" sz="320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pt-BR" altLang="pt-BR" sz="320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lnSpc>
                <a:spcPct val="120000"/>
              </a:lnSpc>
            </a:pPr>
            <a:endParaRPr lang="pt-BR" altLang="pt-BR" sz="320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lnSpc>
                <a:spcPct val="120000"/>
              </a:lnSpc>
            </a:pPr>
            <a:endParaRPr lang="pt-BR" altLang="pt-BR" sz="320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altLang="pt-BR"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PLP 459/2017 </a:t>
            </a:r>
            <a:r>
              <a:rPr lang="pt-BR" altLang="pt-BR" sz="2000" b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(PLS 204/2016 no Senado)</a:t>
            </a:r>
          </a:p>
          <a:p>
            <a:pPr algn="ctr" eaLnBrk="1" hangingPunct="1">
              <a:lnSpc>
                <a:spcPct val="120000"/>
              </a:lnSpc>
            </a:pPr>
            <a:r>
              <a:rPr lang="pt-BR" altLang="pt-BR" sz="2000" b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Diversos materiais em </a:t>
            </a:r>
            <a:r>
              <a:rPr lang="pt-BR" altLang="pt-BR" sz="2000" b="0">
                <a:hlinkClick r:id="rId2"/>
              </a:rPr>
              <a:t>https://bit.ly/2WAKhJq</a:t>
            </a:r>
            <a:r>
              <a:rPr lang="pt-BR" altLang="pt-BR" sz="2000" b="0"/>
              <a:t> </a:t>
            </a:r>
            <a:r>
              <a:rPr lang="pt-BR" altLang="pt-BR" sz="2000"/>
              <a:t>  </a:t>
            </a:r>
            <a:r>
              <a:rPr lang="pt-BR" altLang="pt-BR" sz="2000" b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altLang="pt-BR"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LC 173/2020 </a:t>
            </a:r>
            <a:r>
              <a:rPr lang="pt-BR" altLang="pt-BR" sz="2000" b="0">
                <a:hlinkClick r:id="rId3"/>
              </a:rPr>
              <a:t>https://bit.ly/2X5BbHd</a:t>
            </a:r>
            <a:r>
              <a:rPr lang="pt-BR" altLang="pt-BR" sz="2000" b="0"/>
              <a:t> </a:t>
            </a:r>
            <a:endParaRPr lang="pt-BR" altLang="pt-BR" sz="2000" b="0">
              <a:solidFill>
                <a:srgbClr val="FF67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pt-BR" altLang="pt-BR" sz="3600">
                <a:solidFill>
                  <a:srgbClr val="FF67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pPr algn="ctr" eaLnBrk="1" hangingPunct="1">
              <a:lnSpc>
                <a:spcPct val="120000"/>
              </a:lnSpc>
            </a:pPr>
            <a:endParaRPr lang="pt-BR" altLang="pt-BR" sz="3600">
              <a:solidFill>
                <a:srgbClr val="FF67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ct val="120000"/>
              </a:lnSpc>
            </a:pPr>
            <a:endParaRPr lang="pt-BR" altLang="pt-BR" sz="3600" b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2706" name="Picture 1">
            <a:extLst>
              <a:ext uri="{FF2B5EF4-FFF2-40B4-BE49-F238E27FC236}">
                <a16:creationId xmlns:a16="http://schemas.microsoft.com/office/drawing/2014/main" id="{BB9377CD-0EF0-4D01-8B3F-7620D839D2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75" y="1700213"/>
            <a:ext cx="5759450" cy="405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>
            <a:extLst>
              <a:ext uri="{FF2B5EF4-FFF2-40B4-BE49-F238E27FC236}">
                <a16:creationId xmlns:a16="http://schemas.microsoft.com/office/drawing/2014/main" id="{75B0CDBA-086C-44C0-8DC3-0B97C000D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988" y="163513"/>
            <a:ext cx="7345362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TextBox 2">
            <a:extLst>
              <a:ext uri="{FF2B5EF4-FFF2-40B4-BE49-F238E27FC236}">
                <a16:creationId xmlns:a16="http://schemas.microsoft.com/office/drawing/2014/main" id="{E39281A0-FBF0-4AA0-A7C6-24615980B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9850" y="476250"/>
            <a:ext cx="22161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pt-BR" altLang="pt-BR" b="0">
              <a:solidFill>
                <a:schemeClr val="tx1"/>
              </a:solidFill>
            </a:endParaRPr>
          </a:p>
          <a:p>
            <a:pPr algn="ctr" eaLnBrk="1" hangingPunct="1"/>
            <a:endParaRPr lang="pt-BR" altLang="pt-BR" b="0">
              <a:solidFill>
                <a:schemeClr val="tx1"/>
              </a:solidFill>
            </a:endParaRPr>
          </a:p>
          <a:p>
            <a:pPr algn="ctr" eaLnBrk="1" hangingPunct="1"/>
            <a:r>
              <a:rPr lang="pt-BR" altLang="pt-BR" b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CaixaDeTexto 1">
            <a:extLst>
              <a:ext uri="{FF2B5EF4-FFF2-40B4-BE49-F238E27FC236}">
                <a16:creationId xmlns:a16="http://schemas.microsoft.com/office/drawing/2014/main" id="{9CD5AB73-A77C-460A-A9C7-9222E7C18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88" y="209550"/>
            <a:ext cx="9561512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2800">
                <a:solidFill>
                  <a:schemeClr val="accent1"/>
                </a:solidFill>
                <a:latin typeface="Tahoma" panose="020B0604030504040204" pitchFamily="34" charset="0"/>
              </a:rPr>
              <a:t>CRÍTICAS AO GRÁFICO DA AUDITORIA CIDADÃ DA DÍVIDA </a:t>
            </a:r>
            <a:r>
              <a:rPr lang="pt-BR" altLang="pt-BR" sz="2800" b="0">
                <a:solidFill>
                  <a:schemeClr val="accent1"/>
                </a:solidFill>
                <a:latin typeface="Tahoma" panose="020B0604030504040204" pitchFamily="34" charset="0"/>
              </a:rPr>
              <a:t>mostram desconhecimento em relação à manobra de </a:t>
            </a:r>
            <a:r>
              <a:rPr lang="pt-BR" altLang="pt-BR" sz="2800">
                <a:solidFill>
                  <a:schemeClr val="accent1"/>
                </a:solidFill>
                <a:latin typeface="Tahoma" panose="020B0604030504040204" pitchFamily="34" charset="0"/>
              </a:rPr>
              <a:t>CONTABILIZAÇÃO DOS JUROS COMO AMORTIZAÇÃO, </a:t>
            </a:r>
            <a:r>
              <a:rPr lang="pt-BR" altLang="pt-BR" sz="2800" b="0">
                <a:solidFill>
                  <a:schemeClr val="accent1"/>
                </a:solidFill>
                <a:latin typeface="Tahoma" panose="020B0604030504040204" pitchFamily="34" charset="0"/>
              </a:rPr>
              <a:t>denunciada desde a CPI da dívida</a:t>
            </a:r>
          </a:p>
          <a:p>
            <a:pPr algn="ctr" eaLnBrk="1" hangingPunct="1"/>
            <a:r>
              <a:rPr lang="pt-BR" altLang="pt-BR" sz="2800">
                <a:solidFill>
                  <a:schemeClr val="accent1"/>
                </a:solidFill>
                <a:latin typeface="Tahoma" panose="020B0604030504040204" pitchFamily="34" charset="0"/>
              </a:rPr>
              <a:t> </a:t>
            </a:r>
          </a:p>
          <a:p>
            <a:pPr algn="ctr" eaLnBrk="1" hangingPunct="1"/>
            <a:r>
              <a:rPr lang="pt-BR" altLang="pt-BR">
                <a:solidFill>
                  <a:schemeClr val="accent1"/>
                </a:solidFill>
                <a:latin typeface="Tahoma" panose="020B0604030504040204" pitchFamily="34" charset="0"/>
              </a:rPr>
              <a:t>VER </a:t>
            </a:r>
            <a:r>
              <a:rPr lang="pt-BR" altLang="pt-BR">
                <a:solidFill>
                  <a:srgbClr val="FFFFFF"/>
                </a:solidFill>
                <a:latin typeface="Tahoma" panose="020B0604030504040204" pitchFamily="34" charset="0"/>
              </a:rPr>
              <a:t>Relatório </a:t>
            </a:r>
            <a:r>
              <a:rPr lang="en-US" altLang="pt-BR">
                <a:solidFill>
                  <a:srgbClr val="FFFFFF"/>
                </a:solidFill>
                <a:latin typeface="Tahoma" panose="020B0604030504040204" pitchFamily="34" charset="0"/>
              </a:rPr>
              <a:t>ACD 1/2013 </a:t>
            </a:r>
            <a:r>
              <a:rPr lang="pt-BR" altLang="pt-BR" b="0">
                <a:hlinkClick r:id="rId3"/>
              </a:rPr>
              <a:t>https://bit.ly/2MVSvfk</a:t>
            </a:r>
            <a:r>
              <a:rPr lang="pt-BR" altLang="pt-BR">
                <a:solidFill>
                  <a:schemeClr val="accent1"/>
                </a:solidFill>
                <a:latin typeface="Tahoma" panose="020B0604030504040204" pitchFamily="34" charset="0"/>
              </a:rPr>
              <a:t> </a:t>
            </a:r>
          </a:p>
          <a:p>
            <a:pPr algn="ctr" eaLnBrk="1" hangingPunct="1"/>
            <a:r>
              <a:rPr lang="pt-BR" altLang="pt-BR">
                <a:solidFill>
                  <a:srgbClr val="FFFFFF"/>
                </a:solidFill>
                <a:latin typeface="Tahoma" panose="020B0604030504040204" pitchFamily="34" charset="0"/>
              </a:rPr>
              <a:t>Explicação</a:t>
            </a:r>
            <a:r>
              <a:rPr lang="pt-BR" altLang="pt-BR">
                <a:solidFill>
                  <a:schemeClr val="accent1"/>
                </a:solidFill>
                <a:latin typeface="Tahoma" panose="020B0604030504040204" pitchFamily="34" charset="0"/>
              </a:rPr>
              <a:t> </a:t>
            </a:r>
            <a:r>
              <a:rPr lang="pt-BR" altLang="pt-BR" sz="2000" b="0">
                <a:solidFill>
                  <a:schemeClr val="accent1"/>
                </a:solidFill>
                <a:latin typeface="Tahoma" panose="020B0604030504040204" pitchFamily="34" charset="0"/>
                <a:hlinkClick r:id="rId4"/>
              </a:rPr>
              <a:t>https://auditoriacidada.org.br/explicacao/</a:t>
            </a:r>
            <a:r>
              <a:rPr lang="pt-BR" altLang="pt-BR" sz="2000" b="0">
                <a:solidFill>
                  <a:schemeClr val="accent1"/>
                </a:solidFill>
                <a:latin typeface="Tahoma" panose="020B0604030504040204" pitchFamily="34" charset="0"/>
              </a:rPr>
              <a:t> </a:t>
            </a:r>
          </a:p>
          <a:p>
            <a:pPr algn="ctr" eaLnBrk="1" hangingPunct="1"/>
            <a:endParaRPr lang="pt-BR" altLang="pt-BR" sz="3200">
              <a:solidFill>
                <a:schemeClr val="accent1"/>
              </a:solidFill>
              <a:latin typeface="Tahoma" panose="020B0604030504040204" pitchFamily="34" charset="0"/>
            </a:endParaRPr>
          </a:p>
          <a:p>
            <a:pPr algn="ctr" eaLnBrk="1" hangingPunct="1"/>
            <a:r>
              <a:rPr lang="pt-BR" altLang="pt-BR" sz="2800" b="0">
                <a:solidFill>
                  <a:schemeClr val="tx1"/>
                </a:solidFill>
                <a:latin typeface="Tahoma" panose="020B0604030504040204" pitchFamily="34" charset="0"/>
              </a:rPr>
              <a:t>AUDITORIA DA DÍVIDA DEVE SER UMA ROTINA</a:t>
            </a:r>
          </a:p>
          <a:p>
            <a:pPr algn="ctr" eaLnBrk="1" hangingPunct="1"/>
            <a:r>
              <a:rPr lang="pt-BR" altLang="pt-BR" sz="2800" b="0">
                <a:solidFill>
                  <a:schemeClr val="tx1"/>
                </a:solidFill>
                <a:latin typeface="Tahoma" panose="020B0604030504040204" pitchFamily="34" charset="0"/>
              </a:rPr>
              <a:t>Ainda que seja necessário o endividamento, a auditoria é necessária. Achar que os bancos é que decidem onde aplicar os recursos do Sistema Financeiro é partir da premissa neoliberal de ausência do Estado. </a:t>
            </a:r>
          </a:p>
          <a:p>
            <a:pPr algn="ctr" eaLnBrk="1" hangingPunct="1"/>
            <a:endParaRPr lang="pt-BR" altLang="pt-BR" sz="3200">
              <a:solidFill>
                <a:schemeClr val="accent1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CaixaDeTexto 1">
            <a:extLst>
              <a:ext uri="{FF2B5EF4-FFF2-40B4-BE49-F238E27FC236}">
                <a16:creationId xmlns:a16="http://schemas.microsoft.com/office/drawing/2014/main" id="{9A9CB736-89EF-43E5-9C40-2192B34F7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" y="209550"/>
            <a:ext cx="9705975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2800" i="1">
                <a:solidFill>
                  <a:schemeClr val="accent1"/>
                </a:solidFill>
                <a:latin typeface="Tahoma" panose="020B0604030504040204" pitchFamily="34" charset="0"/>
              </a:rPr>
              <a:t>FAKENEW</a:t>
            </a:r>
            <a:r>
              <a:rPr lang="pt-BR" altLang="pt-BR">
                <a:solidFill>
                  <a:schemeClr val="accent1"/>
                </a:solidFill>
                <a:latin typeface="Tahoma" panose="020B0604030504040204" pitchFamily="34" charset="0"/>
              </a:rPr>
              <a:t>: </a:t>
            </a:r>
            <a:r>
              <a:rPr lang="pt-BR" altLang="pt-BR" i="1">
                <a:solidFill>
                  <a:schemeClr val="accent1"/>
                </a:solidFill>
                <a:latin typeface="Tahoma" panose="020B0604030504040204" pitchFamily="34" charset="0"/>
              </a:rPr>
              <a:t>A DÍVIDA ESTARIA FINANCIANDO DÉFICIT PRIMÁRIO</a:t>
            </a:r>
          </a:p>
          <a:p>
            <a:pPr algn="ctr" eaLnBrk="1" hangingPunct="1"/>
            <a:endParaRPr lang="pt-BR" altLang="pt-BR" sz="2000">
              <a:solidFill>
                <a:schemeClr val="accent1"/>
              </a:solidFill>
              <a:latin typeface="Tahoma" panose="020B0604030504040204" pitchFamily="34" charset="0"/>
            </a:endParaRPr>
          </a:p>
          <a:p>
            <a:pPr algn="just" eaLnBrk="1" hangingPunct="1"/>
            <a:r>
              <a:rPr lang="pt-BR" altLang="pt-BR" sz="2000" b="0">
                <a:solidFill>
                  <a:schemeClr val="tx1"/>
                </a:solidFill>
                <a:latin typeface="Tahoma" panose="020B0604030504040204" pitchFamily="34" charset="0"/>
              </a:rPr>
              <a:t>- Dizem que as contas públicas têm sido deficitárias no Brasil nos últimos anos e que a dívida pública estaria financiando gastos sociais, ou seja, o “déficit primário”. </a:t>
            </a:r>
            <a:r>
              <a:rPr lang="pt-BR" altLang="pt-BR" sz="2000">
                <a:solidFill>
                  <a:schemeClr val="accent1"/>
                </a:solidFill>
                <a:latin typeface="Tahoma" panose="020B0604030504040204" pitchFamily="34" charset="0"/>
              </a:rPr>
              <a:t>MENTIRA !</a:t>
            </a:r>
          </a:p>
          <a:p>
            <a:pPr algn="just" eaLnBrk="1" hangingPunct="1"/>
            <a:endParaRPr lang="pt-BR" altLang="pt-BR" sz="2000" b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just" eaLnBrk="1" hangingPunct="1"/>
            <a:r>
              <a:rPr lang="pt-BR" altLang="pt-BR" sz="2000" b="0">
                <a:solidFill>
                  <a:schemeClr val="tx1"/>
                </a:solidFill>
                <a:latin typeface="Tahoma" panose="020B0604030504040204" pitchFamily="34" charset="0"/>
              </a:rPr>
              <a:t>- O critério “primário” estabelecido pelo FMI OMITE importantes fontes de receita, tais como: Lucros do Banco Central, Remuneração da Conta Única do Tesouro, Recebimentos de dívidas (estados e municípios com a União, por exemplo)</a:t>
            </a:r>
          </a:p>
          <a:p>
            <a:pPr algn="just" eaLnBrk="1" hangingPunct="1"/>
            <a:endParaRPr lang="pt-BR" altLang="pt-BR" sz="2000" b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just" eaLnBrk="1" hangingPunct="1">
              <a:buFontTx/>
              <a:buChar char="-"/>
            </a:pPr>
            <a:r>
              <a:rPr lang="pt-BR" altLang="pt-BR" sz="2000" b="0">
                <a:solidFill>
                  <a:schemeClr val="tx1"/>
                </a:solidFill>
                <a:latin typeface="Tahoma" panose="020B0604030504040204" pitchFamily="34" charset="0"/>
              </a:rPr>
              <a:t>De 2014 a 5/10/2020 (período de “déficit primário”, incluindo o período da Pandemia) o governo federal destinou MAIS RECURSOS (R$1,8 trilhão de fontes que excluem a emissão de títulos da dívida pública) para pagar juros e amortizações da dívida pública, do que investiu em áreas sociais com recursos advindos de endividamento (R$907,81 bilhões). Ou seja, </a:t>
            </a:r>
            <a:r>
              <a:rPr lang="pt-BR" altLang="pt-BR" sz="2000">
                <a:solidFill>
                  <a:schemeClr val="tx1"/>
                </a:solidFill>
                <a:latin typeface="Tahoma" panose="020B0604030504040204" pitchFamily="34" charset="0"/>
              </a:rPr>
              <a:t>a diferença a maior sugada pelos gastos com a dívida pública foi de R$ 902,11 bilhões no período.</a:t>
            </a:r>
          </a:p>
          <a:p>
            <a:pPr algn="just" eaLnBrk="1" hangingPunct="1">
              <a:buFontTx/>
              <a:buChar char="-"/>
            </a:pPr>
            <a:endParaRPr lang="pt-BR" altLang="pt-BR" sz="2000" b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just" eaLnBrk="1" hangingPunct="1">
              <a:buFontTx/>
              <a:buChar char="-"/>
            </a:pPr>
            <a:r>
              <a:rPr lang="pt-BR" altLang="pt-BR" sz="2000" b="0">
                <a:solidFill>
                  <a:schemeClr val="tx1"/>
                </a:solidFill>
                <a:latin typeface="Tahoma" panose="020B0604030504040204" pitchFamily="34" charset="0"/>
              </a:rPr>
              <a:t>De 2000 a 5/10/2020 </a:t>
            </a:r>
            <a:r>
              <a:rPr lang="pt-BR" altLang="pt-BR" sz="2000">
                <a:solidFill>
                  <a:schemeClr val="tx1"/>
                </a:solidFill>
                <a:latin typeface="Tahoma" panose="020B0604030504040204" pitchFamily="34" charset="0"/>
              </a:rPr>
              <a:t>a diferença a maior sugada pelos gastos com a dívida pública foi de R$ 2,6 TRILHÕES !!!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>
            <a:extLst>
              <a:ext uri="{FF2B5EF4-FFF2-40B4-BE49-F238E27FC236}">
                <a16:creationId xmlns:a16="http://schemas.microsoft.com/office/drawing/2014/main" id="{01F053B7-C1A9-42DC-8164-1A3764779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0"/>
            <a:ext cx="8318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CaixaDeTexto 1">
            <a:extLst>
              <a:ext uri="{FF2B5EF4-FFF2-40B4-BE49-F238E27FC236}">
                <a16:creationId xmlns:a16="http://schemas.microsoft.com/office/drawing/2014/main" id="{453564AD-E984-405D-B836-4EF4520E0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" y="209550"/>
            <a:ext cx="9705975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>
                <a:solidFill>
                  <a:schemeClr val="accent1"/>
                </a:solidFill>
                <a:latin typeface="Tahoma" panose="020B0604030504040204" pitchFamily="34" charset="0"/>
              </a:rPr>
              <a:t>A DÍVIDA PÚBLICA SUGA RECURSOS QUE PODERIAM ESTAR SENDO INVESTIDOS EM NOSSO DESENVOLVIMENTO SOCIOECONÔMICO</a:t>
            </a:r>
          </a:p>
          <a:p>
            <a:pPr algn="ctr" eaLnBrk="1" hangingPunct="1"/>
            <a:r>
              <a:rPr lang="pt-BR" altLang="pt-BR" sz="2300">
                <a:solidFill>
                  <a:schemeClr val="tx1"/>
                </a:solidFill>
                <a:latin typeface="Tahoma" panose="020B0604030504040204" pitchFamily="34" charset="0"/>
              </a:rPr>
              <a:t>A Dívida Pública no Brasil não tem financiado os gastos sociais</a:t>
            </a:r>
          </a:p>
          <a:p>
            <a:pPr algn="ctr" eaLnBrk="1" hangingPunct="1"/>
            <a:endParaRPr lang="pt-BR" altLang="pt-BR" sz="2000">
              <a:solidFill>
                <a:schemeClr val="accent1"/>
              </a:solidFill>
              <a:latin typeface="Tahoma" panose="020B0604030504040204" pitchFamily="34" charset="0"/>
            </a:endParaRPr>
          </a:p>
        </p:txBody>
      </p:sp>
      <p:pic>
        <p:nvPicPr>
          <p:cNvPr id="80898" name="Picture 3">
            <a:extLst>
              <a:ext uri="{FF2B5EF4-FFF2-40B4-BE49-F238E27FC236}">
                <a16:creationId xmlns:a16="http://schemas.microsoft.com/office/drawing/2014/main" id="{AA632FA4-5344-4624-9BB6-15AA59169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1717675"/>
            <a:ext cx="7369175" cy="508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3">
            <a:extLst>
              <a:ext uri="{FF2B5EF4-FFF2-40B4-BE49-F238E27FC236}">
                <a16:creationId xmlns:a16="http://schemas.microsoft.com/office/drawing/2014/main" id="{F44D2F10-5134-4594-8D3F-72901A84C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0" y="1295400"/>
            <a:ext cx="9245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1313" indent="-341313" defTabSz="449263" eaLnBrk="0" hangingPunct="0"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49263" eaLnBrk="0" hangingPunct="0"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49263" eaLnBrk="0" hangingPunct="0"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49263" eaLnBrk="0" hangingPunct="0"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49263" eaLnBrk="0" hangingPunct="0"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ts val="800"/>
              </a:spcBef>
              <a:buClr>
                <a:srgbClr val="FFFF00"/>
              </a:buClr>
              <a:buFont typeface="Times New Roman" panose="02020603050405020304" pitchFamily="18" charset="0"/>
              <a:buNone/>
            </a:pPr>
            <a:r>
              <a:rPr lang="en-GB" altLang="pt-BR" sz="3200">
                <a:solidFill>
                  <a:srgbClr val="FFFF00"/>
                </a:solidFill>
              </a:rPr>
              <a:t>	</a:t>
            </a:r>
          </a:p>
        </p:txBody>
      </p:sp>
      <p:sp>
        <p:nvSpPr>
          <p:cNvPr id="11266" name="Text Box 9">
            <a:extLst>
              <a:ext uri="{FF2B5EF4-FFF2-40B4-BE49-F238E27FC236}">
                <a16:creationId xmlns:a16="http://schemas.microsoft.com/office/drawing/2014/main" id="{E4E52A18-730C-49A0-AD9E-06A9B0869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" y="214313"/>
            <a:ext cx="9705975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ts val="2500"/>
              </a:spcBef>
              <a:buClr>
                <a:srgbClr val="FF9900"/>
              </a:buClr>
            </a:pPr>
            <a:r>
              <a:rPr lang="pt-BR" altLang="pt-BR" sz="2800">
                <a:solidFill>
                  <a:srgbClr val="92D050"/>
                </a:solidFill>
                <a:latin typeface="Tahoma" panose="020B0604030504040204" pitchFamily="34" charset="0"/>
              </a:rPr>
              <a:t>2015: CRISE FABRICADA pela política monetária do BC derruba o PIB, fecha empresas e dispara o desemprego</a:t>
            </a:r>
          </a:p>
        </p:txBody>
      </p:sp>
      <p:sp>
        <p:nvSpPr>
          <p:cNvPr id="11267" name="Rectangle 4">
            <a:extLst>
              <a:ext uri="{FF2B5EF4-FFF2-40B4-BE49-F238E27FC236}">
                <a16:creationId xmlns:a16="http://schemas.microsoft.com/office/drawing/2014/main" id="{DCC237E0-4FC2-48A1-A7E5-DDB441BFF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pt-BR" altLang="pt-BR"/>
          </a:p>
        </p:txBody>
      </p:sp>
      <p:pic>
        <p:nvPicPr>
          <p:cNvPr id="11268" name="Picture 2">
            <a:extLst>
              <a:ext uri="{FF2B5EF4-FFF2-40B4-BE49-F238E27FC236}">
                <a16:creationId xmlns:a16="http://schemas.microsoft.com/office/drawing/2014/main" id="{88E7EB1C-4E64-4C2E-B21B-19E5937F90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4340225"/>
            <a:ext cx="83693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Box 3">
            <a:extLst>
              <a:ext uri="{FF2B5EF4-FFF2-40B4-BE49-F238E27FC236}">
                <a16:creationId xmlns:a16="http://schemas.microsoft.com/office/drawing/2014/main" id="{F91AA7DC-B8C7-41FE-A0D5-A9B94D918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9850" y="1557338"/>
            <a:ext cx="2360613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pt-BR" sz="4000" b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PIB</a:t>
            </a:r>
          </a:p>
          <a:p>
            <a:pPr algn="ctr" eaLnBrk="1" hangingPunct="1"/>
            <a:r>
              <a:rPr lang="pt-BR" altLang="pt-BR" sz="4000" b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encolhe</a:t>
            </a:r>
          </a:p>
          <a:p>
            <a:pPr algn="ctr" eaLnBrk="1" hangingPunct="1"/>
            <a:r>
              <a:rPr lang="en-US" altLang="pt-BR" sz="4000" b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3,55% em 2015</a:t>
            </a:r>
          </a:p>
        </p:txBody>
      </p:sp>
      <p:pic>
        <p:nvPicPr>
          <p:cNvPr id="11270" name="Picture 11">
            <a:extLst>
              <a:ext uri="{FF2B5EF4-FFF2-40B4-BE49-F238E27FC236}">
                <a16:creationId xmlns:a16="http://schemas.microsoft.com/office/drawing/2014/main" id="{F0D54AA8-4B3F-41EA-A3FE-2A366C6E87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701800"/>
            <a:ext cx="6265863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CaixaDeTexto 1">
            <a:extLst>
              <a:ext uri="{FF2B5EF4-FFF2-40B4-BE49-F238E27FC236}">
                <a16:creationId xmlns:a16="http://schemas.microsoft.com/office/drawing/2014/main" id="{5D9A37C6-FDC9-4F95-882F-5C0E65407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" y="0"/>
            <a:ext cx="9705975" cy="680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3000">
                <a:solidFill>
                  <a:schemeClr val="accent1"/>
                </a:solidFill>
                <a:latin typeface="Tahoma" panose="020B0604030504040204" pitchFamily="34" charset="0"/>
              </a:rPr>
              <a:t>OUTROS ARGUMENTOS FURADOS DOS NEOLIBERAIS</a:t>
            </a:r>
          </a:p>
          <a:p>
            <a:pPr algn="ctr" eaLnBrk="1" hangingPunct="1"/>
            <a:endParaRPr lang="pt-BR" altLang="pt-BR" sz="2200">
              <a:solidFill>
                <a:schemeClr val="accent1"/>
              </a:solidFill>
              <a:latin typeface="Tahoma" panose="020B0604030504040204" pitchFamily="34" charset="0"/>
            </a:endParaRPr>
          </a:p>
          <a:p>
            <a:pPr algn="ctr" eaLnBrk="1" hangingPunct="1"/>
            <a:r>
              <a:rPr lang="pt-BR" altLang="pt-BR" sz="2200">
                <a:solidFill>
                  <a:schemeClr val="tx1"/>
                </a:solidFill>
                <a:latin typeface="Tahoma" panose="020B0604030504040204" pitchFamily="34" charset="0"/>
              </a:rPr>
              <a:t>- </a:t>
            </a:r>
            <a:r>
              <a:rPr lang="pt-BR" altLang="en-US" sz="2200">
                <a:solidFill>
                  <a:schemeClr val="tx1"/>
                </a:solidFill>
                <a:latin typeface="Tahoma" panose="020B0604030504040204" pitchFamily="34" charset="0"/>
              </a:rPr>
              <a:t>“</a:t>
            </a:r>
            <a:r>
              <a:rPr lang="pt-BR" altLang="pt-BR" sz="2200">
                <a:solidFill>
                  <a:schemeClr val="tx1"/>
                </a:solidFill>
                <a:latin typeface="Tahoma" panose="020B0604030504040204" pitchFamily="34" charset="0"/>
              </a:rPr>
              <a:t>A Taxa de juros é a mais baixa da história (Selic de 2% ao ano)</a:t>
            </a:r>
            <a:r>
              <a:rPr lang="pt-BR" altLang="en-US" sz="2200">
                <a:solidFill>
                  <a:schemeClr val="tx1"/>
                </a:solidFill>
                <a:latin typeface="Tahoma" panose="020B0604030504040204" pitchFamily="34" charset="0"/>
              </a:rPr>
              <a:t>”</a:t>
            </a:r>
            <a:endParaRPr lang="pt-BR" altLang="pt-BR" sz="220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ctr" eaLnBrk="1" hangingPunct="1"/>
            <a:endParaRPr lang="pt-BR" altLang="pt-BR" sz="100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ctr" eaLnBrk="1" hangingPunct="1"/>
            <a:r>
              <a:rPr lang="pt-BR" altLang="pt-BR" sz="2200">
                <a:solidFill>
                  <a:schemeClr val="accent1"/>
                </a:solidFill>
                <a:latin typeface="Tahoma" panose="020B0604030504040204" pitchFamily="34" charset="0"/>
              </a:rPr>
              <a:t>PORÉM.... A taxa média dos títulos da dívida pública federal tem estado ao redor de </a:t>
            </a:r>
            <a:r>
              <a:rPr lang="pt-BR" altLang="pt-BR" sz="2800">
                <a:solidFill>
                  <a:schemeClr val="accent1"/>
                </a:solidFill>
                <a:latin typeface="Tahoma" panose="020B0604030504040204" pitchFamily="34" charset="0"/>
              </a:rPr>
              <a:t>9% ao ano</a:t>
            </a:r>
          </a:p>
          <a:p>
            <a:pPr algn="ctr" eaLnBrk="1" hangingPunct="1"/>
            <a:endParaRPr lang="pt-BR" altLang="pt-BR" sz="100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ctr" eaLnBrk="1" hangingPunct="1"/>
            <a:r>
              <a:rPr lang="pt-BR" altLang="pt-BR" sz="1000">
                <a:solidFill>
                  <a:schemeClr val="tx1"/>
                </a:solidFill>
                <a:latin typeface="Tahoma" panose="020B0604030504040204" pitchFamily="34" charset="0"/>
              </a:rPr>
              <a:t>Fonte: </a:t>
            </a:r>
            <a:r>
              <a:rPr lang="pt-BR" altLang="pt-BR" sz="1000">
                <a:solidFill>
                  <a:schemeClr val="tx1"/>
                </a:solidFill>
                <a:latin typeface="Tahoma" panose="020B0604030504040204" pitchFamily="34" charset="0"/>
                <a:hlinkClick r:id="rId3"/>
              </a:rPr>
              <a:t>https://sisweb.tesouro.gov.br/apex/f?p=2501:9::::9:P9_ID_PUBLICACAO_ANEXO:9620</a:t>
            </a:r>
            <a:r>
              <a:rPr lang="pt-BR" altLang="pt-BR" sz="1000">
                <a:solidFill>
                  <a:schemeClr val="tx1"/>
                </a:solidFill>
                <a:latin typeface="Tahoma" panose="020B0604030504040204" pitchFamily="34" charset="0"/>
              </a:rPr>
              <a:t> – Tabela 4.2</a:t>
            </a:r>
          </a:p>
          <a:p>
            <a:pPr algn="ctr" eaLnBrk="1" hangingPunct="1"/>
            <a:endParaRPr lang="pt-BR" altLang="pt-BR" sz="220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ctr" eaLnBrk="1" hangingPunct="1">
              <a:buFontTx/>
              <a:buChar char="-"/>
            </a:pPr>
            <a:r>
              <a:rPr lang="pt-BR" altLang="en-US" sz="2200">
                <a:solidFill>
                  <a:schemeClr val="tx1"/>
                </a:solidFill>
                <a:latin typeface="Tahoma" panose="020B0604030504040204" pitchFamily="34" charset="0"/>
              </a:rPr>
              <a:t>“</a:t>
            </a:r>
            <a:r>
              <a:rPr lang="pt-BR" altLang="pt-BR" sz="2200">
                <a:solidFill>
                  <a:schemeClr val="tx1"/>
                </a:solidFill>
                <a:latin typeface="Tahoma" panose="020B0604030504040204" pitchFamily="34" charset="0"/>
              </a:rPr>
              <a:t>A taxa de juros incidente sobre as operações compromissadas é parecida com a Selic</a:t>
            </a:r>
            <a:r>
              <a:rPr lang="pt-BR" altLang="en-US" sz="2200">
                <a:solidFill>
                  <a:schemeClr val="tx1"/>
                </a:solidFill>
                <a:latin typeface="Tahoma" panose="020B0604030504040204" pitchFamily="34" charset="0"/>
              </a:rPr>
              <a:t>”</a:t>
            </a:r>
            <a:endParaRPr lang="pt-BR" altLang="pt-BR" sz="220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ctr" eaLnBrk="1" hangingPunct="1"/>
            <a:endParaRPr lang="pt-BR" altLang="pt-BR" sz="100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ctr" eaLnBrk="1" hangingPunct="1"/>
            <a:r>
              <a:rPr lang="pt-BR" altLang="pt-BR" sz="2200">
                <a:solidFill>
                  <a:schemeClr val="accent1"/>
                </a:solidFill>
                <a:latin typeface="Tahoma" panose="020B0604030504040204" pitchFamily="34" charset="0"/>
              </a:rPr>
              <a:t>PORÉM...  Os títulos utilizados pelo BC nas operações compromissadas são do Tesouro, que paga juros ao BC com taxas muito superiores à Selic</a:t>
            </a:r>
          </a:p>
          <a:p>
            <a:pPr algn="ctr" eaLnBrk="1" hangingPunct="1"/>
            <a:endParaRPr lang="pt-BR" altLang="pt-BR" sz="2200">
              <a:solidFill>
                <a:schemeClr val="accent1"/>
              </a:solidFill>
              <a:latin typeface="Tahoma" panose="020B0604030504040204" pitchFamily="34" charset="0"/>
            </a:endParaRPr>
          </a:p>
          <a:p>
            <a:pPr algn="ctr" eaLnBrk="1" hangingPunct="1">
              <a:buFontTx/>
              <a:buChar char="-"/>
            </a:pPr>
            <a:r>
              <a:rPr lang="pt-BR" altLang="en-US" sz="2200">
                <a:solidFill>
                  <a:schemeClr val="tx1"/>
                </a:solidFill>
                <a:latin typeface="Tahoma" panose="020B0604030504040204" pitchFamily="34" charset="0"/>
              </a:rPr>
              <a:t>“</a:t>
            </a:r>
            <a:r>
              <a:rPr lang="pt-BR" altLang="pt-BR" sz="2200">
                <a:solidFill>
                  <a:schemeClr val="tx1"/>
                </a:solidFill>
                <a:latin typeface="Tahoma" panose="020B0604030504040204" pitchFamily="34" charset="0"/>
              </a:rPr>
              <a:t>A dívida no Brasil tem servido para financiar as áreas sociais</a:t>
            </a:r>
            <a:r>
              <a:rPr lang="pt-BR" altLang="en-US" sz="2200">
                <a:solidFill>
                  <a:schemeClr val="tx1"/>
                </a:solidFill>
                <a:latin typeface="Tahoma" panose="020B0604030504040204" pitchFamily="34" charset="0"/>
              </a:rPr>
              <a:t>”</a:t>
            </a:r>
            <a:endParaRPr lang="pt-BR" altLang="pt-BR" sz="220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ctr" eaLnBrk="1" hangingPunct="1">
              <a:buFontTx/>
              <a:buChar char="-"/>
            </a:pPr>
            <a:endParaRPr lang="pt-BR" altLang="pt-BR" sz="2200">
              <a:solidFill>
                <a:schemeClr val="accent1"/>
              </a:solidFill>
              <a:latin typeface="Tahoma" panose="020B0604030504040204" pitchFamily="34" charset="0"/>
            </a:endParaRPr>
          </a:p>
          <a:p>
            <a:pPr algn="ctr" eaLnBrk="1" hangingPunct="1">
              <a:buFontTx/>
              <a:buChar char="-"/>
            </a:pPr>
            <a:r>
              <a:rPr lang="pt-BR" altLang="pt-BR" sz="2200">
                <a:solidFill>
                  <a:schemeClr val="accent1"/>
                </a:solidFill>
                <a:latin typeface="Tahoma" panose="020B0604030504040204" pitchFamily="34" charset="0"/>
              </a:rPr>
              <a:t>MENTIRA: TEM SERVIDO PARA CONCENTRAR A RENDA POR MEIO DE MECANISMOS FINANCEIROS ILEGÍTIMOS</a:t>
            </a:r>
            <a:endParaRPr lang="pt-BR" altLang="pt-BR" sz="22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22C96745-7641-4DD0-B5AC-740384769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620713"/>
            <a:ext cx="9705975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Clr>
                <a:srgbClr val="FF9900"/>
              </a:buClr>
              <a:buFont typeface="Arial" panose="020B0604020202020204" pitchFamily="34" charset="0"/>
              <a:buNone/>
            </a:pPr>
            <a:endParaRPr lang="en-GB" altLang="pt-BR" sz="2800">
              <a:solidFill>
                <a:srgbClr val="92D05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Bef>
                <a:spcPct val="50000"/>
              </a:spcBef>
              <a:buClr>
                <a:srgbClr val="FF9900"/>
              </a:buClr>
              <a:buFont typeface="Arial" panose="020B0604020202020204" pitchFamily="34" charset="0"/>
              <a:buNone/>
            </a:pPr>
            <a:endParaRPr lang="en-GB" altLang="pt-BR" sz="2800">
              <a:solidFill>
                <a:srgbClr val="92D05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Bef>
                <a:spcPct val="50000"/>
              </a:spcBef>
              <a:buClr>
                <a:srgbClr val="FF9900"/>
              </a:buClr>
              <a:buFont typeface="Arial" panose="020B0604020202020204" pitchFamily="34" charset="0"/>
              <a:buNone/>
            </a:pPr>
            <a:endParaRPr lang="en-GB" altLang="pt-BR" sz="2800">
              <a:solidFill>
                <a:srgbClr val="92D05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buClr>
                <a:srgbClr val="FF9900"/>
              </a:buClr>
              <a:buFont typeface="Arial" panose="020B0604020202020204" pitchFamily="34" charset="0"/>
              <a:buNone/>
            </a:pPr>
            <a:endParaRPr lang="pt-BR" altLang="pt-BR" sz="2800">
              <a:solidFill>
                <a:srgbClr val="92D05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buClr>
                <a:srgbClr val="FF9900"/>
              </a:buClr>
              <a:buFont typeface="Arial" panose="020B0604020202020204" pitchFamily="34" charset="0"/>
              <a:buNone/>
            </a:pPr>
            <a:r>
              <a:rPr lang="pt-BR" altLang="pt-BR" sz="2800">
                <a:solidFill>
                  <a:srgbClr val="92D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pt-BR" altLang="en-US" sz="2800">
                <a:solidFill>
                  <a:srgbClr val="92D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pt-BR" altLang="pt-BR" sz="2800">
                <a:solidFill>
                  <a:srgbClr val="92D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NECESSIDADE</a:t>
            </a:r>
            <a:r>
              <a:rPr lang="pt-BR" altLang="en-US" sz="2800">
                <a:solidFill>
                  <a:srgbClr val="92D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”</a:t>
            </a:r>
            <a:r>
              <a:rPr lang="pt-BR" altLang="pt-BR" sz="2800">
                <a:solidFill>
                  <a:srgbClr val="92D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DE </a:t>
            </a:r>
          </a:p>
          <a:p>
            <a:pPr algn="ctr">
              <a:buClr>
                <a:srgbClr val="FF9900"/>
              </a:buClr>
              <a:buFont typeface="Arial" panose="020B0604020202020204" pitchFamily="34" charset="0"/>
              <a:buNone/>
            </a:pPr>
            <a:r>
              <a:rPr lang="pt-BR" altLang="pt-BR" sz="2800">
                <a:solidFill>
                  <a:srgbClr val="92D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PAGAR ENCARGOS DA DÍVIDA PÚBLICA </a:t>
            </a:r>
          </a:p>
          <a:p>
            <a:pPr algn="ctr">
              <a:buClr>
                <a:srgbClr val="FF9900"/>
              </a:buClr>
              <a:buFont typeface="Arial" panose="020B0604020202020204" pitchFamily="34" charset="0"/>
              <a:buNone/>
            </a:pPr>
            <a:r>
              <a:rPr lang="pt-BR" altLang="pt-BR" sz="2800">
                <a:solidFill>
                  <a:srgbClr val="92D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TEM SIDO A JUSTIFICATIVA PARA:</a:t>
            </a:r>
          </a:p>
          <a:p>
            <a:pPr>
              <a:spcBef>
                <a:spcPct val="50000"/>
              </a:spcBef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Destinação da maior parte do Orçamento Federal para os gastos com Juros e Amortizações</a:t>
            </a:r>
          </a:p>
          <a:p>
            <a:pPr>
              <a:spcBef>
                <a:spcPct val="50000"/>
              </a:spcBef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Contínuo e rigoroso Ajuste Fiscal, levando a contingenciamentos cada vez mais drásticos que impedem o funcionamento do Estado (até mesmo na área da Defesa Nacional) e a prestação dos serviços públicos essenciais (Saúde, Educação etc.)</a:t>
            </a:r>
          </a:p>
          <a:p>
            <a:pPr>
              <a:spcBef>
                <a:spcPct val="50000"/>
              </a:spcBef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Privatizações </a:t>
            </a:r>
          </a:p>
          <a:p>
            <a:pPr>
              <a:spcBef>
                <a:spcPct val="50000"/>
              </a:spcBef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Contrarreformas que favorecem bancos </a:t>
            </a:r>
            <a:r>
              <a:rPr lang="pt-BR" altLang="pt-BR" sz="2000" b="0">
                <a:hlinkClick r:id="rId3"/>
              </a:rPr>
              <a:t>https://bit.ly/2XV1Pkw</a:t>
            </a:r>
            <a:r>
              <a:rPr lang="pt-BR" altLang="pt-BR" sz="2000" b="0"/>
              <a:t> </a:t>
            </a:r>
            <a:r>
              <a:rPr lang="pt-BR" altLang="pt-BR" sz="2000" b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spcBef>
                <a:spcPct val="50000"/>
              </a:spcBef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Modificações constitucionais danosas: EC 95 Teto de gastos sociais</a:t>
            </a:r>
          </a:p>
          <a:p>
            <a:pPr>
              <a:spcBef>
                <a:spcPct val="50000"/>
              </a:spcBef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Novos esquemas geradores de dívida pública: </a:t>
            </a:r>
            <a:r>
              <a:rPr lang="pt-BR" altLang="en-US" b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Securitização</a:t>
            </a:r>
            <a:r>
              <a:rPr lang="pt-BR" altLang="en-US" b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”</a:t>
            </a: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EC 106/2020 </a:t>
            </a:r>
            <a:r>
              <a:rPr lang="pt-BR" altLang="pt-BR" sz="2000" b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(compra de papel podre pelo BC sem limite </a:t>
            </a:r>
            <a:r>
              <a:rPr lang="pt-BR" altLang="pt-BR" sz="2000" b="0">
                <a:hlinkClick r:id="rId4"/>
              </a:rPr>
              <a:t>https://bit.ly/3jK41a5</a:t>
            </a:r>
            <a:r>
              <a:rPr lang="pt-BR" altLang="pt-BR" sz="2000" b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), e BOLSA BANQUEIRO (PL 3.877/2020 </a:t>
            </a:r>
            <a:r>
              <a:rPr lang="pt-BR" altLang="pt-BR" sz="1800" b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hlinkClick r:id="rId5"/>
              </a:rPr>
              <a:t>https://bit.ly/35bQsuR</a:t>
            </a:r>
            <a:r>
              <a:rPr lang="pt-BR" altLang="pt-BR" sz="1800" b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>
              <a:spcBef>
                <a:spcPct val="50000"/>
              </a:spcBef>
              <a:buClr>
                <a:srgbClr val="FF9900"/>
              </a:buClr>
              <a:buFont typeface="Arial" panose="020B0604020202020204" pitchFamily="34" charset="0"/>
              <a:buNone/>
            </a:pPr>
            <a:endParaRPr lang="en-GB" altLang="pt-BR" sz="3600">
              <a:solidFill>
                <a:srgbClr val="92D05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Bef>
                <a:spcPct val="50000"/>
              </a:spcBef>
              <a:buClr>
                <a:srgbClr val="FF9900"/>
              </a:buClr>
              <a:buFont typeface="Arial" panose="020B0604020202020204" pitchFamily="34" charset="0"/>
              <a:buNone/>
            </a:pPr>
            <a:endParaRPr lang="en-GB" altLang="pt-BR" sz="3600">
              <a:solidFill>
                <a:srgbClr val="92D05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Bef>
                <a:spcPct val="50000"/>
              </a:spcBef>
              <a:buClr>
                <a:srgbClr val="FF9900"/>
              </a:buClr>
              <a:buFont typeface="Arial" panose="020B0604020202020204" pitchFamily="34" charset="0"/>
              <a:buNone/>
            </a:pPr>
            <a:endParaRPr lang="en-GB" altLang="pt-BR" sz="3600">
              <a:solidFill>
                <a:srgbClr val="92D05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ext Box 1026">
            <a:extLst>
              <a:ext uri="{FF2B5EF4-FFF2-40B4-BE49-F238E27FC236}">
                <a16:creationId xmlns:a16="http://schemas.microsoft.com/office/drawing/2014/main" id="{31E876E9-CBE5-47DD-BD05-BC920D2AA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8" y="188913"/>
            <a:ext cx="97774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3200">
                <a:solidFill>
                  <a:srgbClr val="92D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QUANTO MAIS PAGAMOS MAIS DEVEMOS...</a:t>
            </a:r>
          </a:p>
        </p:txBody>
      </p:sp>
      <p:sp>
        <p:nvSpPr>
          <p:cNvPr id="87042" name="TextBox 1">
            <a:extLst>
              <a:ext uri="{FF2B5EF4-FFF2-40B4-BE49-F238E27FC236}">
                <a16:creationId xmlns:a16="http://schemas.microsoft.com/office/drawing/2014/main" id="{F4A9F2B1-4BD6-4483-AB62-08742E7E7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3950" y="1125538"/>
            <a:ext cx="2592388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2200" b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Apesar das </a:t>
            </a:r>
            <a:r>
              <a:rPr lang="pt-BR" altLang="en-US" sz="2200" b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pt-BR" altLang="ja-JP" sz="2200" b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Amortizações</a:t>
            </a:r>
            <a:r>
              <a:rPr lang="pt-BR" altLang="en-US" sz="2200" b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”</a:t>
            </a:r>
            <a:r>
              <a:rPr lang="pt-BR" altLang="ja-JP" sz="2200" b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gigantes a dívida cresce, pois grande parte dos juros são contabilizados como </a:t>
            </a:r>
            <a:r>
              <a:rPr lang="pt-BR" altLang="en-US" sz="2200" b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pt-BR" altLang="ja-JP" sz="2200" b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amortizações</a:t>
            </a:r>
            <a:r>
              <a:rPr lang="pt-BR" altLang="en-US" sz="2200" b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pt-BR" altLang="ja-JP" sz="2200" b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/>
            <a:r>
              <a:rPr lang="pt-BR" altLang="pt-BR" b="0">
                <a:solidFill>
                  <a:schemeClr val="tx1"/>
                </a:solidFill>
                <a:hlinkClick r:id="rId3"/>
              </a:rPr>
              <a:t>https://auditoriacidada.org.br/explicacao/</a:t>
            </a:r>
            <a:endParaRPr lang="pt-BR" altLang="pt-BR" b="0">
              <a:solidFill>
                <a:schemeClr val="tx1"/>
              </a:solidFill>
            </a:endParaRPr>
          </a:p>
          <a:p>
            <a:pPr algn="ctr" eaLnBrk="1" hangingPunct="1"/>
            <a:endParaRPr lang="en-US" altLang="pt-BR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/>
            <a:r>
              <a:rPr lang="pt-BR" altLang="pt-BR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Relatório </a:t>
            </a:r>
            <a:r>
              <a:rPr lang="en-US" altLang="pt-BR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ACD 1/2013 </a:t>
            </a:r>
            <a:r>
              <a:rPr lang="pt-BR" altLang="pt-BR" sz="2000" b="0">
                <a:hlinkClick r:id="rId4"/>
              </a:rPr>
              <a:t>https://bit.ly/2MVSvfk</a:t>
            </a:r>
            <a:endParaRPr lang="pt-BR" altLang="pt-BR" sz="2000" b="0"/>
          </a:p>
        </p:txBody>
      </p:sp>
      <p:pic>
        <p:nvPicPr>
          <p:cNvPr id="87043" name="Figura3">
            <a:extLst>
              <a:ext uri="{FF2B5EF4-FFF2-40B4-BE49-F238E27FC236}">
                <a16:creationId xmlns:a16="http://schemas.microsoft.com/office/drawing/2014/main" id="{6E6897F0-3DA9-4277-949A-990CA3B9D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981075"/>
            <a:ext cx="6911975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extBox 2">
            <a:extLst>
              <a:ext uri="{FF2B5EF4-FFF2-40B4-BE49-F238E27FC236}">
                <a16:creationId xmlns:a16="http://schemas.microsoft.com/office/drawing/2014/main" id="{472DCFF7-69BF-47B4-B753-8BE4411E5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313" y="188913"/>
            <a:ext cx="81359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2800">
                <a:solidFill>
                  <a:schemeClr val="accent1"/>
                </a:solidFill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19458" name="Rectangle 1">
            <a:extLst>
              <a:ext uri="{FF2B5EF4-FFF2-40B4-BE49-F238E27FC236}">
                <a16:creationId xmlns:a16="http://schemas.microsoft.com/office/drawing/2014/main" id="{895C9DB4-8B96-4F22-A05B-DD0AA85DE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50" y="188913"/>
            <a:ext cx="9632950" cy="731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lvl="1" algn="ctr" eaLnBrk="1" hangingPunct="1">
              <a:lnSpc>
                <a:spcPct val="110000"/>
              </a:lnSpc>
            </a:pPr>
            <a:r>
              <a:rPr lang="pt-BR" altLang="pt-BR" sz="3200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TCU afirma que dívida não serviu para investimento no país</a:t>
            </a:r>
            <a:r>
              <a:rPr lang="pt-BR" altLang="pt-BR"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pt-BR" altLang="pt-BR" sz="3200" b="0">
                <a:hlinkClick r:id="rId2"/>
              </a:rPr>
              <a:t>https://bit.ly/2NTPlJo</a:t>
            </a:r>
            <a:r>
              <a:rPr lang="pt-BR" altLang="pt-BR" sz="3200" b="0"/>
              <a:t> </a:t>
            </a:r>
          </a:p>
          <a:p>
            <a:pPr lvl="1" algn="ctr" eaLnBrk="1" hangingPunct="1">
              <a:lnSpc>
                <a:spcPct val="110000"/>
              </a:lnSpc>
            </a:pPr>
            <a:endParaRPr lang="pt-BR" altLang="pt-BR" sz="500" b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pPr lvl="1" algn="ctr" eaLnBrk="1" hangingPunct="1">
              <a:lnSpc>
                <a:spcPct val="110000"/>
              </a:lnSpc>
            </a:pPr>
            <a:r>
              <a:rPr lang="pt-BR" altLang="pt-BR" sz="3200" b="0">
                <a:solidFill>
                  <a:srgbClr val="FFFFFF"/>
                </a:solidFill>
                <a:latin typeface="Tahoma" panose="020B0604030504040204" pitchFamily="34" charset="0"/>
              </a:rPr>
              <a:t>De 1995 a 2015 produzimos </a:t>
            </a:r>
          </a:p>
          <a:p>
            <a:pPr lvl="1" algn="ctr" eaLnBrk="1" hangingPunct="1">
              <a:lnSpc>
                <a:spcPct val="110000"/>
              </a:lnSpc>
            </a:pPr>
            <a:r>
              <a:rPr lang="pt-BR" altLang="pt-BR" sz="3200" b="0">
                <a:solidFill>
                  <a:srgbClr val="FFFFFF"/>
                </a:solidFill>
                <a:latin typeface="Tahoma" panose="020B0604030504040204" pitchFamily="34" charset="0"/>
              </a:rPr>
              <a:t>R$ 1 Trilhão de Superávit Primário. Apesar </a:t>
            </a:r>
            <a:r>
              <a:rPr lang="pt-BR" altLang="pt-BR" sz="3200" b="0">
                <a:solidFill>
                  <a:schemeClr val="tx1"/>
                </a:solidFill>
                <a:latin typeface="Tahoma" panose="020B0604030504040204" pitchFamily="34" charset="0"/>
              </a:rPr>
              <a:t>disso, a dívida interna federal aumentou de </a:t>
            </a:r>
          </a:p>
          <a:p>
            <a:pPr lvl="1" algn="ctr" eaLnBrk="1" hangingPunct="1">
              <a:lnSpc>
                <a:spcPct val="110000"/>
              </a:lnSpc>
            </a:pPr>
            <a:r>
              <a:rPr lang="pt-BR" altLang="pt-BR" sz="3200">
                <a:solidFill>
                  <a:schemeClr val="tx1"/>
                </a:solidFill>
                <a:latin typeface="Tahoma" panose="020B0604030504040204" pitchFamily="34" charset="0"/>
              </a:rPr>
              <a:t>R$86 bilhões </a:t>
            </a:r>
            <a:r>
              <a:rPr lang="pt-BR" altLang="pt-BR" sz="3200" b="0">
                <a:solidFill>
                  <a:schemeClr val="tx1"/>
                </a:solidFill>
                <a:latin typeface="Tahoma" panose="020B0604030504040204" pitchFamily="34" charset="0"/>
              </a:rPr>
              <a:t>para quase </a:t>
            </a:r>
          </a:p>
          <a:p>
            <a:pPr lvl="1" algn="ctr" eaLnBrk="1" hangingPunct="1">
              <a:lnSpc>
                <a:spcPct val="110000"/>
              </a:lnSpc>
            </a:pPr>
            <a:r>
              <a:rPr lang="pt-BR" altLang="pt-BR" sz="3200">
                <a:solidFill>
                  <a:schemeClr val="tx1"/>
                </a:solidFill>
                <a:latin typeface="Tahoma" panose="020B0604030504040204" pitchFamily="34" charset="0"/>
              </a:rPr>
              <a:t>R$4 trilhões </a:t>
            </a:r>
            <a:r>
              <a:rPr lang="pt-BR" altLang="pt-BR" sz="3200" b="0">
                <a:solidFill>
                  <a:srgbClr val="FFFFFF"/>
                </a:solidFill>
                <a:latin typeface="Tahoma" panose="020B0604030504040204" pitchFamily="34" charset="0"/>
              </a:rPr>
              <a:t>no mesmo período.</a:t>
            </a:r>
          </a:p>
          <a:p>
            <a:pPr lvl="1" algn="ctr" eaLnBrk="1" hangingPunct="1">
              <a:lnSpc>
                <a:spcPct val="110000"/>
              </a:lnSpc>
            </a:pPr>
            <a:endParaRPr lang="pt-BR" altLang="pt-BR" sz="1000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lvl="1" algn="ctr" eaLnBrk="1" hangingPunct="1">
              <a:lnSpc>
                <a:spcPct val="110000"/>
              </a:lnSpc>
            </a:pPr>
            <a:r>
              <a:rPr lang="pt-BR" altLang="pt-BR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 que tem feito a chamada Dívida Pública explodir?</a:t>
            </a:r>
          </a:p>
          <a:p>
            <a:pPr lvl="1" algn="ctr" eaLnBrk="1" hangingPunct="1">
              <a:lnSpc>
                <a:spcPct val="110000"/>
              </a:lnSpc>
              <a:buFontTx/>
              <a:buChar char="•"/>
            </a:pPr>
            <a:endParaRPr lang="pt-BR" altLang="pt-BR" sz="1000" b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lvl="1" algn="ctr" eaLnBrk="1" hangingPunct="1">
              <a:lnSpc>
                <a:spcPct val="110000"/>
              </a:lnSpc>
            </a:pPr>
            <a:r>
              <a:rPr lang="pt-BR" altLang="pt-BR" b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É evidente que os investimentos e gastos sociais </a:t>
            </a:r>
            <a:r>
              <a:rPr lang="pt-BR" altLang="pt-BR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não </a:t>
            </a:r>
            <a:r>
              <a:rPr lang="pt-BR" altLang="pt-BR" b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foram os responsáveis pelo aumento da dívida interna, pois produzimos Superávit Primário imenso, mas sim os mecanismos de política monetária do Banco Central, responsáveis por déficit nominal brutal e pela fabricação da </a:t>
            </a:r>
            <a:r>
              <a:rPr lang="pt-BR" altLang="en-US" b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pt-BR" altLang="pt-BR" b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crise</a:t>
            </a:r>
            <a:r>
              <a:rPr lang="pt-BR" altLang="en-US" b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pt-BR" altLang="pt-BR" b="0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lvl="1" algn="ctr" eaLnBrk="1" hangingPunct="1">
              <a:lnSpc>
                <a:spcPct val="110000"/>
              </a:lnSpc>
            </a:pPr>
            <a:endParaRPr lang="pt-BR" altLang="pt-BR" b="0">
              <a:solidFill>
                <a:srgbClr val="94C6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ext Box 2">
            <a:extLst>
              <a:ext uri="{FF2B5EF4-FFF2-40B4-BE49-F238E27FC236}">
                <a16:creationId xmlns:a16="http://schemas.microsoft.com/office/drawing/2014/main" id="{F5A51F01-B871-4C7F-BF9E-2078790A2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" y="188913"/>
            <a:ext cx="9632950" cy="664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34925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pt-BR" altLang="pt-BR" sz="2800">
                <a:solidFill>
                  <a:schemeClr val="tx1"/>
                </a:solidFill>
                <a:latin typeface="Tahoma" panose="020B0604030504040204" pitchFamily="34" charset="0"/>
              </a:rPr>
              <a:t>A DÍVIDA PÚBLICA TEM SIDO GERADA POR MECANISMOS FINANCEIROS:</a:t>
            </a:r>
          </a:p>
          <a:p>
            <a:pPr algn="ctr"/>
            <a:endParaRPr lang="pt-BR" altLang="pt-BR" sz="50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>
              <a:lnSpc>
                <a:spcPts val="2738"/>
              </a:lnSpc>
              <a:buFont typeface="Arial" panose="020B0604020202020204" pitchFamily="34" charset="0"/>
              <a:buChar char="•"/>
            </a:pPr>
            <a:r>
              <a:rPr lang="pt-BR" altLang="pt-BR" sz="2200">
                <a:solidFill>
                  <a:schemeClr val="accent1"/>
                </a:solidFill>
                <a:latin typeface="Tahoma" panose="020B0604030504040204" pitchFamily="34" charset="0"/>
              </a:rPr>
              <a:t> Transformações de dívidas do setor privado em dívida pública </a:t>
            </a:r>
            <a:r>
              <a:rPr lang="pt-BR" altLang="pt-BR" sz="2200" b="0">
                <a:solidFill>
                  <a:schemeClr val="tx1"/>
                </a:solidFill>
                <a:latin typeface="Tahoma" panose="020B0604030504040204" pitchFamily="34" charset="0"/>
              </a:rPr>
              <a:t>ilegal transferência de dívidas privadas para o BC: PROER, PROES, EC 106</a:t>
            </a:r>
          </a:p>
          <a:p>
            <a:pPr>
              <a:lnSpc>
                <a:spcPts val="2738"/>
              </a:lnSpc>
              <a:buFont typeface="Arial" panose="020B0604020202020204" pitchFamily="34" charset="0"/>
              <a:buChar char="•"/>
            </a:pPr>
            <a:r>
              <a:rPr lang="pt-BR" altLang="pt-BR" sz="2200" b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altLang="pt-BR" sz="2200">
                <a:solidFill>
                  <a:srgbClr val="94C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Transformação de dívida externa irregular</a:t>
            </a:r>
            <a:r>
              <a:rPr lang="pt-BR" altLang="pt-BR" sz="2200" b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suspeita de prescrição, em operação feita em Luxemburgo: Plano Brady</a:t>
            </a:r>
            <a:endParaRPr lang="pt-BR" altLang="pt-BR" sz="2200">
              <a:solidFill>
                <a:schemeClr val="accent1"/>
              </a:solidFill>
              <a:latin typeface="Tahoma" panose="020B0604030504040204" pitchFamily="34" charset="0"/>
            </a:endParaRPr>
          </a:p>
          <a:p>
            <a:pPr>
              <a:lnSpc>
                <a:spcPts val="2738"/>
              </a:lnSpc>
              <a:buFont typeface="Arial" panose="020B0604020202020204" pitchFamily="34" charset="0"/>
              <a:buChar char="•"/>
            </a:pPr>
            <a:r>
              <a:rPr lang="pt-BR" altLang="pt-BR" sz="2200">
                <a:solidFill>
                  <a:schemeClr val="accent1"/>
                </a:solidFill>
                <a:latin typeface="Tahoma" panose="020B0604030504040204" pitchFamily="34" charset="0"/>
              </a:rPr>
              <a:t> Elevadíssimas taxas de juros</a:t>
            </a:r>
            <a:r>
              <a:rPr lang="pt-BR" altLang="pt-BR" sz="2200" b="0">
                <a:solidFill>
                  <a:schemeClr val="tx1"/>
                </a:solidFill>
                <a:latin typeface="Tahoma" panose="020B0604030504040204" pitchFamily="34" charset="0"/>
              </a:rPr>
              <a:t>: sem justificativa técnica ou econômica</a:t>
            </a:r>
          </a:p>
          <a:p>
            <a:pPr>
              <a:lnSpc>
                <a:spcPts val="2738"/>
              </a:lnSpc>
              <a:buFont typeface="Arial" panose="020B0604020202020204" pitchFamily="34" charset="0"/>
              <a:buChar char="•"/>
            </a:pPr>
            <a:r>
              <a:rPr lang="pt-BR" altLang="pt-BR" sz="2200" b="0">
                <a:solidFill>
                  <a:schemeClr val="tx1"/>
                </a:solidFill>
                <a:latin typeface="Tahoma" panose="020B0604030504040204" pitchFamily="34" charset="0"/>
              </a:rPr>
              <a:t> A ilegal prática do </a:t>
            </a:r>
            <a:r>
              <a:rPr lang="pt-BR" altLang="pt-BR" sz="2200">
                <a:solidFill>
                  <a:srgbClr val="94C600"/>
                </a:solidFill>
                <a:latin typeface="Tahoma" panose="020B0604030504040204" pitchFamily="34" charset="0"/>
              </a:rPr>
              <a:t>anatocismo</a:t>
            </a:r>
            <a:r>
              <a:rPr lang="pt-BR" altLang="pt-BR" sz="2200" b="0">
                <a:solidFill>
                  <a:schemeClr val="tx1"/>
                </a:solidFill>
                <a:latin typeface="Tahoma" panose="020B0604030504040204" pitchFamily="34" charset="0"/>
              </a:rPr>
              <a:t>: incidência contínua de juros sobre juros</a:t>
            </a:r>
          </a:p>
          <a:p>
            <a:pPr>
              <a:lnSpc>
                <a:spcPts val="2738"/>
              </a:lnSpc>
              <a:buFont typeface="Arial" panose="020B0604020202020204" pitchFamily="34" charset="0"/>
              <a:buChar char="•"/>
            </a:pPr>
            <a:r>
              <a:rPr lang="pt-BR" altLang="pt-BR" sz="2200" b="0">
                <a:solidFill>
                  <a:schemeClr val="tx1"/>
                </a:solidFill>
                <a:latin typeface="Tahoma" panose="020B0604030504040204" pitchFamily="34" charset="0"/>
              </a:rPr>
              <a:t> A irregular </a:t>
            </a:r>
            <a:r>
              <a:rPr lang="pt-BR" altLang="pt-BR" sz="2200">
                <a:solidFill>
                  <a:schemeClr val="accent1"/>
                </a:solidFill>
                <a:latin typeface="Tahoma" panose="020B0604030504040204" pitchFamily="34" charset="0"/>
              </a:rPr>
              <a:t>contabilização de juros como se fosse amortização</a:t>
            </a:r>
            <a:r>
              <a:rPr lang="pt-BR" altLang="pt-BR" sz="2200" b="0">
                <a:solidFill>
                  <a:schemeClr val="tx1"/>
                </a:solidFill>
                <a:latin typeface="Tahoma" panose="020B0604030504040204" pitchFamily="34" charset="0"/>
              </a:rPr>
              <a:t> da dívida, burlando-se o artigo 167, III, da Constituição Federal.</a:t>
            </a:r>
          </a:p>
          <a:p>
            <a:pPr>
              <a:lnSpc>
                <a:spcPts val="2738"/>
              </a:lnSpc>
              <a:buFont typeface="Arial" panose="020B0604020202020204" pitchFamily="34" charset="0"/>
              <a:buChar char="•"/>
            </a:pPr>
            <a:r>
              <a:rPr lang="pt-BR" altLang="pt-BR" sz="2200" b="0">
                <a:solidFill>
                  <a:schemeClr val="tx1"/>
                </a:solidFill>
                <a:latin typeface="Tahoma" panose="020B0604030504040204" pitchFamily="34" charset="0"/>
              </a:rPr>
              <a:t> As sigilosas operações de </a:t>
            </a:r>
            <a:r>
              <a:rPr lang="pt-BR" altLang="pt-BR" sz="2200">
                <a:solidFill>
                  <a:srgbClr val="94C600"/>
                </a:solidFill>
                <a:latin typeface="Tahoma" panose="020B0604030504040204" pitchFamily="34" charset="0"/>
              </a:rPr>
              <a:t>swap cambial </a:t>
            </a:r>
            <a:r>
              <a:rPr lang="pt-BR" altLang="pt-BR" sz="2200" b="0">
                <a:solidFill>
                  <a:schemeClr val="tx1"/>
                </a:solidFill>
                <a:latin typeface="Tahoma" panose="020B0604030504040204" pitchFamily="34" charset="0"/>
              </a:rPr>
              <a:t>realizadas pelo BC em moeda nacional, garantindo o risco de variação do dólar de forma sigilosa.</a:t>
            </a:r>
          </a:p>
          <a:p>
            <a:pPr>
              <a:lnSpc>
                <a:spcPts val="2738"/>
              </a:lnSpc>
              <a:buFont typeface="Arial" panose="020B0604020202020204" pitchFamily="34" charset="0"/>
              <a:buChar char="•"/>
            </a:pPr>
            <a:r>
              <a:rPr lang="pt-BR" altLang="pt-BR" sz="2200">
                <a:solidFill>
                  <a:srgbClr val="94C600"/>
                </a:solidFill>
                <a:latin typeface="Tahoma" panose="020B0604030504040204" pitchFamily="34" charset="0"/>
              </a:rPr>
              <a:t> Remuneração da sobra do caixa dos bancos</a:t>
            </a:r>
            <a:r>
              <a:rPr lang="pt-BR" altLang="pt-BR" sz="2200" b="0">
                <a:solidFill>
                  <a:schemeClr val="tx1"/>
                </a:solidFill>
                <a:latin typeface="Tahoma" panose="020B0604030504040204" pitchFamily="34" charset="0"/>
              </a:rPr>
              <a:t> por meio do abuso das sigilosas </a:t>
            </a:r>
            <a:r>
              <a:rPr lang="pt-BR" altLang="en-US" sz="2200" b="0">
                <a:solidFill>
                  <a:schemeClr val="tx1"/>
                </a:solidFill>
                <a:latin typeface="Tahoma" panose="020B0604030504040204" pitchFamily="34" charset="0"/>
              </a:rPr>
              <a:t>“</a:t>
            </a:r>
            <a:r>
              <a:rPr lang="pt-BR" altLang="pt-BR" sz="2200" b="0">
                <a:solidFill>
                  <a:schemeClr val="tx1"/>
                </a:solidFill>
                <a:latin typeface="Tahoma" panose="020B0604030504040204" pitchFamily="34" charset="0"/>
              </a:rPr>
              <a:t>operações compromissadas</a:t>
            </a:r>
            <a:r>
              <a:rPr lang="pt-BR" altLang="en-US" sz="2200" b="0">
                <a:solidFill>
                  <a:schemeClr val="tx1"/>
                </a:solidFill>
                <a:latin typeface="Tahoma" panose="020B0604030504040204" pitchFamily="34" charset="0"/>
              </a:rPr>
              <a:t>”</a:t>
            </a:r>
            <a:r>
              <a:rPr lang="pt-BR" altLang="pt-BR" sz="2200" b="0">
                <a:solidFill>
                  <a:schemeClr val="tx1"/>
                </a:solidFill>
                <a:latin typeface="Tahoma" panose="020B0604030504040204" pitchFamily="34" charset="0"/>
              </a:rPr>
              <a:t> que chegam a R$ 1,4 trilhão.</a:t>
            </a:r>
          </a:p>
          <a:p>
            <a:pPr>
              <a:lnSpc>
                <a:spcPts val="2738"/>
              </a:lnSpc>
              <a:buFont typeface="Arial" panose="020B0604020202020204" pitchFamily="34" charset="0"/>
              <a:buChar char="•"/>
            </a:pPr>
            <a:r>
              <a:rPr lang="pt-BR" altLang="pt-BR" sz="2200">
                <a:solidFill>
                  <a:srgbClr val="94C600"/>
                </a:solidFill>
                <a:latin typeface="Tahoma" panose="020B0604030504040204" pitchFamily="34" charset="0"/>
              </a:rPr>
              <a:t> Emissão excessiva de títulos</a:t>
            </a:r>
            <a:r>
              <a:rPr lang="pt-BR" altLang="pt-BR" sz="2200" b="0">
                <a:solidFill>
                  <a:schemeClr val="tx1"/>
                </a:solidFill>
                <a:latin typeface="Tahoma" panose="020B0604030504040204" pitchFamily="34" charset="0"/>
              </a:rPr>
              <a:t> para formar </a:t>
            </a:r>
            <a:r>
              <a:rPr lang="pt-BR" altLang="en-US" sz="2200" b="0">
                <a:solidFill>
                  <a:schemeClr val="tx1"/>
                </a:solidFill>
                <a:latin typeface="Tahoma" panose="020B0604030504040204" pitchFamily="34" charset="0"/>
              </a:rPr>
              <a:t>“</a:t>
            </a:r>
            <a:r>
              <a:rPr lang="pt-BR" altLang="pt-BR" sz="2200" b="0">
                <a:solidFill>
                  <a:schemeClr val="tx1"/>
                </a:solidFill>
                <a:latin typeface="Tahoma" panose="020B0604030504040204" pitchFamily="34" charset="0"/>
              </a:rPr>
              <a:t>colchão de liquidez</a:t>
            </a:r>
            <a:r>
              <a:rPr lang="pt-BR" altLang="en-US" sz="2200" b="0">
                <a:solidFill>
                  <a:schemeClr val="tx1"/>
                </a:solidFill>
                <a:latin typeface="Tahoma" panose="020B0604030504040204" pitchFamily="34" charset="0"/>
              </a:rPr>
              <a:t>”</a:t>
            </a:r>
            <a:r>
              <a:rPr lang="pt-BR" altLang="pt-BR" sz="2200" b="0">
                <a:solidFill>
                  <a:schemeClr val="tx1"/>
                </a:solidFill>
                <a:latin typeface="Tahoma" panose="020B0604030504040204" pitchFamily="34" charset="0"/>
              </a:rPr>
              <a:t>.</a:t>
            </a:r>
          </a:p>
          <a:p>
            <a:pPr>
              <a:lnSpc>
                <a:spcPts val="2738"/>
              </a:lnSpc>
              <a:buFont typeface="Arial" panose="020B0604020202020204" pitchFamily="34" charset="0"/>
              <a:buChar char="•"/>
            </a:pPr>
            <a:r>
              <a:rPr lang="pt-BR" altLang="pt-BR" sz="2200">
                <a:solidFill>
                  <a:srgbClr val="94C600"/>
                </a:solidFill>
                <a:latin typeface="Tahoma" panose="020B0604030504040204" pitchFamily="34" charset="0"/>
              </a:rPr>
              <a:t> Prejuízos do Banco Central </a:t>
            </a:r>
            <a:r>
              <a:rPr lang="pt-BR" altLang="pt-BR" sz="2200" b="0">
                <a:solidFill>
                  <a:schemeClr val="tx1"/>
                </a:solidFill>
                <a:latin typeface="Tahoma" panose="020B0604030504040204" pitchFamily="34" charset="0"/>
              </a:rPr>
              <a:t>transferidos para o TN (Art. 7º da LRF) </a:t>
            </a:r>
            <a:endParaRPr lang="pt-BR" altLang="pt-BR" sz="2200">
              <a:solidFill>
                <a:srgbClr val="94C600"/>
              </a:solidFill>
              <a:latin typeface="Tahoma" panose="020B0604030504040204" pitchFamily="34" charset="0"/>
            </a:endParaRPr>
          </a:p>
          <a:p>
            <a:pPr>
              <a:lnSpc>
                <a:spcPts val="2738"/>
              </a:lnSpc>
              <a:buFont typeface="Arial" panose="020B0604020202020204" pitchFamily="34" charset="0"/>
              <a:buChar char="•"/>
            </a:pPr>
            <a:r>
              <a:rPr lang="pt-BR" altLang="pt-BR" sz="2200">
                <a:solidFill>
                  <a:srgbClr val="94C600"/>
                </a:solidFill>
                <a:latin typeface="Tahoma" panose="020B0604030504040204" pitchFamily="34" charset="0"/>
              </a:rPr>
              <a:t> </a:t>
            </a:r>
            <a:r>
              <a:rPr lang="pt-BR" altLang="en-US" sz="2200">
                <a:solidFill>
                  <a:srgbClr val="94C600"/>
                </a:solidFill>
                <a:latin typeface="Tahoma" panose="020B0604030504040204" pitchFamily="34" charset="0"/>
              </a:rPr>
              <a:t>“</a:t>
            </a:r>
            <a:r>
              <a:rPr lang="pt-BR" altLang="pt-BR" sz="2200">
                <a:solidFill>
                  <a:srgbClr val="94C600"/>
                </a:solidFill>
                <a:latin typeface="Tahoma" panose="020B0604030504040204" pitchFamily="34" charset="0"/>
              </a:rPr>
              <a:t>Securitização</a:t>
            </a:r>
            <a:r>
              <a:rPr lang="pt-BR" altLang="en-US" sz="2200">
                <a:solidFill>
                  <a:srgbClr val="94C600"/>
                </a:solidFill>
                <a:latin typeface="Tahoma" panose="020B0604030504040204" pitchFamily="34" charset="0"/>
              </a:rPr>
              <a:t>”</a:t>
            </a:r>
            <a:r>
              <a:rPr lang="pt-BR" altLang="ja-JP" sz="2200" b="0">
                <a:solidFill>
                  <a:schemeClr val="tx1"/>
                </a:solidFill>
                <a:latin typeface="Tahoma" panose="020B0604030504040204" pitchFamily="34" charset="0"/>
              </a:rPr>
              <a:t> gera dívida ilegal que é paga por fora do orçamento, mediante desvio de arrecadação que sequer alcançará os cofres públicos</a:t>
            </a:r>
            <a:endParaRPr lang="pt-BR" altLang="pt-BR" sz="2200">
              <a:solidFill>
                <a:srgbClr val="94C6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">
            <a:extLst>
              <a:ext uri="{FF2B5EF4-FFF2-40B4-BE49-F238E27FC236}">
                <a16:creationId xmlns:a16="http://schemas.microsoft.com/office/drawing/2014/main" id="{6C40D38A-FC9D-486D-8945-EA481E3B0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549275"/>
            <a:ext cx="9705975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marL="457200" indent="-4572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ts val="3000"/>
              </a:spcBef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pt-BR" altLang="pt-BR" sz="4400">
                <a:solidFill>
                  <a:srgbClr val="92D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QUAL A SAÍDA?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>
            <a:extLst>
              <a:ext uri="{FF2B5EF4-FFF2-40B4-BE49-F238E27FC236}">
                <a16:creationId xmlns:a16="http://schemas.microsoft.com/office/drawing/2014/main" id="{6ED248AF-9DCC-422B-B4CD-06BCA6EC3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549275"/>
            <a:ext cx="9705975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3000"/>
              </a:spcBef>
              <a:buClr>
                <a:srgbClr val="FF9900"/>
              </a:buClr>
            </a:pPr>
            <a:endParaRPr lang="pt-BR" altLang="pt-BR" sz="4400">
              <a:solidFill>
                <a:srgbClr val="92D05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4210" name="Picture 2">
            <a:extLst>
              <a:ext uri="{FF2B5EF4-FFF2-40B4-BE49-F238E27FC236}">
                <a16:creationId xmlns:a16="http://schemas.microsoft.com/office/drawing/2014/main" id="{1AA28194-608E-43A2-B7B9-9E083C072C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404813"/>
            <a:ext cx="47275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3">
            <a:extLst>
              <a:ext uri="{FF2B5EF4-FFF2-40B4-BE49-F238E27FC236}">
                <a16:creationId xmlns:a16="http://schemas.microsoft.com/office/drawing/2014/main" id="{62811D3E-551A-477D-9652-272A6F4523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8" y="3933825"/>
            <a:ext cx="4310062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Picture 5">
            <a:extLst>
              <a:ext uri="{FF2B5EF4-FFF2-40B4-BE49-F238E27FC236}">
                <a16:creationId xmlns:a16="http://schemas.microsoft.com/office/drawing/2014/main" id="{0B314E1E-72A6-4956-8F78-8D41C64A64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3933825"/>
            <a:ext cx="4329112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3" name="Picture 7">
            <a:extLst>
              <a:ext uri="{FF2B5EF4-FFF2-40B4-BE49-F238E27FC236}">
                <a16:creationId xmlns:a16="http://schemas.microsoft.com/office/drawing/2014/main" id="{3EB025DC-DD19-4594-8B63-088AD70E56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404813"/>
            <a:ext cx="475615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4" name="TextBox 1">
            <a:extLst>
              <a:ext uri="{FF2B5EF4-FFF2-40B4-BE49-F238E27FC236}">
                <a16:creationId xmlns:a16="http://schemas.microsoft.com/office/drawing/2014/main" id="{2616369B-AF3F-4CD0-936D-774D390A2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6650" y="3284538"/>
            <a:ext cx="7848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pt-BR">
                <a:solidFill>
                  <a:srgbClr val="94C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É HORA DE VIRAR O JOGO </a:t>
            </a:r>
            <a:r>
              <a:rPr lang="pt-BR" altLang="pt-BR" sz="2000" b="0">
                <a:solidFill>
                  <a:srgbClr val="FFFFFF"/>
                </a:solidFill>
                <a:latin typeface="Tahoma" panose="020B0604030504040204" pitchFamily="34" charset="0"/>
                <a:hlinkClick r:id="rId7"/>
              </a:rPr>
              <a:t>https://bit.ly/33bVDd0</a:t>
            </a:r>
            <a:r>
              <a:rPr lang="pt-BR" altLang="pt-BR" sz="2000" b="0">
                <a:solidFill>
                  <a:srgbClr val="FFFFFF"/>
                </a:solidFill>
                <a:latin typeface="Tahoma" panose="020B0604030504040204" pitchFamily="34" charset="0"/>
              </a:rPr>
              <a:t>  </a:t>
            </a:r>
            <a:r>
              <a:rPr lang="en-US" altLang="pt-BR" sz="2000">
                <a:solidFill>
                  <a:srgbClr val="94C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1">
            <a:extLst>
              <a:ext uri="{FF2B5EF4-FFF2-40B4-BE49-F238E27FC236}">
                <a16:creationId xmlns:a16="http://schemas.microsoft.com/office/drawing/2014/main" id="{E0866E48-F0DB-4D35-9A48-7770FE873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" y="0"/>
            <a:ext cx="91630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Clr>
                <a:srgbClr val="FF9900"/>
              </a:buClr>
              <a:buFont typeface="Arial" panose="020B0604020202020204" pitchFamily="34" charset="0"/>
              <a:buNone/>
            </a:pPr>
            <a:r>
              <a:rPr lang="en-GB" altLang="pt-BR" sz="3600">
                <a:solidFill>
                  <a:srgbClr val="92D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AUDITORIA DA DÍVIDA</a:t>
            </a:r>
          </a:p>
        </p:txBody>
      </p:sp>
      <p:sp>
        <p:nvSpPr>
          <p:cNvPr id="96258" name="Rectangle 2">
            <a:extLst>
              <a:ext uri="{FF2B5EF4-FFF2-40B4-BE49-F238E27FC236}">
                <a16:creationId xmlns:a16="http://schemas.microsoft.com/office/drawing/2014/main" id="{ABBE44DB-94D8-4DC4-81C5-74D4CDF1C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143000"/>
            <a:ext cx="9525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38138" indent="-338138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  <a:spcBef>
                <a:spcPts val="250"/>
              </a:spcBef>
            </a:pPr>
            <a:endParaRPr lang="pt-BR" altLang="pt-BR" sz="1000">
              <a:solidFill>
                <a:srgbClr val="FFFF00"/>
              </a:solidFill>
            </a:endParaRPr>
          </a:p>
          <a:p>
            <a:pPr algn="just">
              <a:lnSpc>
                <a:spcPct val="80000"/>
              </a:lnSpc>
              <a:spcBef>
                <a:spcPts val="800"/>
              </a:spcBef>
            </a:pPr>
            <a:r>
              <a:rPr lang="pt-BR" altLang="pt-BR">
                <a:solidFill>
                  <a:srgbClr val="92D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altLang="pt-BR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Prevista na Constituição Federal de 1988</a:t>
            </a:r>
          </a:p>
          <a:p>
            <a:pPr algn="just">
              <a:lnSpc>
                <a:spcPct val="80000"/>
              </a:lnSpc>
              <a:spcBef>
                <a:spcPts val="375"/>
              </a:spcBef>
            </a:pPr>
            <a:endParaRPr lang="pt-BR" altLang="pt-BR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spcBef>
                <a:spcPts val="800"/>
              </a:spcBef>
            </a:pPr>
            <a:r>
              <a:rPr lang="pt-BR" altLang="pt-BR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Plebiscito popular ano 2000: mais de seis milhões de votos</a:t>
            </a:r>
          </a:p>
          <a:p>
            <a:pPr algn="ctr">
              <a:lnSpc>
                <a:spcPct val="110000"/>
              </a:lnSpc>
              <a:spcBef>
                <a:spcPts val="2250"/>
              </a:spcBef>
              <a:buClr>
                <a:srgbClr val="FF9900"/>
              </a:buClr>
            </a:pPr>
            <a:endParaRPr lang="pt-BR" altLang="pt-BR" sz="800">
              <a:solidFill>
                <a:srgbClr val="92D05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10000"/>
              </a:lnSpc>
              <a:spcBef>
                <a:spcPts val="2250"/>
              </a:spcBef>
              <a:buClr>
                <a:srgbClr val="FF9900"/>
              </a:buClr>
            </a:pPr>
            <a:r>
              <a:rPr lang="pt-BR" altLang="pt-BR" sz="3200">
                <a:solidFill>
                  <a:srgbClr val="92D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AUDITORIA CIDADÃ DA DÍVIDA</a:t>
            </a:r>
          </a:p>
          <a:p>
            <a:pPr algn="ctr">
              <a:lnSpc>
                <a:spcPct val="110000"/>
              </a:lnSpc>
              <a:spcBef>
                <a:spcPts val="225"/>
              </a:spcBef>
              <a:buClr>
                <a:srgbClr val="FF9900"/>
              </a:buClr>
            </a:pPr>
            <a:r>
              <a:rPr lang="pt-BR" altLang="pt-BR" sz="3200">
                <a:solidFill>
                  <a:srgbClr val="92D050"/>
                </a:solidFill>
                <a:latin typeface="Tahoma" panose="020B0604030504040204" pitchFamily="34" charset="0"/>
                <a:cs typeface="Tahoma" panose="020B0604030504040204" pitchFamily="34" charset="0"/>
                <a:hlinkClick r:id="rId3"/>
              </a:rPr>
              <a:t>www.auditoriacidada.org.br</a:t>
            </a:r>
            <a:endParaRPr lang="pt-BR" altLang="pt-BR" sz="3200">
              <a:solidFill>
                <a:srgbClr val="92D05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Bef>
                <a:spcPct val="50000"/>
              </a:spcBef>
            </a:pPr>
            <a:endParaRPr lang="pt-BR" altLang="pt-BR" sz="900">
              <a:solidFill>
                <a:srgbClr val="92D05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t-BR" altLang="pt-BR" sz="3200">
                <a:solidFill>
                  <a:srgbClr val="92D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CPI da Dívida Pública</a:t>
            </a:r>
          </a:p>
          <a:p>
            <a:pPr algn="ctr">
              <a:spcBef>
                <a:spcPct val="50000"/>
              </a:spcBef>
            </a:pPr>
            <a:r>
              <a:rPr lang="pt-BR" altLang="pt-BR" b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Passo importante, mas ainda não significa o cumprimento da Constituição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4964D064-E88C-405D-BAE1-5DBAB2807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88" y="115888"/>
            <a:ext cx="9777412" cy="667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00100" indent="-4572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371600" indent="-4572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lvl="1" algn="ctr" eaLnBrk="1" hangingPunct="1">
              <a:spcBef>
                <a:spcPts val="2400"/>
              </a:spcBef>
              <a:buClr>
                <a:srgbClr val="FF9900"/>
              </a:buClr>
            </a:pPr>
            <a:r>
              <a:rPr lang="pt-BR" altLang="pt-BR" sz="2800">
                <a:solidFill>
                  <a:srgbClr val="92D050"/>
                </a:solidFill>
                <a:latin typeface="Verdana" panose="020B0604030504040204" pitchFamily="34" charset="0"/>
                <a:cs typeface="Tahoma" panose="020B0604030504040204" pitchFamily="34" charset="0"/>
              </a:rPr>
              <a:t>ESTRATÉGIAS DE AÇÃO</a:t>
            </a:r>
          </a:p>
          <a:p>
            <a:pPr lvl="1" algn="ctr" eaLnBrk="1" hangingPunct="1">
              <a:spcBef>
                <a:spcPts val="2400"/>
              </a:spcBef>
              <a:buClr>
                <a:srgbClr val="FF9900"/>
              </a:buClr>
            </a:pPr>
            <a:endParaRPr lang="pt-BR" altLang="pt-BR" sz="500">
              <a:solidFill>
                <a:srgbClr val="92D050"/>
              </a:solidFill>
              <a:latin typeface="Verdan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>
              <a:lnSpc>
                <a:spcPct val="120000"/>
              </a:lnSpc>
              <a:spcBef>
                <a:spcPts val="600"/>
              </a:spcBef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pt-BR" altLang="pt-BR" sz="2800" b="0">
                <a:solidFill>
                  <a:srgbClr val="92D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CONHECIMENTO DA REALIDADE</a:t>
            </a:r>
          </a:p>
          <a:p>
            <a:pPr lvl="2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altLang="pt-BR" sz="2800" b="0">
                <a:solidFill>
                  <a:srgbClr val="FFFFFF"/>
                </a:solidFill>
                <a:latin typeface="Tahoma" panose="020B0604030504040204" pitchFamily="34" charset="0"/>
              </a:rPr>
              <a:t>Modelo Econômico Errado</a:t>
            </a:r>
          </a:p>
          <a:p>
            <a:pPr lvl="2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altLang="pt-BR" sz="2800" b="0">
                <a:solidFill>
                  <a:srgbClr val="FFFFFF"/>
                </a:solidFill>
                <a:latin typeface="Tahoma" panose="020B0604030504040204" pitchFamily="34" charset="0"/>
              </a:rPr>
              <a:t>Política Monetária suicida do BC </a:t>
            </a:r>
          </a:p>
          <a:p>
            <a:pPr lvl="2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altLang="pt-BR" sz="2800" b="0">
                <a:solidFill>
                  <a:srgbClr val="FFFFFF"/>
                </a:solidFill>
                <a:latin typeface="Tahoma" panose="020B0604030504040204" pitchFamily="34" charset="0"/>
              </a:rPr>
              <a:t>Sistema da Dívida</a:t>
            </a:r>
          </a:p>
          <a:p>
            <a:pPr lvl="2" eaLnBrk="1" hangingPunct="1">
              <a:lnSpc>
                <a:spcPct val="120000"/>
              </a:lnSpc>
            </a:pPr>
            <a:endParaRPr lang="pt-BR" altLang="pt-BR" sz="1000" b="0">
              <a:solidFill>
                <a:srgbClr val="92D05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lvl="2" eaLnBrk="1" hangingPunct="1">
              <a:lnSpc>
                <a:spcPct val="120000"/>
              </a:lnSpc>
            </a:pPr>
            <a:endParaRPr lang="pt-BR" altLang="pt-BR" sz="1000" b="0">
              <a:solidFill>
                <a:srgbClr val="92D05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>
              <a:lnSpc>
                <a:spcPct val="120000"/>
              </a:lnSpc>
              <a:spcBef>
                <a:spcPts val="600"/>
              </a:spcBef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pt-BR" altLang="pt-BR" sz="2800" b="0">
                <a:solidFill>
                  <a:srgbClr val="92D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MOBILIZAÇÃO SOCIAL CONSCIENTE</a:t>
            </a:r>
          </a:p>
          <a:p>
            <a:pPr algn="just" eaLnBrk="1" hangingPunct="1">
              <a:lnSpc>
                <a:spcPct val="120000"/>
              </a:lnSpc>
              <a:spcBef>
                <a:spcPts val="600"/>
              </a:spcBef>
              <a:buClr>
                <a:srgbClr val="FF9900"/>
              </a:buClr>
              <a:buFont typeface="Wingdings" panose="05000000000000000000" pitchFamily="2" charset="2"/>
              <a:buChar char="Ø"/>
            </a:pPr>
            <a:endParaRPr lang="pt-BR" altLang="pt-BR" sz="2800" b="0">
              <a:solidFill>
                <a:srgbClr val="92D05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>
              <a:lnSpc>
                <a:spcPct val="120000"/>
              </a:lnSpc>
              <a:spcBef>
                <a:spcPts val="600"/>
              </a:spcBef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pt-BR" altLang="pt-BR" sz="2800" b="0">
                <a:solidFill>
                  <a:srgbClr val="92D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AÇOES CONCRETAS</a:t>
            </a:r>
          </a:p>
          <a:p>
            <a:pPr lvl="2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altLang="pt-BR" sz="2000" b="0">
                <a:solidFill>
                  <a:srgbClr val="FFFFFF"/>
                </a:solidFill>
                <a:latin typeface="Tahoma" panose="020B0604030504040204" pitchFamily="34" charset="0"/>
              </a:rPr>
              <a:t>Campanha É HORA DE VIRAR O JOGO </a:t>
            </a:r>
            <a:r>
              <a:rPr lang="pt-BR" altLang="pt-BR" sz="2000" b="0">
                <a:solidFill>
                  <a:srgbClr val="FFFFFF"/>
                </a:solidFill>
                <a:latin typeface="Tahoma" panose="020B0604030504040204" pitchFamily="34" charset="0"/>
                <a:hlinkClick r:id="rId3"/>
              </a:rPr>
              <a:t>https://bit.ly/33bVDd0</a:t>
            </a:r>
            <a:r>
              <a:rPr lang="pt-BR" altLang="pt-BR" sz="2000" b="0">
                <a:solidFill>
                  <a:srgbClr val="FFFFFF"/>
                </a:solidFill>
                <a:latin typeface="Tahoma" panose="020B0604030504040204" pitchFamily="34" charset="0"/>
              </a:rPr>
              <a:t>  </a:t>
            </a:r>
          </a:p>
          <a:p>
            <a:pPr lvl="2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altLang="pt-BR" sz="2000" b="0">
                <a:solidFill>
                  <a:srgbClr val="FFFFFF"/>
                </a:solidFill>
                <a:latin typeface="Tahoma" panose="020B0604030504040204" pitchFamily="34" charset="0"/>
              </a:rPr>
              <a:t>AUDITORIA DA DÍVIDA COM PARTICIPAÇÃO </a:t>
            </a:r>
            <a:r>
              <a:rPr lang="pt-BR" altLang="pt-BR" sz="20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SOCIAL</a:t>
            </a:r>
          </a:p>
          <a:p>
            <a:pPr lvl="2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altLang="pt-BR" sz="2000" b="0">
                <a:solidFill>
                  <a:srgbClr val="FFFFFF"/>
                </a:solidFill>
                <a:latin typeface="Tahoma" panose="020B0604030504040204" pitchFamily="34" charset="0"/>
              </a:rPr>
              <a:t>Assinar as petições na página </a:t>
            </a:r>
            <a:r>
              <a:rPr lang="pt-BR" altLang="pt-BR" sz="2000" b="0">
                <a:solidFill>
                  <a:srgbClr val="FFFFFF"/>
                </a:solidFill>
                <a:latin typeface="Tahoma" panose="020B0604030504040204" pitchFamily="34" charset="0"/>
                <a:hlinkClick r:id="rId4"/>
              </a:rPr>
              <a:t>www.auditoriacidada.org.br</a:t>
            </a:r>
            <a:endParaRPr lang="pt-BR" altLang="pt-BR" sz="2000" b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pPr lvl="2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altLang="pt-BR" sz="2000" b="0">
                <a:solidFill>
                  <a:srgbClr val="FFFFFF"/>
                </a:solidFill>
                <a:latin typeface="Tahoma" panose="020B0604030504040204" pitchFamily="34" charset="0"/>
              </a:rPr>
              <a:t>Enviar carta aos ministros(as) do  STF </a:t>
            </a:r>
            <a:r>
              <a:rPr lang="pt-BR" altLang="pt-BR" sz="2000" b="0" u="sng">
                <a:hlinkClick r:id="rId5"/>
              </a:rPr>
              <a:t>https://bit.ly/3a9HO0y</a:t>
            </a:r>
            <a:r>
              <a:rPr lang="pt-BR" altLang="pt-BR" sz="2000" b="0"/>
              <a:t> </a:t>
            </a:r>
          </a:p>
        </p:txBody>
      </p:sp>
      <p:sp>
        <p:nvSpPr>
          <p:cNvPr id="98306" name="TextBox 1">
            <a:extLst>
              <a:ext uri="{FF2B5EF4-FFF2-40B4-BE49-F238E27FC236}">
                <a16:creationId xmlns:a16="http://schemas.microsoft.com/office/drawing/2014/main" id="{578E19EB-F604-46AC-8A08-DE2F813D5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63800" y="2924175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pt-BR" altLang="pt-BR"/>
          </a:p>
        </p:txBody>
      </p:sp>
      <p:pic>
        <p:nvPicPr>
          <p:cNvPr id="98307" name="Picture 2">
            <a:extLst>
              <a:ext uri="{FF2B5EF4-FFF2-40B4-BE49-F238E27FC236}">
                <a16:creationId xmlns:a16="http://schemas.microsoft.com/office/drawing/2014/main" id="{02A77316-48C7-45CD-BA5E-D1C4D0FC3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0" y="1052513"/>
            <a:ext cx="318770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>
            <a:extLst>
              <a:ext uri="{FF2B5EF4-FFF2-40B4-BE49-F238E27FC236}">
                <a16:creationId xmlns:a16="http://schemas.microsoft.com/office/drawing/2014/main" id="{99C2A754-7AAD-4E89-A82D-266BB91518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19200"/>
            <a:ext cx="10425113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pt-BR" altLang="pt-BR" sz="3000">
              <a:solidFill>
                <a:srgbClr val="92D050"/>
              </a:solidFill>
              <a:latin typeface="Verdana" panose="020B0604030504040204" pitchFamily="34" charset="0"/>
            </a:endParaRPr>
          </a:p>
          <a:p>
            <a:pPr algn="ctr">
              <a:spcBef>
                <a:spcPct val="50000"/>
              </a:spcBef>
            </a:pPr>
            <a:endParaRPr lang="pt-BR" altLang="pt-BR" sz="3000">
              <a:solidFill>
                <a:srgbClr val="92D050"/>
              </a:solidFill>
              <a:latin typeface="Verdana" panose="020B0604030504040204" pitchFamily="34" charset="0"/>
            </a:endParaRPr>
          </a:p>
          <a:p>
            <a:pPr algn="ctr">
              <a:spcBef>
                <a:spcPct val="50000"/>
              </a:spcBef>
            </a:pPr>
            <a:endParaRPr lang="pt-BR" altLang="pt-BR" sz="3000">
              <a:solidFill>
                <a:srgbClr val="92D050"/>
              </a:solidFill>
              <a:latin typeface="Verdana" panose="020B0604030504040204" pitchFamily="34" charset="0"/>
            </a:endParaRPr>
          </a:p>
          <a:p>
            <a:pPr algn="ctr">
              <a:spcBef>
                <a:spcPct val="50000"/>
              </a:spcBef>
            </a:pPr>
            <a:endParaRPr lang="pt-BR" altLang="pt-BR">
              <a:solidFill>
                <a:srgbClr val="92D050"/>
              </a:solidFill>
              <a:latin typeface="Verdana" panose="020B0604030504040204" pitchFamily="34" charset="0"/>
            </a:endParaRPr>
          </a:p>
          <a:p>
            <a:pPr algn="ctr">
              <a:spcBef>
                <a:spcPct val="50000"/>
              </a:spcBef>
            </a:pPr>
            <a:endParaRPr lang="pt-BR" altLang="pt-BR" sz="1000">
              <a:solidFill>
                <a:srgbClr val="92D050"/>
              </a:solidFill>
              <a:latin typeface="Verdana" panose="020B0604030504040204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t-BR" altLang="pt-BR">
                <a:solidFill>
                  <a:srgbClr val="92D050"/>
                </a:solidFill>
                <a:latin typeface="Verdana" panose="020B0604030504040204" pitchFamily="34" charset="0"/>
              </a:rPr>
              <a:t>Grata</a:t>
            </a:r>
          </a:p>
          <a:p>
            <a:pPr algn="ctr">
              <a:spcBef>
                <a:spcPct val="50000"/>
              </a:spcBef>
            </a:pPr>
            <a:r>
              <a:rPr lang="pt-BR" altLang="pt-BR" i="1">
                <a:solidFill>
                  <a:srgbClr val="92D050"/>
                </a:solidFill>
                <a:latin typeface="Verdana" panose="020B0604030504040204" pitchFamily="34" charset="0"/>
              </a:rPr>
              <a:t>Maria Lucia Fattorelli</a:t>
            </a:r>
            <a:endParaRPr lang="pt-BR" altLang="pt-BR">
              <a:solidFill>
                <a:srgbClr val="FFFFFF"/>
              </a:solidFill>
              <a:latin typeface="Verdana" panose="020B0604030504040204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t-BR" altLang="pt-BR" sz="3000" b="0">
                <a:solidFill>
                  <a:srgbClr val="FFFFFF"/>
                </a:solidFill>
                <a:latin typeface="Verdana" panose="020B0604030504040204" pitchFamily="34" charset="0"/>
                <a:hlinkClick r:id="rId3"/>
              </a:rPr>
              <a:t>www.auditoriacidada.org.br</a:t>
            </a:r>
            <a:endParaRPr lang="pt-BR" altLang="pt-BR" sz="3000" b="0">
              <a:solidFill>
                <a:srgbClr val="FFFFFF"/>
              </a:solidFill>
              <a:latin typeface="Verdana" panose="020B0604030504040204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t-BR" altLang="pt-BR" sz="3000" b="0">
                <a:solidFill>
                  <a:srgbClr val="FFFFFF"/>
                </a:solidFill>
                <a:latin typeface="Verdana" panose="020B0604030504040204" pitchFamily="34" charset="0"/>
                <a:hlinkClick r:id="rId4"/>
              </a:rPr>
              <a:t>www.facebook.com/auditoriacidada.pagina</a:t>
            </a:r>
            <a:endParaRPr lang="pt-BR" altLang="pt-BR" sz="3000" b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100354" name="Picture 2">
            <a:extLst>
              <a:ext uri="{FF2B5EF4-FFF2-40B4-BE49-F238E27FC236}">
                <a16:creationId xmlns:a16="http://schemas.microsoft.com/office/drawing/2014/main" id="{FA8299E4-6898-4F68-B065-CD864EA54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150" y="188913"/>
            <a:ext cx="6032500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3">
            <a:extLst>
              <a:ext uri="{FF2B5EF4-FFF2-40B4-BE49-F238E27FC236}">
                <a16:creationId xmlns:a16="http://schemas.microsoft.com/office/drawing/2014/main" id="{BEE2C01C-C000-457B-9594-90E1CA435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0" y="1295400"/>
            <a:ext cx="9245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1313" indent="-341313" defTabSz="449263" eaLnBrk="0" hangingPunct="0"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49263" eaLnBrk="0" hangingPunct="0"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49263" eaLnBrk="0" hangingPunct="0"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49263" eaLnBrk="0" hangingPunct="0"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49263" eaLnBrk="0" hangingPunct="0"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ts val="800"/>
              </a:spcBef>
              <a:buClr>
                <a:srgbClr val="FFFF00"/>
              </a:buClr>
              <a:buFont typeface="Times New Roman" panose="02020603050405020304" pitchFamily="18" charset="0"/>
              <a:buNone/>
            </a:pPr>
            <a:r>
              <a:rPr lang="en-GB" altLang="pt-BR" sz="3200">
                <a:solidFill>
                  <a:srgbClr val="FFFF00"/>
                </a:solidFill>
              </a:rPr>
              <a:t>	</a:t>
            </a:r>
          </a:p>
        </p:txBody>
      </p:sp>
      <p:sp>
        <p:nvSpPr>
          <p:cNvPr id="13314" name="Text Box 9">
            <a:extLst>
              <a:ext uri="{FF2B5EF4-FFF2-40B4-BE49-F238E27FC236}">
                <a16:creationId xmlns:a16="http://schemas.microsoft.com/office/drawing/2014/main" id="{05469AAF-5E0F-4EAA-A0C1-38932F749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" y="214313"/>
            <a:ext cx="970597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ts val="2500"/>
              </a:spcBef>
              <a:buClr>
                <a:srgbClr val="FF9900"/>
              </a:buClr>
            </a:pPr>
            <a:r>
              <a:rPr lang="pt-BR" altLang="pt-BR" sz="2800">
                <a:solidFill>
                  <a:srgbClr val="92D050"/>
                </a:solidFill>
                <a:latin typeface="Tahoma" panose="020B0604030504040204" pitchFamily="34" charset="0"/>
              </a:rPr>
              <a:t>2015: Bancos lucram com os mecanismos que alimentam o Sistema da Dívida e produzem a crise</a:t>
            </a:r>
            <a:endParaRPr lang="pt-BR" altLang="pt-BR" sz="2800" b="0">
              <a:solidFill>
                <a:srgbClr val="92D050"/>
              </a:solidFill>
              <a:latin typeface="Tahoma" panose="020B0604030504040204" pitchFamily="34" charset="0"/>
            </a:endParaRPr>
          </a:p>
        </p:txBody>
      </p:sp>
      <p:sp>
        <p:nvSpPr>
          <p:cNvPr id="13315" name="Rectangle 4">
            <a:extLst>
              <a:ext uri="{FF2B5EF4-FFF2-40B4-BE49-F238E27FC236}">
                <a16:creationId xmlns:a16="http://schemas.microsoft.com/office/drawing/2014/main" id="{4825698D-A153-408F-B5B4-20E8C4D07C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pt-BR" altLang="pt-BR"/>
          </a:p>
        </p:txBody>
      </p:sp>
      <p:sp>
        <p:nvSpPr>
          <p:cNvPr id="13316" name="Retângulo 2">
            <a:extLst>
              <a:ext uri="{FF2B5EF4-FFF2-40B4-BE49-F238E27FC236}">
                <a16:creationId xmlns:a16="http://schemas.microsoft.com/office/drawing/2014/main" id="{76F052E2-592B-4BA4-B496-0AEDF65ED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288" y="6524625"/>
            <a:ext cx="83518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lvl="1" eaLnBrk="1" hangingPunct="1"/>
            <a:r>
              <a:rPr lang="pt-BR" altLang="pt-BR" sz="1600" b="0">
                <a:solidFill>
                  <a:schemeClr val="tx1"/>
                </a:solidFill>
              </a:rPr>
              <a:t>Fonte: </a:t>
            </a:r>
            <a:r>
              <a:rPr lang="pt-BR" altLang="pt-BR" sz="1600" b="0">
                <a:solidFill>
                  <a:schemeClr val="tx1"/>
                </a:solidFill>
                <a:hlinkClick r:id="rId3"/>
              </a:rPr>
              <a:t>http://www4.bcb.gov.br/top50/port/top50.asp</a:t>
            </a:r>
            <a:r>
              <a:rPr lang="pt-BR" altLang="pt-BR" sz="1600" b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3317" name="Picture 1">
            <a:extLst>
              <a:ext uri="{FF2B5EF4-FFF2-40B4-BE49-F238E27FC236}">
                <a16:creationId xmlns:a16="http://schemas.microsoft.com/office/drawing/2014/main" id="{6191F64F-18C0-43F4-AB65-77A2E87294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1268413"/>
            <a:ext cx="7704138" cy="534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>
            <a:extLst>
              <a:ext uri="{FF2B5EF4-FFF2-40B4-BE49-F238E27FC236}">
                <a16:creationId xmlns:a16="http://schemas.microsoft.com/office/drawing/2014/main" id="{C9786372-D8FB-4870-AC1B-6ECF97BE2B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2060575"/>
            <a:ext cx="2921000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Box 1">
            <a:extLst>
              <a:ext uri="{FF2B5EF4-FFF2-40B4-BE49-F238E27FC236}">
                <a16:creationId xmlns:a16="http://schemas.microsoft.com/office/drawing/2014/main" id="{E79F440F-8668-45A7-B65A-1D3E88BD9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1650" y="1484313"/>
            <a:ext cx="2016125" cy="480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pt-BR" altLang="pt-BR" u="sng">
                <a:solidFill>
                  <a:schemeClr val="tx1"/>
                </a:solidFill>
                <a:latin typeface="Tahoma" panose="020B0604030504040204" pitchFamily="34" charset="0"/>
              </a:rPr>
              <a:t>2015</a:t>
            </a:r>
            <a:endParaRPr lang="pt-BR" altLang="pt-BR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ctr" eaLnBrk="1" hangingPunct="1">
              <a:spcAft>
                <a:spcPts val="1800"/>
              </a:spcAft>
            </a:pPr>
            <a:r>
              <a:rPr lang="pt-BR" altLang="pt-BR">
                <a:solidFill>
                  <a:schemeClr val="tx1"/>
                </a:solidFill>
                <a:latin typeface="Tahoma" panose="020B0604030504040204" pitchFamily="34" charset="0"/>
              </a:rPr>
              <a:t>Lucro de </a:t>
            </a:r>
          </a:p>
          <a:p>
            <a:pPr algn="ctr" eaLnBrk="1" hangingPunct="1">
              <a:spcAft>
                <a:spcPts val="1800"/>
              </a:spcAft>
            </a:pPr>
            <a:r>
              <a:rPr lang="pt-BR" altLang="pt-BR">
                <a:solidFill>
                  <a:schemeClr val="tx1"/>
                </a:solidFill>
                <a:latin typeface="Tahoma" panose="020B0604030504040204" pitchFamily="34" charset="0"/>
              </a:rPr>
              <a:t>R$ 96 bilhões </a:t>
            </a:r>
          </a:p>
          <a:p>
            <a:pPr algn="ctr" eaLnBrk="1" hangingPunct="1">
              <a:spcAft>
                <a:spcPts val="1800"/>
              </a:spcAft>
            </a:pPr>
            <a:r>
              <a:rPr lang="pt-BR" altLang="pt-BR">
                <a:solidFill>
                  <a:schemeClr val="tx1"/>
                </a:solidFill>
                <a:latin typeface="Tahoma" panose="020B0604030504040204" pitchFamily="34" charset="0"/>
              </a:rPr>
              <a:t>+ </a:t>
            </a:r>
          </a:p>
          <a:p>
            <a:pPr algn="ctr" eaLnBrk="1" hangingPunct="1">
              <a:spcAft>
                <a:spcPts val="1800"/>
              </a:spcAft>
            </a:pPr>
            <a:r>
              <a:rPr lang="pt-BR" altLang="pt-BR">
                <a:solidFill>
                  <a:schemeClr val="tx1"/>
                </a:solidFill>
                <a:latin typeface="Tahoma" panose="020B0604030504040204" pitchFamily="34" charset="0"/>
              </a:rPr>
              <a:t>Provisão de </a:t>
            </a:r>
          </a:p>
          <a:p>
            <a:pPr algn="ctr" eaLnBrk="1" hangingPunct="1">
              <a:spcAft>
                <a:spcPts val="1800"/>
              </a:spcAft>
            </a:pPr>
            <a:r>
              <a:rPr lang="pt-BR" altLang="pt-BR">
                <a:solidFill>
                  <a:schemeClr val="tx1"/>
                </a:solidFill>
                <a:latin typeface="Tahoma" panose="020B0604030504040204" pitchFamily="34" charset="0"/>
              </a:rPr>
              <a:t>R$ 187 bilhões</a:t>
            </a:r>
          </a:p>
          <a:p>
            <a:pPr eaLnBrk="1" hangingPunct="1"/>
            <a:endParaRPr lang="en-US" altLang="pt-B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1027">
            <a:extLst>
              <a:ext uri="{FF2B5EF4-FFF2-40B4-BE49-F238E27FC236}">
                <a16:creationId xmlns:a16="http://schemas.microsoft.com/office/drawing/2014/main" id="{F3FEC8EF-D424-4205-9A5E-446E5715B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" y="115888"/>
            <a:ext cx="9793288" cy="698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" indent="-3429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endParaRPr lang="pt-BR" altLang="pt-BR" sz="1200">
              <a:solidFill>
                <a:srgbClr val="92D05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pt-BR" altLang="pt-BR" sz="28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TEMOS MANTIDO MAIS DE </a:t>
            </a:r>
          </a:p>
          <a:p>
            <a:pPr algn="ctr"/>
            <a:r>
              <a:rPr lang="pt-BR" altLang="pt-BR" sz="28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R$ 4 TRILHÕES EM CAIXA HÁ VÁRIOS ANOS</a:t>
            </a:r>
            <a:endParaRPr lang="pt-BR" altLang="pt-BR" sz="18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lvl="2" algn="just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pt-BR" altLang="pt-BR" b="0">
                <a:solidFill>
                  <a:schemeClr val="accent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Em 2015 e 2016 o PIB caiu cerca de 7% e seguiu estagnado, embora não tivéssemos tido aqui nenhum dos fatores que produzem crise. Milhões de empresas quebraram e a crise se alastrou para os estados e municípios.</a:t>
            </a:r>
          </a:p>
          <a:p>
            <a:pPr lvl="2" algn="just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pt-BR" altLang="pt-BR" b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 Brasil é a 9ª maior economia do mundo; possuímos imensas riquezas e potencialidades</a:t>
            </a:r>
          </a:p>
          <a:p>
            <a:pPr lvl="2" algn="just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pt-BR" altLang="pt-BR" b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Possuímos mais de R$ 4 TRILHÕES líquidos! </a:t>
            </a:r>
          </a:p>
          <a:p>
            <a:pPr lvl="2">
              <a:lnSpc>
                <a:spcPct val="110000"/>
              </a:lnSpc>
              <a:buFont typeface="Wingdings" panose="05000000000000000000" pitchFamily="2" charset="2"/>
              <a:buChar char="Ø"/>
            </a:pPr>
            <a:endParaRPr lang="pt-BR" altLang="pt-BR" sz="1000" b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altLang="pt-BR" b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	Em JUNHO/2020, possuíamos, por exemplo:</a:t>
            </a:r>
          </a:p>
          <a:p>
            <a:endParaRPr lang="pt-BR" altLang="pt-BR" sz="500" b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altLang="pt-BR" sz="28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R$ 1 TRILHÃO </a:t>
            </a:r>
            <a:r>
              <a:rPr lang="pt-BR" altLang="pt-BR" b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 caixa do Tesouro Nacional;</a:t>
            </a:r>
          </a:p>
          <a:p>
            <a:endParaRPr lang="pt-BR" altLang="pt-BR" sz="500" b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altLang="pt-BR" sz="28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R$ 1,5 TRILHÃO </a:t>
            </a:r>
            <a:r>
              <a:rPr lang="pt-BR" altLang="pt-BR" b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 caixa do Banco Central, e</a:t>
            </a:r>
          </a:p>
          <a:p>
            <a:endParaRPr lang="pt-BR" altLang="pt-BR" sz="500" b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altLang="pt-BR" sz="28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R$ 1,9 TRILHÃO</a:t>
            </a:r>
            <a:r>
              <a:rPr lang="pt-BR" altLang="pt-BR" b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em Reservas Internacionais!</a:t>
            </a:r>
          </a:p>
          <a:p>
            <a:endParaRPr lang="pt-BR" altLang="pt-BR" sz="1400" b="0">
              <a:solidFill>
                <a:schemeClr val="tx1"/>
              </a:solidFill>
              <a:cs typeface="Arial" panose="020B0604020202020204" pitchFamily="34" charset="0"/>
            </a:endParaRPr>
          </a:p>
          <a:p>
            <a:r>
              <a:rPr lang="pt-BR" altLang="pt-BR" sz="1400" b="0">
                <a:solidFill>
                  <a:schemeClr val="tx1"/>
                </a:solidFill>
                <a:cs typeface="Arial" panose="020B0604020202020204" pitchFamily="34" charset="0"/>
              </a:rPr>
              <a:t>Fonte dos dados: </a:t>
            </a:r>
            <a:r>
              <a:rPr lang="pt-BR" altLang="pt-BR" sz="1400" b="0" u="sng">
                <a:solidFill>
                  <a:schemeClr val="tx1"/>
                </a:solidFill>
                <a:cs typeface="Arial" panose="020B0604020202020204" pitchFamily="34" charset="0"/>
                <a:hlinkClick r:id="rId3"/>
              </a:rPr>
              <a:t>https://www.bcb.gov.br/ftp/notaecon/ni202007pfp.zip</a:t>
            </a:r>
            <a:r>
              <a:rPr lang="pt-BR" altLang="pt-BR" sz="1400" b="0">
                <a:solidFill>
                  <a:schemeClr val="tx1"/>
                </a:solidFill>
                <a:cs typeface="Arial" panose="020B0604020202020204" pitchFamily="34" charset="0"/>
              </a:rPr>
              <a:t> - Tabela 4 - Linhas 44 e 50.  O volume de reservas internacionais foi obtido em </a:t>
            </a:r>
            <a:r>
              <a:rPr lang="pt-BR" altLang="pt-BR" sz="1400" b="0" u="sng">
                <a:solidFill>
                  <a:schemeClr val="tx1"/>
                </a:solidFill>
                <a:cs typeface="Arial" panose="020B0604020202020204" pitchFamily="34" charset="0"/>
                <a:hlinkClick r:id="rId4"/>
              </a:rPr>
              <a:t>https://www3.bcb.gov.br/sgspub/localizarseries/localizarSeries.do?method=prepararTelaLocalizarSeries</a:t>
            </a:r>
            <a:r>
              <a:rPr lang="pt-BR" altLang="pt-BR" sz="1400" b="0">
                <a:solidFill>
                  <a:schemeClr val="tx1"/>
                </a:solidFill>
                <a:cs typeface="Arial" panose="020B0604020202020204" pitchFamily="34" charset="0"/>
              </a:rPr>
              <a:t> – Série Temporal nº 13621 (US$ 348,781 bilhões em 30/6/2020, multiplicados por 5,4754 = R$ 1,9 trilhão)  </a:t>
            </a:r>
            <a:endParaRPr lang="pt-BR" altLang="pt-BR" sz="1400" b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pt-BR" altLang="pt-BR" sz="500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>
            <a:extLst>
              <a:ext uri="{FF2B5EF4-FFF2-40B4-BE49-F238E27FC236}">
                <a16:creationId xmlns:a16="http://schemas.microsoft.com/office/drawing/2014/main" id="{2656C592-90A5-4976-A1E0-5B46F3994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137775" cy="780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371600" indent="-4572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pt-BR" altLang="pt-BR" sz="2800">
                <a:solidFill>
                  <a:srgbClr val="94C600"/>
                </a:solidFill>
                <a:latin typeface="Tahoma" panose="020B0604030504040204" pitchFamily="34" charset="0"/>
              </a:rPr>
              <a:t>PARA QUE TEM SERVIDO A </a:t>
            </a:r>
            <a:r>
              <a:rPr lang="pt-BR" altLang="en-US" sz="2800">
                <a:solidFill>
                  <a:srgbClr val="94C600"/>
                </a:solidFill>
                <a:latin typeface="Tahoma" panose="020B0604030504040204" pitchFamily="34" charset="0"/>
              </a:rPr>
              <a:t>“</a:t>
            </a:r>
            <a:r>
              <a:rPr lang="pt-BR" altLang="pt-BR" sz="2800">
                <a:solidFill>
                  <a:srgbClr val="94C600"/>
                </a:solidFill>
                <a:latin typeface="Tahoma" panose="020B0604030504040204" pitchFamily="34" charset="0"/>
              </a:rPr>
              <a:t>CRISE FABRICADA</a:t>
            </a:r>
            <a:r>
              <a:rPr lang="pt-BR" altLang="en-US" sz="2800">
                <a:solidFill>
                  <a:srgbClr val="94C600"/>
                </a:solidFill>
                <a:latin typeface="Tahoma" panose="020B0604030504040204" pitchFamily="34" charset="0"/>
              </a:rPr>
              <a:t>”</a:t>
            </a:r>
            <a:r>
              <a:rPr lang="pt-BR" altLang="pt-BR" sz="2800">
                <a:solidFill>
                  <a:srgbClr val="94C600"/>
                </a:solidFill>
                <a:latin typeface="Tahoma" panose="020B0604030504040204" pitchFamily="34" charset="0"/>
              </a:rPr>
              <a:t>  </a:t>
            </a:r>
          </a:p>
          <a:p>
            <a:pPr algn="ctr" eaLnBrk="1" hangingPunct="1">
              <a:lnSpc>
                <a:spcPct val="130000"/>
              </a:lnSpc>
            </a:pPr>
            <a:r>
              <a:rPr lang="pt-BR" altLang="pt-BR" sz="2800">
                <a:solidFill>
                  <a:srgbClr val="94C600"/>
                </a:solidFill>
                <a:latin typeface="Tahoma" panose="020B0604030504040204" pitchFamily="34" charset="0"/>
              </a:rPr>
              <a:t>PELA POLÍTICA MONETÁRIA DO BANCO CENTRAL</a:t>
            </a:r>
          </a:p>
          <a:p>
            <a:pPr lvl="2" eaLnBrk="1" hangingPunct="1">
              <a:lnSpc>
                <a:spcPct val="110000"/>
              </a:lnSpc>
            </a:pPr>
            <a:endParaRPr lang="pt-BR" altLang="pt-BR" sz="500" b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lvl="1" eaLnBrk="1" hangingPunct="1">
              <a:lnSpc>
                <a:spcPct val="110000"/>
              </a:lnSpc>
            </a:pPr>
            <a:r>
              <a:rPr lang="pt-BR" altLang="pt-BR" sz="2800">
                <a:solidFill>
                  <a:srgbClr val="FFFFFF"/>
                </a:solidFill>
                <a:latin typeface="Tahoma" panose="020B0604030504040204" pitchFamily="34" charset="0"/>
              </a:rPr>
              <a:t>CRISE TEM JUSTIFICADO MEDIDAS RESTRITIVAS</a:t>
            </a:r>
          </a:p>
          <a:p>
            <a:pPr lvl="1" eaLnBrk="1" hangingPunct="1">
              <a:lnSpc>
                <a:spcPct val="110000"/>
              </a:lnSpc>
            </a:pPr>
            <a:endParaRPr lang="pt-BR" altLang="pt-BR" sz="50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pPr lvl="2" eaLnBrk="1" hangingPunct="1">
              <a:lnSpc>
                <a:spcPts val="2875"/>
              </a:lnSpc>
              <a:buFont typeface="Wingdings" panose="05000000000000000000" pitchFamily="2" charset="2"/>
              <a:buChar char="ü"/>
            </a:pPr>
            <a:r>
              <a:rPr lang="pt-BR" altLang="pt-BR" b="0">
                <a:solidFill>
                  <a:srgbClr val="FFFFFF"/>
                </a:solidFill>
                <a:latin typeface="Tahoma" panose="020B0604030504040204" pitchFamily="34" charset="0"/>
              </a:rPr>
              <a:t>EC 95 (PEC do Teto)</a:t>
            </a:r>
          </a:p>
          <a:p>
            <a:pPr lvl="2" eaLnBrk="1" hangingPunct="1">
              <a:lnSpc>
                <a:spcPts val="2875"/>
              </a:lnSpc>
              <a:buFont typeface="Wingdings" panose="05000000000000000000" pitchFamily="2" charset="2"/>
              <a:buChar char="ü"/>
            </a:pPr>
            <a:r>
              <a:rPr lang="pt-BR" altLang="pt-BR" b="0">
                <a:solidFill>
                  <a:srgbClr val="FFFFFF"/>
                </a:solidFill>
                <a:latin typeface="Tahoma" panose="020B0604030504040204" pitchFamily="34" charset="0"/>
              </a:rPr>
              <a:t>EC 93 (aumento da DRU para 30%)</a:t>
            </a:r>
          </a:p>
          <a:p>
            <a:pPr lvl="2" eaLnBrk="1" hangingPunct="1">
              <a:lnSpc>
                <a:spcPts val="2875"/>
              </a:lnSpc>
              <a:buFont typeface="Wingdings" panose="05000000000000000000" pitchFamily="2" charset="2"/>
              <a:buChar char="ü"/>
            </a:pPr>
            <a:r>
              <a:rPr lang="pt-BR" altLang="pt-BR" b="0">
                <a:solidFill>
                  <a:srgbClr val="FFFFFF"/>
                </a:solidFill>
                <a:latin typeface="Tahoma" panose="020B0604030504040204" pitchFamily="34" charset="0"/>
              </a:rPr>
              <a:t>Lei Complementar 159/2017</a:t>
            </a:r>
          </a:p>
          <a:p>
            <a:pPr lvl="2" eaLnBrk="1" hangingPunct="1">
              <a:lnSpc>
                <a:spcPts val="2875"/>
              </a:lnSpc>
              <a:buFont typeface="Wingdings" panose="05000000000000000000" pitchFamily="2" charset="2"/>
              <a:buChar char="ü"/>
            </a:pPr>
            <a:r>
              <a:rPr lang="pt-BR" altLang="pt-BR" b="0">
                <a:solidFill>
                  <a:srgbClr val="FFFFFF"/>
                </a:solidFill>
                <a:latin typeface="Tahoma" panose="020B0604030504040204" pitchFamily="34" charset="0"/>
              </a:rPr>
              <a:t>Desonerações danosas ao financiamento da Seguridade Social</a:t>
            </a:r>
          </a:p>
          <a:p>
            <a:pPr lvl="2" eaLnBrk="1" hangingPunct="1">
              <a:lnSpc>
                <a:spcPts val="2875"/>
              </a:lnSpc>
              <a:buFont typeface="Wingdings" panose="05000000000000000000" pitchFamily="2" charset="2"/>
              <a:buChar char="ü"/>
            </a:pP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Reformas Trabalhista, da Previdência e Administrativa</a:t>
            </a:r>
          </a:p>
          <a:p>
            <a:pPr lvl="2" eaLnBrk="1" hangingPunct="1">
              <a:lnSpc>
                <a:spcPts val="2875"/>
              </a:lnSpc>
              <a:buFont typeface="Wingdings" panose="05000000000000000000" pitchFamily="2" charset="2"/>
              <a:buChar char="ü"/>
            </a:pP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Privatizações</a:t>
            </a:r>
          </a:p>
          <a:p>
            <a:pPr lvl="2" eaLnBrk="1" hangingPunct="1">
              <a:lnSpc>
                <a:spcPts val="2875"/>
              </a:lnSpc>
              <a:buFont typeface="Wingdings" panose="05000000000000000000" pitchFamily="2" charset="2"/>
              <a:buChar char="ü"/>
            </a:pP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Esquema Fraudulento: </a:t>
            </a:r>
            <a:r>
              <a:rPr lang="pt-BR" altLang="en-US" b="0">
                <a:solidFill>
                  <a:schemeClr val="tx1"/>
                </a:solidFill>
                <a:latin typeface="Tahoma" panose="020B0604030504040204" pitchFamily="34" charset="0"/>
              </a:rPr>
              <a:t>“</a:t>
            </a: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Securitização de Créditos Públicos</a:t>
            </a:r>
            <a:r>
              <a:rPr lang="pt-BR" altLang="en-US" b="0">
                <a:solidFill>
                  <a:schemeClr val="tx1"/>
                </a:solidFill>
                <a:latin typeface="Tahoma" panose="020B0604030504040204" pitchFamily="34" charset="0"/>
              </a:rPr>
              <a:t>”</a:t>
            </a:r>
            <a:endParaRPr lang="pt-BR" altLang="pt-BR" b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lvl="2" eaLnBrk="1" hangingPunct="1">
              <a:lnSpc>
                <a:spcPts val="2875"/>
              </a:lnSpc>
              <a:buFont typeface="Wingdings" panose="05000000000000000000" pitchFamily="2" charset="2"/>
              <a:buChar char="ü"/>
            </a:pP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Autonomia do Banco Central, </a:t>
            </a:r>
            <a:r>
              <a:rPr lang="pt-BR" altLang="en-US" b="0">
                <a:solidFill>
                  <a:schemeClr val="tx1"/>
                </a:solidFill>
                <a:latin typeface="Tahoma" panose="020B0604030504040204" pitchFamily="34" charset="0"/>
              </a:rPr>
              <a:t>“</a:t>
            </a: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legalização</a:t>
            </a:r>
            <a:r>
              <a:rPr lang="pt-BR" altLang="en-US" b="0">
                <a:solidFill>
                  <a:schemeClr val="tx1"/>
                </a:solidFill>
                <a:latin typeface="Tahoma" panose="020B0604030504040204" pitchFamily="34" charset="0"/>
              </a:rPr>
              <a:t>”</a:t>
            </a: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 da remuneração da sobra de caixa dos bancos – PLP 112/2019 e PLP 19/2019</a:t>
            </a:r>
          </a:p>
          <a:p>
            <a:pPr lvl="2" eaLnBrk="1" hangingPunct="1">
              <a:lnSpc>
                <a:spcPts val="2875"/>
              </a:lnSpc>
              <a:buFont typeface="Wingdings" panose="05000000000000000000" pitchFamily="2" charset="2"/>
              <a:buChar char="ü"/>
            </a:pP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Plano mais Brasil para banqueiro: PEC 186, 187 e 188</a:t>
            </a:r>
          </a:p>
          <a:p>
            <a:pPr lvl="2" eaLnBrk="1" hangingPunct="1">
              <a:lnSpc>
                <a:spcPts val="2875"/>
              </a:lnSpc>
              <a:buFont typeface="Wingdings" panose="05000000000000000000" pitchFamily="2" charset="2"/>
              <a:buChar char="ü"/>
            </a:pP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PEC 438</a:t>
            </a:r>
          </a:p>
          <a:p>
            <a:pPr lvl="2" eaLnBrk="1" hangingPunct="1">
              <a:lnSpc>
                <a:spcPts val="2875"/>
              </a:lnSpc>
              <a:buFont typeface="Wingdings" panose="05000000000000000000" pitchFamily="2" charset="2"/>
              <a:buChar char="ü"/>
            </a:pP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EC 106</a:t>
            </a:r>
          </a:p>
          <a:p>
            <a:pPr lvl="2" eaLnBrk="1" hangingPunct="1">
              <a:lnSpc>
                <a:spcPts val="2875"/>
              </a:lnSpc>
              <a:buFont typeface="Wingdings" panose="05000000000000000000" pitchFamily="2" charset="2"/>
              <a:buChar char="ü"/>
            </a:pP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PL 3.877/2020 </a:t>
            </a:r>
            <a:r>
              <a:rPr lang="pt-BR" altLang="en-US" b="0">
                <a:solidFill>
                  <a:schemeClr val="tx1"/>
                </a:solidFill>
                <a:latin typeface="Tahoma" panose="020B0604030504040204" pitchFamily="34" charset="0"/>
              </a:rPr>
              <a:t>“</a:t>
            </a:r>
            <a:r>
              <a:rPr lang="pt-BR" altLang="ja-JP" b="0">
                <a:solidFill>
                  <a:schemeClr val="tx1"/>
                </a:solidFill>
                <a:latin typeface="Tahoma" panose="020B0604030504040204" pitchFamily="34" charset="0"/>
              </a:rPr>
              <a:t>Depósito Voluntário Remunerado</a:t>
            </a:r>
            <a:r>
              <a:rPr lang="pt-BR" altLang="en-US" b="0">
                <a:solidFill>
                  <a:schemeClr val="tx1"/>
                </a:solidFill>
                <a:latin typeface="Tahoma" panose="020B0604030504040204" pitchFamily="34" charset="0"/>
              </a:rPr>
              <a:t>”</a:t>
            </a:r>
            <a:r>
              <a:rPr lang="pt-BR" altLang="ja-JP" b="0">
                <a:solidFill>
                  <a:schemeClr val="tx1"/>
                </a:solidFill>
                <a:latin typeface="Tahoma" panose="020B0604030504040204" pitchFamily="34" charset="0"/>
              </a:rPr>
              <a:t>: BOLSA BANQUEIRO SEM LIMITE </a:t>
            </a:r>
          </a:p>
          <a:p>
            <a:pPr lvl="2" eaLnBrk="1" hangingPunct="1">
              <a:lnSpc>
                <a:spcPts val="2875"/>
              </a:lnSpc>
            </a:pPr>
            <a:endParaRPr lang="pt-BR" altLang="pt-BR" b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lvl="2" eaLnBrk="1" hangingPunct="1">
              <a:lnSpc>
                <a:spcPts val="2875"/>
              </a:lnSpc>
            </a:pP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 </a:t>
            </a:r>
            <a:endParaRPr lang="pt-BR" altLang="pt-BR" b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2">
            <a:extLst>
              <a:ext uri="{FF2B5EF4-FFF2-40B4-BE49-F238E27FC236}">
                <a16:creationId xmlns:a16="http://schemas.microsoft.com/office/drawing/2014/main" id="{F2C8B47A-055E-4E37-AFC1-A61FF1910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5888"/>
            <a:ext cx="1006633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280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Documento da Frente Parlamentar da Reforma Administrativa (PEC 32) também usa a </a:t>
            </a:r>
            <a:r>
              <a:rPr lang="pt-BR" altLang="en-US" sz="280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pt-BR" altLang="pt-BR" sz="280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crise</a:t>
            </a:r>
            <a:r>
              <a:rPr lang="pt-BR" altLang="en-US" sz="280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”</a:t>
            </a:r>
            <a:r>
              <a:rPr lang="pt-BR" altLang="pt-BR" sz="280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como justificativa para essa contrarreforma</a:t>
            </a:r>
          </a:p>
        </p:txBody>
      </p:sp>
      <p:pic>
        <p:nvPicPr>
          <p:cNvPr id="18434" name="Picture 1">
            <a:extLst>
              <a:ext uri="{FF2B5EF4-FFF2-40B4-BE49-F238E27FC236}">
                <a16:creationId xmlns:a16="http://schemas.microsoft.com/office/drawing/2014/main" id="{4DB3E6BE-0CCD-477C-83E8-FC1CCCEC8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75" y="1916113"/>
            <a:ext cx="5383213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4">
            <a:extLst>
              <a:ext uri="{FF2B5EF4-FFF2-40B4-BE49-F238E27FC236}">
                <a16:creationId xmlns:a16="http://schemas.microsoft.com/office/drawing/2014/main" id="{6717F7B5-CFC2-49B8-B1B5-9963D6053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916113"/>
            <a:ext cx="384175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ulso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Puls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12700" cap="sq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12700" cap="sq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ulso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o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o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o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o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o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60628</TotalTime>
  <Words>4502</Words>
  <Application>Microsoft Office PowerPoint</Application>
  <PresentationFormat>Papel A4 (210 x 297 mm)</PresentationFormat>
  <Paragraphs>548</Paragraphs>
  <Slides>59</Slides>
  <Notes>38</Notes>
  <HiddenSlides>0</HiddenSlides>
  <MMClips>0</MMClips>
  <ScaleCrop>false</ScaleCrop>
  <HeadingPairs>
    <vt:vector size="8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59</vt:i4>
      </vt:variant>
    </vt:vector>
  </HeadingPairs>
  <TitlesOfParts>
    <vt:vector size="69" baseType="lpstr">
      <vt:lpstr>Times New Roman</vt:lpstr>
      <vt:lpstr>MS PGothic</vt:lpstr>
      <vt:lpstr>Arial</vt:lpstr>
      <vt:lpstr>MS PGothic</vt:lpstr>
      <vt:lpstr>Tahoma</vt:lpstr>
      <vt:lpstr>Wingdings</vt:lpstr>
      <vt:lpstr>Tahoma </vt:lpstr>
      <vt:lpstr>Verdana</vt:lpstr>
      <vt:lpstr>Pulso</vt:lpstr>
      <vt:lpstr>Microsoft Word Document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Maria Lúcia F. Carneiro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sem título</dc:title>
  <dc:creator>Maria Lucia Fattorelli</dc:creator>
  <cp:lastModifiedBy>DELL</cp:lastModifiedBy>
  <cp:revision>2584</cp:revision>
  <cp:lastPrinted>2008-11-20T19:12:03Z</cp:lastPrinted>
  <dcterms:created xsi:type="dcterms:W3CDTF">2001-11-19T18:24:28Z</dcterms:created>
  <dcterms:modified xsi:type="dcterms:W3CDTF">2020-11-09T14:22:42Z</dcterms:modified>
</cp:coreProperties>
</file>