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6"/>
  </p:notesMasterIdLst>
  <p:handoutMasterIdLst>
    <p:handoutMasterId r:id="rId17"/>
  </p:handoutMasterIdLst>
  <p:sldIdLst>
    <p:sldId id="1544" r:id="rId2"/>
    <p:sldId id="2076" r:id="rId3"/>
    <p:sldId id="1937" r:id="rId4"/>
    <p:sldId id="2013" r:id="rId5"/>
    <p:sldId id="2018" r:id="rId6"/>
    <p:sldId id="2073" r:id="rId7"/>
    <p:sldId id="2074" r:id="rId8"/>
    <p:sldId id="2075" r:id="rId9"/>
    <p:sldId id="1848" r:id="rId10"/>
    <p:sldId id="1922" r:id="rId11"/>
    <p:sldId id="2067" r:id="rId12"/>
    <p:sldId id="1963" r:id="rId13"/>
    <p:sldId id="2009" r:id="rId14"/>
    <p:sldId id="1933" r:id="rId15"/>
  </p:sldIdLst>
  <p:sldSz cx="9906000" cy="6858000" type="A4"/>
  <p:notesSz cx="6858000" cy="97107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44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5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4692"/>
  </p:normalViewPr>
  <p:slideViewPr>
    <p:cSldViewPr>
      <p:cViewPr>
        <p:scale>
          <a:sx n="66" d="100"/>
          <a:sy n="66" d="100"/>
        </p:scale>
        <p:origin x="-1362" y="-12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xmlns="" id="{76E4E47B-7EA2-4869-A36A-FD46149E91D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xmlns="" id="{2334C810-2C13-4805-B240-207F77FEC28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xmlns="" id="{2AF61317-FD88-4C9E-BD0E-8A1E01C6642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xmlns="" id="{B9E32DDA-3853-4245-9938-C937002CC1B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34C7BFB-1D55-4846-BC0B-B4EC6A0D2A7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8502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xmlns="" id="{C3FA7CFD-322C-4318-8CF8-0AB90CE9B7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xmlns="" id="{6FDD5CD9-BFF6-411D-A511-BFF5EEA31DD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85AE0DCD-5CE5-4E49-95B9-DB0BA23F944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xmlns="" id="{3D159E23-28C1-4915-8888-C9F9184CA45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xmlns="" id="{1E9E2130-AA5F-47A0-BF77-F0960D3218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>
            <a:extLst>
              <a:ext uri="{FF2B5EF4-FFF2-40B4-BE49-F238E27FC236}">
                <a16:creationId xmlns:a16="http://schemas.microsoft.com/office/drawing/2014/main" xmlns="" id="{CE371D7F-4352-48D2-8B34-E0D9D83650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B96CD85-C2C6-4E9B-8BAE-4248CC285C4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1862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panose="020B0600070205080204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Espaço Reservado para Imagem de Slide 1">
            <a:extLst>
              <a:ext uri="{FF2B5EF4-FFF2-40B4-BE49-F238E27FC236}">
                <a16:creationId xmlns:a16="http://schemas.microsoft.com/office/drawing/2014/main" xmlns="" id="{F816BE7A-9113-4D91-97DC-1BB1C5E98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Espaço Reservado para Número de Slide 3">
            <a:extLst>
              <a:ext uri="{FF2B5EF4-FFF2-40B4-BE49-F238E27FC236}">
                <a16:creationId xmlns:a16="http://schemas.microsoft.com/office/drawing/2014/main" xmlns="" id="{F81DCAA9-1CFB-4BF1-8B00-24DA84DAB9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FE0D816-E848-498B-8561-706722592B05}" type="slidenum">
              <a:rPr lang="pt-BR" altLang="pt-BR" smtClean="0"/>
              <a:pPr>
                <a:spcBef>
                  <a:spcPct val="0"/>
                </a:spcBef>
              </a:pPr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Espaço Reservado para Imagem de Slide 1">
            <a:extLst>
              <a:ext uri="{FF2B5EF4-FFF2-40B4-BE49-F238E27FC236}">
                <a16:creationId xmlns:a16="http://schemas.microsoft.com/office/drawing/2014/main" xmlns="" id="{F816BE7A-9113-4D91-97DC-1BB1C5E98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Espaço Reservado para Número de Slide 3">
            <a:extLst>
              <a:ext uri="{FF2B5EF4-FFF2-40B4-BE49-F238E27FC236}">
                <a16:creationId xmlns:a16="http://schemas.microsoft.com/office/drawing/2014/main" xmlns="" id="{F81DCAA9-1CFB-4BF1-8B00-24DA84DAB9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FE0D816-E848-498B-8561-706722592B05}" type="slidenum">
              <a:rPr lang="pt-BR" altLang="pt-BR" smtClean="0"/>
              <a:pPr>
                <a:spcBef>
                  <a:spcPct val="0"/>
                </a:spcBef>
              </a:pPr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Espaço Reservado para Imagem de Slide 1">
            <a:extLst>
              <a:ext uri="{FF2B5EF4-FFF2-40B4-BE49-F238E27FC236}">
                <a16:creationId xmlns:a16="http://schemas.microsoft.com/office/drawing/2014/main" xmlns="" id="{DE1099C1-AD44-44E0-86B5-76B0F20A1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Espaço Reservado para Número de Slide 3">
            <a:extLst>
              <a:ext uri="{FF2B5EF4-FFF2-40B4-BE49-F238E27FC236}">
                <a16:creationId xmlns:a16="http://schemas.microsoft.com/office/drawing/2014/main" xmlns="" id="{0EB679ED-A5FE-478A-ACD8-0A48661EF5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67A5966-BF58-40EF-BF90-27CCE74C0CC0}" type="slidenum">
              <a:rPr lang="pt-BR" altLang="pt-BR" smtClean="0"/>
              <a:pPr>
                <a:spcBef>
                  <a:spcPct val="0"/>
                </a:spcBef>
              </a:pPr>
              <a:t>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Imagem de Slide 1">
            <a:extLst>
              <a:ext uri="{FF2B5EF4-FFF2-40B4-BE49-F238E27FC236}">
                <a16:creationId xmlns="" xmlns:a16="http://schemas.microsoft.com/office/drawing/2014/main" id="{F867D1C3-8E50-474C-ABD2-38B7EC737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Espaço Reservado para Número de Slide 3">
            <a:extLst>
              <a:ext uri="{FF2B5EF4-FFF2-40B4-BE49-F238E27FC236}">
                <a16:creationId xmlns="" xmlns:a16="http://schemas.microsoft.com/office/drawing/2014/main" id="{86356C39-23A9-4962-B17F-6AE71BF80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4A45C7-0F0C-4664-9DE5-89DAF3A75EE2}" type="slidenum">
              <a:rPr lang="pt-BR" altLang="pt-BR"/>
              <a:pPr>
                <a:spcBef>
                  <a:spcPct val="0"/>
                </a:spcBef>
              </a:pPr>
              <a:t>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>
            <a:extLst>
              <a:ext uri="{FF2B5EF4-FFF2-40B4-BE49-F238E27FC236}">
                <a16:creationId xmlns="" xmlns:a16="http://schemas.microsoft.com/office/drawing/2014/main" id="{41EFD940-8885-4D44-AAA4-82702BADD9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>
            <a:extLst>
              <a:ext uri="{FF2B5EF4-FFF2-40B4-BE49-F238E27FC236}">
                <a16:creationId xmlns="" xmlns:a16="http://schemas.microsoft.com/office/drawing/2014/main" id="{3A800F55-5C54-408D-A607-9E472EB88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18436" name="Espaço Reservado para Número de Slide 3">
            <a:extLst>
              <a:ext uri="{FF2B5EF4-FFF2-40B4-BE49-F238E27FC236}">
                <a16:creationId xmlns="" xmlns:a16="http://schemas.microsoft.com/office/drawing/2014/main" id="{80370BD5-6B94-4B46-A4CE-EFD2C55932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F70B74B-774B-4F21-B588-41274468E9E3}" type="slidenum">
              <a:rPr lang="pt-BR" altLang="pt-BR"/>
              <a:pPr>
                <a:spcBef>
                  <a:spcPct val="0"/>
                </a:spcBef>
              </a:pPr>
              <a:t>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2100BAA1-2597-47CE-AE37-1E14A46294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>
            <a:extLst>
              <a:ext uri="{FF2B5EF4-FFF2-40B4-BE49-F238E27FC236}">
                <a16:creationId xmlns:a16="http://schemas.microsoft.com/office/drawing/2014/main" xmlns="" id="{0F599E81-CE07-4D86-B195-4D4AA6CC53D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 typeface="Times New Roman" panose="02020603050405020304" pitchFamily="18" charset="0"/>
              <a:buNone/>
            </a:pPr>
            <a:fld id="{E94676CB-2743-4530-9B0E-2A9DD90CA2BA}" type="slidenum">
              <a:rPr lang="en-GB" altLang="pt-BR" b="0"/>
              <a:pPr algn="r"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10</a:t>
            </a:fld>
            <a:endParaRPr lang="en-GB" altLang="pt-BR" b="0"/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xmlns="" id="{EBF20B5D-69FD-46D5-AB20-6BF261537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 sz="24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xmlns="" id="{27C7B9E4-2A04-4116-BA96-E2B5B3880AD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Espaço Reservado para Imagem de Slide 1">
            <a:extLst>
              <a:ext uri="{FF2B5EF4-FFF2-40B4-BE49-F238E27FC236}">
                <a16:creationId xmlns:a16="http://schemas.microsoft.com/office/drawing/2014/main" xmlns="" id="{640F2B8E-56EF-4FBE-9A83-75F0896EE2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Espaço Reservado para Anotações 2">
            <a:extLst>
              <a:ext uri="{FF2B5EF4-FFF2-40B4-BE49-F238E27FC236}">
                <a16:creationId xmlns:a16="http://schemas.microsoft.com/office/drawing/2014/main" xmlns="" id="{821E8463-F7CE-49D9-8A9D-9F2692FE9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68611" name="Espaço Reservado para Número de Slide 3">
            <a:extLst>
              <a:ext uri="{FF2B5EF4-FFF2-40B4-BE49-F238E27FC236}">
                <a16:creationId xmlns:a16="http://schemas.microsoft.com/office/drawing/2014/main" xmlns="" id="{D4D545EF-E6CE-4DF9-82C7-2D7F033C8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AD65A8F-880E-4DD5-ACA1-0F16F780E04C}" type="slidenum">
              <a:rPr lang="pt-BR" altLang="pt-BR" smtClean="0"/>
              <a:pPr>
                <a:spcBef>
                  <a:spcPct val="0"/>
                </a:spcBef>
              </a:pPr>
              <a:t>13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Espaço Reservado para Imagem de Slide 1">
            <a:extLst>
              <a:ext uri="{FF2B5EF4-FFF2-40B4-BE49-F238E27FC236}">
                <a16:creationId xmlns:a16="http://schemas.microsoft.com/office/drawing/2014/main" xmlns="" id="{24F9A8E4-6864-48C7-BED0-F2FB893022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Espaço Reservado para Anotações 2">
            <a:extLst>
              <a:ext uri="{FF2B5EF4-FFF2-40B4-BE49-F238E27FC236}">
                <a16:creationId xmlns:a16="http://schemas.microsoft.com/office/drawing/2014/main" xmlns="" id="{30FBDDD1-4491-403E-9C1A-AF8F86569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70659" name="Espaço Reservado para Número de Slide 3">
            <a:extLst>
              <a:ext uri="{FF2B5EF4-FFF2-40B4-BE49-F238E27FC236}">
                <a16:creationId xmlns:a16="http://schemas.microsoft.com/office/drawing/2014/main" xmlns="" id="{3707C5DE-AD2C-4BB7-B4A5-C531137216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B2E0C97-2820-46C2-8CAE-59ED015234FE}" type="slidenum">
              <a:rPr lang="pt-BR" altLang="pt-BR" smtClean="0"/>
              <a:pPr>
                <a:spcBef>
                  <a:spcPct val="0"/>
                </a:spcBef>
              </a:pPr>
              <a:t>14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80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70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49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A5B1388B-9E82-403E-9227-D0E2E4B119BF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>
            <a:extLst>
              <a:ext uri="{FF2B5EF4-FFF2-40B4-BE49-F238E27FC236}">
                <a16:creationId xmlns:a16="http://schemas.microsoft.com/office/drawing/2014/main" xmlns="" id="{4D5EBECB-60E9-423E-B558-50D435809BCD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6 h 1060"/>
              <a:gd name="T2" fmla="*/ 0 w 5760"/>
              <a:gd name="T3" fmla="*/ 2147483646 h 1060"/>
              <a:gd name="T4" fmla="*/ 2147483646 w 5760"/>
              <a:gd name="T5" fmla="*/ 2147483646 h 1060"/>
              <a:gd name="T6" fmla="*/ 2147483646 w 5760"/>
              <a:gd name="T7" fmla="*/ 0 h 1060"/>
              <a:gd name="T8" fmla="*/ 2147483646 w 5760"/>
              <a:gd name="T9" fmla="*/ 0 h 1060"/>
              <a:gd name="T10" fmla="*/ 2147483646 w 5760"/>
              <a:gd name="T11" fmla="*/ 2147483646 h 1060"/>
              <a:gd name="T12" fmla="*/ 2147483646 w 5760"/>
              <a:gd name="T13" fmla="*/ 2147483646 h 1060"/>
              <a:gd name="T14" fmla="*/ 2147483646 w 5760"/>
              <a:gd name="T15" fmla="*/ 2147483646 h 1060"/>
              <a:gd name="T16" fmla="*/ 2147483646 w 5760"/>
              <a:gd name="T17" fmla="*/ 2147483646 h 1060"/>
              <a:gd name="T18" fmla="*/ 2147483646 w 5760"/>
              <a:gd name="T19" fmla="*/ 2147483646 h 1060"/>
              <a:gd name="T20" fmla="*/ 2147483646 w 5760"/>
              <a:gd name="T21" fmla="*/ 2147483646 h 1060"/>
              <a:gd name="T22" fmla="*/ 2147483646 w 5760"/>
              <a:gd name="T23" fmla="*/ 2147483646 h 1060"/>
              <a:gd name="T24" fmla="*/ 2147483646 w 5760"/>
              <a:gd name="T25" fmla="*/ 2147483646 h 1060"/>
              <a:gd name="T26" fmla="*/ 2147483646 w 5760"/>
              <a:gd name="T27" fmla="*/ 2147483646 h 1060"/>
              <a:gd name="T28" fmla="*/ 2147483646 w 5760"/>
              <a:gd name="T29" fmla="*/ 2147483646 h 1060"/>
              <a:gd name="T30" fmla="*/ 2147483646 w 5760"/>
              <a:gd name="T31" fmla="*/ 2147483646 h 1060"/>
              <a:gd name="T32" fmla="*/ 2147483646 w 5760"/>
              <a:gd name="T33" fmla="*/ 2147483646 h 1060"/>
              <a:gd name="T34" fmla="*/ 2147483646 w 5760"/>
              <a:gd name="T35" fmla="*/ 2147483646 h 1060"/>
              <a:gd name="T36" fmla="*/ 2147483646 w 5760"/>
              <a:gd name="T37" fmla="*/ 2147483646 h 1060"/>
              <a:gd name="T38" fmla="*/ 2147483646 w 5760"/>
              <a:gd name="T39" fmla="*/ 2147483646 h 1060"/>
              <a:gd name="T40" fmla="*/ 2147483646 w 5760"/>
              <a:gd name="T41" fmla="*/ 2147483646 h 1060"/>
              <a:gd name="T42" fmla="*/ 2147483646 w 5760"/>
              <a:gd name="T43" fmla="*/ 2147483646 h 1060"/>
              <a:gd name="T44" fmla="*/ 2147483646 w 5760"/>
              <a:gd name="T45" fmla="*/ 2147483646 h 1060"/>
              <a:gd name="T46" fmla="*/ 2147483646 w 5760"/>
              <a:gd name="T47" fmla="*/ 2147483646 h 1060"/>
              <a:gd name="T48" fmla="*/ 2147483646 w 5760"/>
              <a:gd name="T49" fmla="*/ 2147483646 h 1060"/>
              <a:gd name="T50" fmla="*/ 2147483646 w 5760"/>
              <a:gd name="T51" fmla="*/ 2147483646 h 1060"/>
              <a:gd name="T52" fmla="*/ 2147483646 w 5760"/>
              <a:gd name="T53" fmla="*/ 2147483646 h 1060"/>
              <a:gd name="T54" fmla="*/ 0 w 5760"/>
              <a:gd name="T55" fmla="*/ 2147483646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8" name="Freeform 9">
            <a:extLst>
              <a:ext uri="{FF2B5EF4-FFF2-40B4-BE49-F238E27FC236}">
                <a16:creationId xmlns:a16="http://schemas.microsoft.com/office/drawing/2014/main" xmlns="" id="{7C4B62F7-7ADB-46EB-BC00-FDD1583B7C3D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6 h 673"/>
              <a:gd name="T2" fmla="*/ 0 w 5284"/>
              <a:gd name="T3" fmla="*/ 2147483646 h 673"/>
              <a:gd name="T4" fmla="*/ 2147483646 w 5284"/>
              <a:gd name="T5" fmla="*/ 2147483646 h 673"/>
              <a:gd name="T6" fmla="*/ 2147483646 w 5284"/>
              <a:gd name="T7" fmla="*/ 2147483646 h 673"/>
              <a:gd name="T8" fmla="*/ 2147483646 w 5284"/>
              <a:gd name="T9" fmla="*/ 2147483646 h 673"/>
              <a:gd name="T10" fmla="*/ 2147483646 w 5284"/>
              <a:gd name="T11" fmla="*/ 2147483646 h 673"/>
              <a:gd name="T12" fmla="*/ 2147483646 w 5284"/>
              <a:gd name="T13" fmla="*/ 2147483646 h 673"/>
              <a:gd name="T14" fmla="*/ 2147483646 w 5284"/>
              <a:gd name="T15" fmla="*/ 2147483646 h 673"/>
              <a:gd name="T16" fmla="*/ 2147483646 w 5284"/>
              <a:gd name="T17" fmla="*/ 2147483646 h 673"/>
              <a:gd name="T18" fmla="*/ 2147483646 w 5284"/>
              <a:gd name="T19" fmla="*/ 2147483646 h 673"/>
              <a:gd name="T20" fmla="*/ 2147483646 w 5284"/>
              <a:gd name="T21" fmla="*/ 2147483646 h 673"/>
              <a:gd name="T22" fmla="*/ 2147483646 w 5284"/>
              <a:gd name="T23" fmla="*/ 2147483646 h 673"/>
              <a:gd name="T24" fmla="*/ 2147483646 w 5284"/>
              <a:gd name="T25" fmla="*/ 2147483646 h 673"/>
              <a:gd name="T26" fmla="*/ 2147483646 w 5284"/>
              <a:gd name="T27" fmla="*/ 2147483646 h 673"/>
              <a:gd name="T28" fmla="*/ 2147483646 w 5284"/>
              <a:gd name="T29" fmla="*/ 2147483646 h 673"/>
              <a:gd name="T30" fmla="*/ 2147483646 w 5284"/>
              <a:gd name="T31" fmla="*/ 2147483646 h 673"/>
              <a:gd name="T32" fmla="*/ 2147483646 w 5284"/>
              <a:gd name="T33" fmla="*/ 2147483646 h 673"/>
              <a:gd name="T34" fmla="*/ 2147483646 w 5284"/>
              <a:gd name="T35" fmla="*/ 2147483646 h 673"/>
              <a:gd name="T36" fmla="*/ 2147483646 w 5284"/>
              <a:gd name="T37" fmla="*/ 2147483646 h 673"/>
              <a:gd name="T38" fmla="*/ 2147483646 w 5284"/>
              <a:gd name="T39" fmla="*/ 2147483646 h 673"/>
              <a:gd name="T40" fmla="*/ 2147483646 w 5284"/>
              <a:gd name="T41" fmla="*/ 2147483646 h 673"/>
              <a:gd name="T42" fmla="*/ 2147483646 w 5284"/>
              <a:gd name="T43" fmla="*/ 2147483646 h 673"/>
              <a:gd name="T44" fmla="*/ 2147483646 w 5284"/>
              <a:gd name="T45" fmla="*/ 2147483646 h 673"/>
              <a:gd name="T46" fmla="*/ 2147483646 w 5284"/>
              <a:gd name="T47" fmla="*/ 2147483646 h 673"/>
              <a:gd name="T48" fmla="*/ 2147483646 w 5284"/>
              <a:gd name="T49" fmla="*/ 2147483646 h 673"/>
              <a:gd name="T50" fmla="*/ 2147483646 w 5284"/>
              <a:gd name="T51" fmla="*/ 2147483646 h 673"/>
              <a:gd name="T52" fmla="*/ 2147483646 w 5284"/>
              <a:gd name="T53" fmla="*/ 0 h 673"/>
              <a:gd name="T54" fmla="*/ 2147483646 w 5284"/>
              <a:gd name="T55" fmla="*/ 0 h 673"/>
              <a:gd name="T56" fmla="*/ 2147483646 w 5284"/>
              <a:gd name="T57" fmla="*/ 2147483646 h 673"/>
              <a:gd name="T58" fmla="*/ 2147483646 w 5284"/>
              <a:gd name="T59" fmla="*/ 2147483646 h 673"/>
              <a:gd name="T60" fmla="*/ 2147483646 w 5284"/>
              <a:gd name="T61" fmla="*/ 2147483646 h 673"/>
              <a:gd name="T62" fmla="*/ 2147483646 w 5284"/>
              <a:gd name="T63" fmla="*/ 2147483646 h 673"/>
              <a:gd name="T64" fmla="*/ 2147483646 w 5284"/>
              <a:gd name="T65" fmla="*/ 2147483646 h 673"/>
              <a:gd name="T66" fmla="*/ 2147483646 w 5284"/>
              <a:gd name="T67" fmla="*/ 2147483646 h 673"/>
              <a:gd name="T68" fmla="*/ 2147483646 w 5284"/>
              <a:gd name="T69" fmla="*/ 2147483646 h 673"/>
              <a:gd name="T70" fmla="*/ 2147483646 w 5284"/>
              <a:gd name="T71" fmla="*/ 2147483646 h 673"/>
              <a:gd name="T72" fmla="*/ 2147483646 w 5284"/>
              <a:gd name="T73" fmla="*/ 2147483646 h 673"/>
              <a:gd name="T74" fmla="*/ 2147483646 w 5284"/>
              <a:gd name="T75" fmla="*/ 2147483646 h 673"/>
              <a:gd name="T76" fmla="*/ 2147483646 w 5284"/>
              <a:gd name="T77" fmla="*/ 2147483646 h 673"/>
              <a:gd name="T78" fmla="*/ 2147483646 w 5284"/>
              <a:gd name="T79" fmla="*/ 2147483646 h 673"/>
              <a:gd name="T80" fmla="*/ 2147483646 w 5284"/>
              <a:gd name="T81" fmla="*/ 2147483646 h 673"/>
              <a:gd name="T82" fmla="*/ 2147483646 w 5284"/>
              <a:gd name="T83" fmla="*/ 2147483646 h 673"/>
              <a:gd name="T84" fmla="*/ 2147483646 w 5284"/>
              <a:gd name="T85" fmla="*/ 2147483646 h 673"/>
              <a:gd name="T86" fmla="*/ 0 w 5284"/>
              <a:gd name="T87" fmla="*/ 2147483646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9" name="Freeform 10">
            <a:extLst>
              <a:ext uri="{FF2B5EF4-FFF2-40B4-BE49-F238E27FC236}">
                <a16:creationId xmlns:a16="http://schemas.microsoft.com/office/drawing/2014/main" xmlns="" id="{500E066E-2229-4C30-A926-E23AE5838FDE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6 h 286"/>
              <a:gd name="T4" fmla="*/ 2147483646 w 2884"/>
              <a:gd name="T5" fmla="*/ 2147483646 h 286"/>
              <a:gd name="T6" fmla="*/ 2147483646 w 2884"/>
              <a:gd name="T7" fmla="*/ 2147483646 h 286"/>
              <a:gd name="T8" fmla="*/ 2147483646 w 2884"/>
              <a:gd name="T9" fmla="*/ 2147483646 h 286"/>
              <a:gd name="T10" fmla="*/ 2147483646 w 2884"/>
              <a:gd name="T11" fmla="*/ 2147483646 h 286"/>
              <a:gd name="T12" fmla="*/ 2147483646 w 2884"/>
              <a:gd name="T13" fmla="*/ 2147483646 h 286"/>
              <a:gd name="T14" fmla="*/ 2147483646 w 2884"/>
              <a:gd name="T15" fmla="*/ 2147483646 h 286"/>
              <a:gd name="T16" fmla="*/ 2147483646 w 2884"/>
              <a:gd name="T17" fmla="*/ 2147483646 h 286"/>
              <a:gd name="T18" fmla="*/ 2147483646 w 2884"/>
              <a:gd name="T19" fmla="*/ 2147483646 h 286"/>
              <a:gd name="T20" fmla="*/ 2147483646 w 2884"/>
              <a:gd name="T21" fmla="*/ 2147483646 h 286"/>
              <a:gd name="T22" fmla="*/ 2147483646 w 2884"/>
              <a:gd name="T23" fmla="*/ 2147483646 h 286"/>
              <a:gd name="T24" fmla="*/ 2147483646 w 2884"/>
              <a:gd name="T25" fmla="*/ 2147483646 h 286"/>
              <a:gd name="T26" fmla="*/ 2147483646 w 2884"/>
              <a:gd name="T27" fmla="*/ 2147483646 h 286"/>
              <a:gd name="T28" fmla="*/ 2147483646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xmlns="" id="{D49CBEFC-8A0F-4556-B09B-4E02D98EFE51}"/>
              </a:ext>
            </a:extLst>
          </p:cNvPr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panose="020B0600070205080204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uditoriacidada.org.br/e-hora-de-virar-o-jogo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3cOZ6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hyperlink" Target="http://www.auditoriacidada.org.br" TargetMode="External"/><Relationship Id="rId4" Type="http://schemas.openxmlformats.org/officeDocument/2006/relationships/hyperlink" Target="https://bit.ly/33bVDd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hyperlink" Target="http://www.facebook.com/auditoriacidada.pagin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oo.gl/HdgD1q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anfip.org.br/wp-content/uploads/2018/12/Livros_28_11_2018_14_51_18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bit.ly/30Iljfw" TargetMode="External"/><Relationship Id="rId2" Type="http://schemas.openxmlformats.org/officeDocument/2006/relationships/hyperlink" Target="https://bit.ly/2EQSXWf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bit.ly/3liKWe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amara.leg.br/internet/comissao/index/mista/orca/orcamento/OR2021/proposta/PL2021.EX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.gov.br/ftp/notaecon/ni202007pfp.zi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3.bcb.gov.br/sgspub/localizarseries/localizarSeries.do?method=prepararTelaLocalizarSeri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.gov.br/content/publicacoes/ref/202104/RELESTAB202104-refPub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>
            <a:extLst>
              <a:ext uri="{FF2B5EF4-FFF2-40B4-BE49-F238E27FC236}">
                <a16:creationId xmlns:a16="http://schemas.microsoft.com/office/drawing/2014/main" xmlns="" id="{AB2FBC20-8ADE-4EDB-8DEE-B2BFF4B8F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-158750"/>
            <a:ext cx="9777412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 sz="3200" u="sng">
              <a:solidFill>
                <a:srgbClr val="FFFF00"/>
              </a:solidFill>
            </a:endParaRPr>
          </a:p>
          <a:p>
            <a:pPr algn="ctr">
              <a:spcBef>
                <a:spcPct val="50000"/>
              </a:spcBef>
            </a:pPr>
            <a:endParaRPr lang="pt-BR" altLang="pt-BR" sz="4400" i="1" u="sng">
              <a:solidFill>
                <a:srgbClr val="FFFF00"/>
              </a:solidFill>
            </a:endParaRPr>
          </a:p>
          <a:p>
            <a:pPr algn="ctr"/>
            <a:endParaRPr lang="pt-BR" altLang="pt-BR" sz="3000" b="0" i="1" u="sng">
              <a:solidFill>
                <a:srgbClr val="FFFF00"/>
              </a:solidFill>
            </a:endParaRPr>
          </a:p>
          <a:p>
            <a:pPr algn="ctr"/>
            <a:endParaRPr lang="pt-BR" altLang="pt-BR" sz="3000" b="0" i="1" u="sng">
              <a:solidFill>
                <a:srgbClr val="FFFF00"/>
              </a:solidFill>
            </a:endParaRPr>
          </a:p>
          <a:p>
            <a:pPr algn="ctr"/>
            <a:endParaRPr lang="pt-BR" altLang="pt-BR" sz="3000" b="0" i="1" u="sng">
              <a:solidFill>
                <a:srgbClr val="FFFF00"/>
              </a:solidFill>
            </a:endParaRPr>
          </a:p>
          <a:p>
            <a:pPr algn="ctr"/>
            <a:endParaRPr lang="pt-BR" altLang="pt-BR" sz="3000" b="0" i="1" u="sng">
              <a:solidFill>
                <a:srgbClr val="FFFF00"/>
              </a:solidFill>
            </a:endParaRPr>
          </a:p>
          <a:p>
            <a:pPr algn="ctr"/>
            <a:endParaRPr lang="pt-BR" altLang="pt-BR" sz="2700" u="sng">
              <a:solidFill>
                <a:srgbClr val="FFFF00"/>
              </a:solidFill>
            </a:endParaRPr>
          </a:p>
          <a:p>
            <a:pPr algn="ctr" eaLnBrk="1" hangingPunct="1"/>
            <a:endParaRPr lang="en-US" altLang="pt-BR" sz="2500" b="0" i="1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en-US" altLang="pt-BR" sz="2500" b="0" i="1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en-US" altLang="pt-BR" sz="2500" b="0" i="1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PT" altLang="pt-BR" sz="2000" b="0">
              <a:solidFill>
                <a:srgbClr val="92D050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000" b="0">
              <a:solidFill>
                <a:srgbClr val="92D050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000" b="0">
              <a:solidFill>
                <a:srgbClr val="92D050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000" b="0" smtClean="0">
                <a:solidFill>
                  <a:srgbClr val="92D050"/>
                </a:solidFill>
                <a:latin typeface="Tahoma" panose="020B0604030504040204" pitchFamily="34" charset="0"/>
              </a:rPr>
              <a:t>Webinario – Brasil no Seculo XXI – Barbárie ou Solidariedade</a:t>
            </a:r>
          </a:p>
          <a:p>
            <a:pPr algn="ctr" eaLnBrk="1" hangingPunct="1"/>
            <a:r>
              <a:rPr lang="pt-BR" altLang="pt-BR" sz="2000" b="0">
                <a:solidFill>
                  <a:srgbClr val="92D050"/>
                </a:solidFill>
                <a:latin typeface="Tahoma" panose="020B0604030504040204" pitchFamily="34" charset="0"/>
              </a:rPr>
              <a:t>Fórum Sindical de Saúde do Trabalhador</a:t>
            </a:r>
            <a:endParaRPr lang="pt-BR" altLang="pt-BR" sz="2000" b="0">
              <a:solidFill>
                <a:srgbClr val="92D050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000" b="0" smtClean="0">
                <a:solidFill>
                  <a:srgbClr val="92D050"/>
                </a:solidFill>
                <a:latin typeface="Tahoma" panose="020B0604030504040204" pitchFamily="34" charset="0"/>
              </a:rPr>
              <a:t>28 </a:t>
            </a:r>
            <a:r>
              <a:rPr lang="pt-BR" altLang="pt-BR" sz="2000" b="0">
                <a:solidFill>
                  <a:srgbClr val="92D050"/>
                </a:solidFill>
                <a:latin typeface="Tahoma" panose="020B0604030504040204" pitchFamily="34" charset="0"/>
              </a:rPr>
              <a:t>de </a:t>
            </a:r>
            <a:r>
              <a:rPr lang="pt-BR" altLang="pt-BR" sz="2000" b="0" smtClean="0">
                <a:solidFill>
                  <a:srgbClr val="92D050"/>
                </a:solidFill>
                <a:latin typeface="Tahoma" panose="020B0604030504040204" pitchFamily="34" charset="0"/>
              </a:rPr>
              <a:t>abril </a:t>
            </a:r>
            <a:r>
              <a:rPr lang="pt-BR" altLang="pt-BR" sz="2000" b="0">
                <a:solidFill>
                  <a:srgbClr val="92D050"/>
                </a:solidFill>
                <a:latin typeface="Tahoma" panose="020B0604030504040204" pitchFamily="34" charset="0"/>
              </a:rPr>
              <a:t>de </a:t>
            </a:r>
            <a:r>
              <a:rPr lang="pt-BR" altLang="pt-BR" sz="2000" b="0" smtClean="0">
                <a:solidFill>
                  <a:srgbClr val="92D050"/>
                </a:solidFill>
                <a:latin typeface="Tahoma" panose="020B0604030504040204" pitchFamily="34" charset="0"/>
              </a:rPr>
              <a:t>2021</a:t>
            </a:r>
            <a:endParaRPr lang="pt-BR" altLang="pt-BR" sz="2000" b="0">
              <a:solidFill>
                <a:srgbClr val="92D050"/>
              </a:solidFill>
              <a:latin typeface="Tahoma" panose="020B0604030504040204" pitchFamily="34" charset="0"/>
            </a:endParaRPr>
          </a:p>
        </p:txBody>
      </p:sp>
      <p:sp>
        <p:nvSpPr>
          <p:cNvPr id="4098" name="CaixaDeTexto 3">
            <a:extLst>
              <a:ext uri="{FF2B5EF4-FFF2-40B4-BE49-F238E27FC236}">
                <a16:creationId xmlns:a16="http://schemas.microsoft.com/office/drawing/2014/main" xmlns="" id="{5230F652-3FFC-469A-B989-9DF7B8CB0C0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66931" y="2048007"/>
            <a:ext cx="9577388" cy="244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pt-BR" altLang="pt-BR" sz="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9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BR" altLang="pt-BR" sz="2800" smtClean="0">
                <a:solidFill>
                  <a:schemeClr val="tx1"/>
                </a:solidFill>
                <a:latin typeface="Tahoma" panose="020B0604030504040204" pitchFamily="34" charset="0"/>
              </a:rPr>
              <a:t>Previdência Social e 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altLang="pt-BR" sz="2800" smtClean="0">
                <a:solidFill>
                  <a:schemeClr val="tx1"/>
                </a:solidFill>
                <a:latin typeface="Tahoma" panose="020B0604030504040204" pitchFamily="34" charset="0"/>
              </a:rPr>
              <a:t>Auditoria Cidadã da Dívida Pública</a:t>
            </a:r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xmlns="" id="{B4BE128C-0AE8-4DE5-A115-EDD2DF186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4" y="620688"/>
            <a:ext cx="21050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xmlns="" id="{F414ECC4-95B8-475E-B4E0-DC9C19020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r>
              <a:rPr lang="en-GB" altLang="pt-BR" sz="3600">
                <a:solidFill>
                  <a:srgbClr val="92D050"/>
                </a:solidFill>
                <a:latin typeface="Tahoma" panose="020B0604030504040204" pitchFamily="34" charset="0"/>
              </a:rPr>
              <a:t>AUDITORIA DA DÍVIDA</a:t>
            </a: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CC6ED8F5-5037-415E-B8CD-B0DCB02B9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ts val="250"/>
              </a:spcBef>
            </a:pPr>
            <a:endParaRPr lang="pt-BR" altLang="pt-BR" sz="1000">
              <a:solidFill>
                <a:srgbClr val="FFFF00"/>
              </a:solidFill>
            </a:endParaRPr>
          </a:p>
          <a:p>
            <a:pPr algn="just">
              <a:lnSpc>
                <a:spcPct val="80000"/>
              </a:lnSpc>
              <a:spcBef>
                <a:spcPts val="800"/>
              </a:spcBef>
            </a:pPr>
            <a:r>
              <a:rPr lang="pt-BR" altLang="pt-BR">
                <a:solidFill>
                  <a:srgbClr val="92D050"/>
                </a:solidFill>
                <a:latin typeface="Tahoma" panose="020B0604030504040204" pitchFamily="34" charset="0"/>
              </a:rPr>
              <a:t> </a:t>
            </a:r>
            <a:r>
              <a:rPr lang="pt-BR" altLang="pt-BR">
                <a:solidFill>
                  <a:srgbClr val="FFFFFF"/>
                </a:solidFill>
                <a:latin typeface="Tahoma" panose="020B0604030504040204" pitchFamily="34" charset="0"/>
              </a:rPr>
              <a:t>Prevista na Constituição Federal de 1988</a:t>
            </a:r>
          </a:p>
          <a:p>
            <a:pPr algn="just">
              <a:lnSpc>
                <a:spcPct val="80000"/>
              </a:lnSpc>
              <a:spcBef>
                <a:spcPts val="375"/>
              </a:spcBef>
            </a:pPr>
            <a:endParaRPr lang="pt-BR" altLang="pt-BR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algn="just">
              <a:spcBef>
                <a:spcPts val="800"/>
              </a:spcBef>
            </a:pPr>
            <a:r>
              <a:rPr lang="pt-BR" altLang="pt-BR">
                <a:solidFill>
                  <a:srgbClr val="FFFFFF"/>
                </a:solidFill>
                <a:latin typeface="Tahoma" panose="020B0604030504040204" pitchFamily="34" charset="0"/>
              </a:rPr>
              <a:t> Plebiscito popular ano 2000: mais de seis milhões de votos</a:t>
            </a:r>
          </a:p>
          <a:p>
            <a:pPr algn="ctr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</a:pPr>
            <a:endParaRPr lang="pt-BR" altLang="pt-BR" sz="800">
              <a:solidFill>
                <a:srgbClr val="92D050"/>
              </a:solidFill>
              <a:latin typeface="Tahoma" panose="020B0604030504040204" pitchFamily="34" charset="0"/>
            </a:endParaRPr>
          </a:p>
          <a:p>
            <a:pPr algn="ctr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</a:pPr>
            <a:r>
              <a:rPr lang="pt-BR" altLang="pt-BR" sz="3200">
                <a:solidFill>
                  <a:srgbClr val="92D050"/>
                </a:solidFill>
                <a:latin typeface="Tahoma" panose="020B0604030504040204" pitchFamily="34" charset="0"/>
              </a:rPr>
              <a:t>AUDITORIA CIDADÃ DA DÍVIDA</a:t>
            </a:r>
          </a:p>
          <a:p>
            <a:pPr algn="ctr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</a:pPr>
            <a:r>
              <a:rPr lang="pt-BR" altLang="pt-BR" sz="3200">
                <a:solidFill>
                  <a:srgbClr val="92D050"/>
                </a:solidFill>
                <a:latin typeface="Tahoma" panose="020B0604030504040204" pitchFamily="34" charset="0"/>
                <a:hlinkClick r:id="rId3"/>
              </a:rPr>
              <a:t>www.auditoriacidada.org.br</a:t>
            </a:r>
            <a:endParaRPr lang="pt-BR" altLang="pt-BR" sz="3200">
              <a:solidFill>
                <a:srgbClr val="92D050"/>
              </a:solidFill>
              <a:latin typeface="Tahom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 sz="900">
              <a:solidFill>
                <a:srgbClr val="92D050"/>
              </a:solidFill>
              <a:latin typeface="Tahom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92D050"/>
                </a:solidFill>
                <a:latin typeface="Tahoma" panose="020B0604030504040204" pitchFamily="34" charset="0"/>
              </a:rPr>
              <a:t>CPI da Dívida Pública</a:t>
            </a:r>
          </a:p>
          <a:p>
            <a:pPr algn="ctr">
              <a:spcBef>
                <a:spcPct val="50000"/>
              </a:spcBef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Passo importante, mas ainda não significa o cumprimento da Constituição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xmlns="" id="{C0085A14-1AF1-481B-98D3-E566F3D4E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260350"/>
            <a:ext cx="9720263" cy="7078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200" dirty="0">
                <a:solidFill>
                  <a:schemeClr val="accent1"/>
                </a:solidFill>
                <a:latin typeface="Tahoma"/>
                <a:ea typeface="ＭＳ Ｐゴシック" panose="020B0600070205080204" pitchFamily="34" charset="-128"/>
                <a:cs typeface="Tahoma"/>
              </a:rPr>
              <a:t>SISTEMA DA DÍVIDA</a:t>
            </a:r>
          </a:p>
          <a:p>
            <a:pPr eaLnBrk="1" hangingPunct="1">
              <a:defRPr/>
            </a:pPr>
            <a:endParaRPr lang="pt-BR" sz="3200" b="0" dirty="0">
              <a:solidFill>
                <a:srgbClr val="FFFFFF"/>
              </a:solidFill>
              <a:latin typeface="Tahoma"/>
              <a:ea typeface="ＭＳ Ｐゴシック" panose="020B0600070205080204" pitchFamily="34" charset="-128"/>
              <a:cs typeface="Tahoma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solidFill>
                  <a:srgbClr val="FFFFFF"/>
                </a:solidFill>
                <a:latin typeface="Tahoma"/>
                <a:ea typeface="ＭＳ Ｐゴシック" panose="020B0600070205080204" pitchFamily="34" charset="-128"/>
                <a:cs typeface="Tahoma"/>
              </a:rPr>
              <a:t>Utilização do endividamento público às avessas</a:t>
            </a:r>
            <a:r>
              <a:rPr lang="pt-BR" sz="2200" b="0" dirty="0">
                <a:solidFill>
                  <a:srgbClr val="FFFFFF"/>
                </a:solidFill>
                <a:latin typeface="Tahoma"/>
                <a:ea typeface="ＭＳ Ｐゴシック" panose="020B0600070205080204" pitchFamily="34" charset="-128"/>
                <a:cs typeface="Tahoma"/>
              </a:rPr>
              <a:t>: </a:t>
            </a:r>
            <a:r>
              <a:rPr lang="pt-BR" sz="2000" b="0" dirty="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/>
              </a:rPr>
              <a:t>a</a:t>
            </a:r>
            <a:r>
              <a:rPr lang="pt-BR" altLang="pt-BR" sz="2000" b="0" dirty="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o invés de instrumento de financiamento dos Estados, funciona como mecanismo de subtração de recursos públicos, que são direcionados principalmente a bancos e grandes corporações</a:t>
            </a:r>
          </a:p>
          <a:p>
            <a:pPr eaLnBrk="1" hangingPunct="1">
              <a:defRPr/>
            </a:pPr>
            <a:endParaRPr lang="pt-BR" sz="2200" b="0" dirty="0">
              <a:solidFill>
                <a:srgbClr val="FFFFFF"/>
              </a:solidFill>
              <a:latin typeface="Tahoma"/>
              <a:ea typeface="ＭＳ Ｐゴシック" panose="020B0600070205080204" pitchFamily="34" charset="-128"/>
              <a:cs typeface="Tahoma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solidFill>
                  <a:srgbClr val="FFFFFF"/>
                </a:solidFill>
                <a:latin typeface="Tahoma"/>
                <a:ea typeface="ＭＳ Ｐゴシック" panose="020B0600070205080204" pitchFamily="34" charset="-128"/>
                <a:cs typeface="Tahoma"/>
              </a:rPr>
              <a:t>Principal característica</a:t>
            </a:r>
            <a:r>
              <a:rPr lang="pt-BR" sz="2200" b="0" dirty="0">
                <a:solidFill>
                  <a:srgbClr val="FFFFFF"/>
                </a:solidFill>
                <a:latin typeface="Tahoma"/>
                <a:ea typeface="ＭＳ Ｐゴシック" panose="020B0600070205080204" pitchFamily="34" charset="-128"/>
                <a:cs typeface="Tahoma"/>
              </a:rPr>
              <a:t>: a dívida cresce por causa de mecanismos financeiros sem contrapartida ao país</a:t>
            </a:r>
          </a:p>
          <a:p>
            <a:pPr eaLnBrk="1" hangingPunct="1">
              <a:defRPr/>
            </a:pPr>
            <a:endParaRPr lang="pt-BR" sz="2200" b="0" dirty="0">
              <a:solidFill>
                <a:srgbClr val="FFFFFF"/>
              </a:solidFill>
              <a:latin typeface="Tahoma"/>
              <a:ea typeface="ＭＳ Ｐゴシック" panose="020B0600070205080204" pitchFamily="34" charset="-128"/>
              <a:cs typeface="Tahoma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sz="2200" b="0" dirty="0">
                <a:solidFill>
                  <a:srgbClr val="FFFFFF"/>
                </a:solidFill>
                <a:latin typeface="Tahoma"/>
                <a:ea typeface="ＭＳ Ｐゴシック" panose="020B0600070205080204" pitchFamily="34" charset="-128"/>
                <a:cs typeface="Tahoma"/>
              </a:rPr>
              <a:t>Se reproduz em âmbito </a:t>
            </a:r>
          </a:p>
          <a:p>
            <a:pPr eaLnBrk="1" hangingPunct="1">
              <a:defRPr/>
            </a:pPr>
            <a:r>
              <a:rPr lang="pt-BR" sz="2200" b="0" dirty="0">
                <a:solidFill>
                  <a:srgbClr val="FFFFFF"/>
                </a:solidFill>
                <a:latin typeface="Tahoma"/>
                <a:ea typeface="ＭＳ Ｐゴシック" panose="020B0600070205080204" pitchFamily="34" charset="-128"/>
                <a:cs typeface="Tahoma"/>
              </a:rPr>
              <a:t>	internacional e regional, </a:t>
            </a:r>
          </a:p>
          <a:p>
            <a:pPr eaLnBrk="1" hangingPunct="1">
              <a:defRPr/>
            </a:pPr>
            <a:r>
              <a:rPr lang="pt-BR" sz="2200" b="0" dirty="0">
                <a:solidFill>
                  <a:srgbClr val="FFFFFF"/>
                </a:solidFill>
                <a:latin typeface="Tahoma"/>
                <a:ea typeface="ＭＳ Ｐゴシック" panose="020B0600070205080204" pitchFamily="34" charset="-128"/>
                <a:cs typeface="Tahoma"/>
              </a:rPr>
              <a:t>	para estados e municípios</a:t>
            </a:r>
          </a:p>
          <a:p>
            <a:pPr eaLnBrk="1" hangingPunct="1">
              <a:defRPr/>
            </a:pPr>
            <a:r>
              <a:rPr lang="pt-BR" sz="2200" b="0">
                <a:solidFill>
                  <a:srgbClr val="FFFFFF"/>
                </a:solidFill>
                <a:latin typeface="Tahoma"/>
                <a:ea typeface="ＭＳ Ｐゴシック" panose="020B0600070205080204" pitchFamily="34" charset="-128"/>
                <a:cs typeface="Tahoma"/>
              </a:rPr>
              <a:t>	</a:t>
            </a:r>
            <a:r>
              <a:rPr lang="pt-BR" sz="2200" b="0" smtClean="0">
                <a:solidFill>
                  <a:schemeClr val="accent1"/>
                </a:solidFill>
                <a:latin typeface="Tahoma"/>
                <a:ea typeface="ＭＳ Ｐゴシック" panose="020B0600070205080204" pitchFamily="34" charset="-128"/>
                <a:cs typeface="Tahoma"/>
              </a:rPr>
              <a:t>VER CURSO A DISTÂNCIA</a:t>
            </a:r>
            <a:endParaRPr lang="pt-BR" sz="2200" b="0" dirty="0">
              <a:solidFill>
                <a:schemeClr val="accent1"/>
              </a:solidFill>
              <a:latin typeface="Tahoma"/>
              <a:ea typeface="ＭＳ Ｐゴシック" panose="020B0600070205080204" pitchFamily="34" charset="-128"/>
              <a:cs typeface="Tahoma"/>
            </a:endParaRPr>
          </a:p>
          <a:p>
            <a:pPr eaLnBrk="1" hangingPunct="1">
              <a:defRPr/>
            </a:pPr>
            <a:endParaRPr lang="pt-BR" sz="2200" b="0" dirty="0">
              <a:solidFill>
                <a:srgbClr val="FFFFFF"/>
              </a:solidFill>
              <a:latin typeface="Tahoma"/>
              <a:ea typeface="ＭＳ Ｐゴシック" panose="020B0600070205080204" pitchFamily="34" charset="-128"/>
              <a:cs typeface="Tahoma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sz="2200" b="0" dirty="0">
                <a:solidFill>
                  <a:srgbClr val="FFFFFF"/>
                </a:solidFill>
                <a:latin typeface="Tahoma"/>
                <a:ea typeface="ＭＳ Ｐゴシック" panose="020B0600070205080204" pitchFamily="34" charset="-128"/>
                <a:cs typeface="Tahoma"/>
              </a:rPr>
              <a:t>Maior beneficiário: BANCOS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pt-BR" sz="2200" b="0" dirty="0">
              <a:solidFill>
                <a:srgbClr val="FFFFFF"/>
              </a:solidFill>
              <a:latin typeface="Tahoma"/>
              <a:ea typeface="ＭＳ Ｐゴシック" panose="020B0600070205080204" pitchFamily="34" charset="-128"/>
              <a:cs typeface="Tahoma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solidFill>
                  <a:srgbClr val="FFFFFF"/>
                </a:solidFill>
                <a:latin typeface="Tahoma"/>
                <a:ea typeface="ＭＳ Ｐゴシック" panose="020B0600070205080204" pitchFamily="34" charset="-128"/>
                <a:cs typeface="Tahoma"/>
              </a:rPr>
              <a:t>Novo patamar</a:t>
            </a:r>
            <a:r>
              <a:rPr lang="pt-BR" sz="2200" b="0" dirty="0">
                <a:solidFill>
                  <a:srgbClr val="FFFFFF"/>
                </a:solidFill>
                <a:latin typeface="Tahoma"/>
                <a:ea typeface="ＭＳ Ｐゴシック" panose="020B0600070205080204" pitchFamily="34" charset="-128"/>
                <a:cs typeface="Tahoma"/>
              </a:rPr>
              <a:t>: a dívida sequer </a:t>
            </a:r>
          </a:p>
          <a:p>
            <a:pPr eaLnBrk="1" hangingPunct="1">
              <a:defRPr/>
            </a:pPr>
            <a:r>
              <a:rPr lang="pt-BR" sz="2200" b="0" dirty="0">
                <a:solidFill>
                  <a:srgbClr val="FFFFFF"/>
                </a:solidFill>
                <a:latin typeface="Tahoma"/>
                <a:ea typeface="ＭＳ Ｐゴシック" panose="020B0600070205080204" pitchFamily="34" charset="-128"/>
                <a:cs typeface="Tahoma"/>
              </a:rPr>
              <a:t>	é registrada como dívida</a:t>
            </a:r>
          </a:p>
          <a:p>
            <a:pPr eaLnBrk="1" hangingPunct="1">
              <a:defRPr/>
            </a:pPr>
            <a:endParaRPr lang="pt-BR" sz="2200" b="0" dirty="0">
              <a:solidFill>
                <a:srgbClr val="FFFFFF"/>
              </a:solidFill>
              <a:latin typeface="Tahoma"/>
              <a:ea typeface="ＭＳ Ｐゴシック" panose="020B0600070205080204" pitchFamily="34" charset="-128"/>
              <a:cs typeface="Tahoma"/>
            </a:endParaRPr>
          </a:p>
        </p:txBody>
      </p:sp>
      <p:pic>
        <p:nvPicPr>
          <p:cNvPr id="48130" name="Picture 1">
            <a:extLst>
              <a:ext uri="{FF2B5EF4-FFF2-40B4-BE49-F238E27FC236}">
                <a16:creationId xmlns:a16="http://schemas.microsoft.com/office/drawing/2014/main" xmlns="" id="{2AD237D0-FB14-4B92-B2E0-7C60D8076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3644900"/>
            <a:ext cx="4968305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>
            <a:extLst>
              <a:ext uri="{FF2B5EF4-FFF2-40B4-BE49-F238E27FC236}">
                <a16:creationId xmlns:a16="http://schemas.microsoft.com/office/drawing/2014/main" xmlns="" id="{B158BF15-B1DB-4CB5-94F2-59F41FBD5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33375"/>
            <a:ext cx="9567863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pt-BR" altLang="pt-BR" sz="3200" dirty="0">
                <a:solidFill>
                  <a:srgbClr val="94C600"/>
                </a:solidFill>
                <a:latin typeface="Tahoma" panose="020B0604030504040204" pitchFamily="34" charset="0"/>
              </a:rPr>
              <a:t>CAMPANHA EM ANDAMENTO</a:t>
            </a:r>
          </a:p>
          <a:p>
            <a:pPr algn="ctr">
              <a:defRPr/>
            </a:pPr>
            <a:r>
              <a:rPr lang="pt-BR" b="0" dirty="0">
                <a:solidFill>
                  <a:schemeClr val="accent6"/>
                </a:solidFill>
                <a:hlinkClick r:id="rId2"/>
              </a:rPr>
              <a:t>https://auditoriacidada.org.br/e-hora-de-virar-o-jogo/</a:t>
            </a:r>
            <a:r>
              <a:rPr lang="pt-BR" b="0" dirty="0">
                <a:solidFill>
                  <a:schemeClr val="accent6"/>
                </a:solidFill>
              </a:rPr>
              <a:t> </a:t>
            </a:r>
            <a:endParaRPr lang="pt-BR" altLang="pt-BR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66562" name="Picture 1">
            <a:extLst>
              <a:ext uri="{FF2B5EF4-FFF2-40B4-BE49-F238E27FC236}">
                <a16:creationId xmlns:a16="http://schemas.microsoft.com/office/drawing/2014/main" xmlns="" id="{46BBAE4E-0794-4A7D-A27F-D1BC6108B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563688"/>
            <a:ext cx="8909050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xmlns="" id="{6B352C09-6B49-4CB0-A36F-1A850B2AA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14288"/>
            <a:ext cx="9777412" cy="703577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800100" indent="-4572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371600" indent="-4572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 algn="ctr" eaLnBrk="1" hangingPunct="1">
              <a:spcBef>
                <a:spcPts val="2400"/>
              </a:spcBef>
              <a:buClr>
                <a:srgbClr val="FF9900"/>
              </a:buClr>
              <a:defRPr/>
            </a:pPr>
            <a:r>
              <a:rPr lang="pt-BR" altLang="pt-BR" sz="2800" dirty="0">
                <a:solidFill>
                  <a:srgbClr val="92D050"/>
                </a:solidFill>
                <a:latin typeface="Verdana" panose="020B0604030504040204" pitchFamily="34" charset="0"/>
              </a:rPr>
              <a:t>ESTRATÉGIAS </a:t>
            </a:r>
            <a:r>
              <a:rPr lang="pt-BR" altLang="pt-BR" sz="2800">
                <a:solidFill>
                  <a:srgbClr val="92D050"/>
                </a:solidFill>
                <a:latin typeface="Verdana" panose="020B0604030504040204" pitchFamily="34" charset="0"/>
              </a:rPr>
              <a:t>DE </a:t>
            </a:r>
            <a:r>
              <a:rPr lang="pt-BR" altLang="pt-BR" sz="2800" smtClean="0">
                <a:solidFill>
                  <a:srgbClr val="92D050"/>
                </a:solidFill>
                <a:latin typeface="Verdana" panose="020B0604030504040204" pitchFamily="34" charset="0"/>
              </a:rPr>
              <a:t>AÇÃO</a:t>
            </a:r>
          </a:p>
          <a:p>
            <a:pPr lvl="1" algn="ctr" eaLnBrk="1" hangingPunct="1">
              <a:spcBef>
                <a:spcPts val="2400"/>
              </a:spcBef>
              <a:buClr>
                <a:srgbClr val="FF9900"/>
              </a:buClr>
              <a:defRPr/>
            </a:pPr>
            <a:endParaRPr lang="pt-BR" altLang="pt-BR" sz="100" smtClean="0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itchFamily="2" charset="2"/>
              <a:buChar char="Ø"/>
              <a:defRPr/>
            </a:pPr>
            <a:r>
              <a:rPr lang="pt-BR" altLang="pt-BR" sz="2800" b="0" smtClean="0">
                <a:solidFill>
                  <a:srgbClr val="92D050"/>
                </a:solidFill>
                <a:latin typeface="Tahoma" panose="020B0604030504040204" pitchFamily="34" charset="0"/>
              </a:rPr>
              <a:t>CONHECIMENTO </a:t>
            </a:r>
            <a:r>
              <a:rPr lang="pt-BR" altLang="pt-BR" sz="2800" b="0" dirty="0">
                <a:solidFill>
                  <a:srgbClr val="92D050"/>
                </a:solidFill>
                <a:latin typeface="Tahoma" panose="020B0604030504040204" pitchFamily="34" charset="0"/>
              </a:rPr>
              <a:t>DA REALIDADE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2800" b="0" dirty="0">
                <a:solidFill>
                  <a:srgbClr val="FFFFFF"/>
                </a:solidFill>
                <a:latin typeface="Tahoma" panose="020B0604030504040204" pitchFamily="34" charset="0"/>
              </a:rPr>
              <a:t>Modelo </a:t>
            </a: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Econômico </a:t>
            </a:r>
            <a:r>
              <a:rPr lang="pt-BR" altLang="pt-BR" sz="2800" b="0" smtClean="0">
                <a:solidFill>
                  <a:srgbClr val="FFFFFF"/>
                </a:solidFill>
                <a:latin typeface="Tahoma" panose="020B0604030504040204" pitchFamily="34" charset="0"/>
              </a:rPr>
              <a:t>Errado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2800" b="0" smtClean="0">
                <a:solidFill>
                  <a:srgbClr val="FFFFFF"/>
                </a:solidFill>
                <a:latin typeface="Tahoma" panose="020B0604030504040204" pitchFamily="34" charset="0"/>
              </a:rPr>
              <a:t>Tributação injusta</a:t>
            </a:r>
            <a:endParaRPr lang="pt-BR" altLang="pt-BR" sz="2800" b="0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2800" b="0" dirty="0">
                <a:solidFill>
                  <a:srgbClr val="FFFFFF"/>
                </a:solidFill>
                <a:latin typeface="Tahoma" panose="020B0604030504040204" pitchFamily="34" charset="0"/>
              </a:rPr>
              <a:t>Política Monetária suicida do BC 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2800" b="0" dirty="0">
                <a:solidFill>
                  <a:srgbClr val="FFFFFF"/>
                </a:solidFill>
                <a:latin typeface="Tahoma" panose="020B0604030504040204" pitchFamily="34" charset="0"/>
              </a:rPr>
              <a:t>Sistema da Dívida</a:t>
            </a:r>
          </a:p>
          <a:p>
            <a:pPr lvl="2" eaLnBrk="1" hangingPunct="1">
              <a:lnSpc>
                <a:spcPct val="120000"/>
              </a:lnSpc>
              <a:defRPr/>
            </a:pPr>
            <a:endParaRPr lang="pt-BR" altLang="pt-BR" sz="1000" b="0" dirty="0">
              <a:solidFill>
                <a:srgbClr val="92D050"/>
              </a:solidFill>
              <a:latin typeface="Tahoma" panose="020B060403050404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itchFamily="2" charset="2"/>
              <a:buChar char="Ø"/>
              <a:defRPr/>
            </a:pPr>
            <a:r>
              <a:rPr lang="pt-BR" altLang="pt-BR" sz="2800" b="0" dirty="0">
                <a:solidFill>
                  <a:srgbClr val="92D050"/>
                </a:solidFill>
                <a:latin typeface="Tahoma" panose="020B0604030504040204" pitchFamily="34" charset="0"/>
              </a:rPr>
              <a:t>MOBILIZAÇÃO SOCIAL CONSCIENTE</a:t>
            </a: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pt-BR" altLang="pt-BR" sz="2000" b="0" dirty="0">
                <a:solidFill>
                  <a:srgbClr val="FFFFFF"/>
                </a:solidFill>
                <a:latin typeface="Tahoma" panose="020B0604030504040204" pitchFamily="34" charset="0"/>
              </a:rPr>
              <a:t>REPUDIAR PEC 32, 186 e projetos PL 3.877/2020, PLP19/2019, PL 9.248/2017 e PLP 112/2019 </a:t>
            </a:r>
            <a:r>
              <a:rPr lang="pt-BR" sz="2000" b="0" u="sng" dirty="0">
                <a:hlinkClick r:id="rId3"/>
              </a:rPr>
              <a:t>https://bit.ly/33cOZ67</a:t>
            </a:r>
            <a:endParaRPr lang="pt-BR" sz="2000" b="0" u="sng" dirty="0"/>
          </a:p>
          <a:p>
            <a:pPr marL="342900" indent="0"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defRPr/>
            </a:pPr>
            <a:endParaRPr lang="pt-BR" altLang="pt-BR" sz="500" b="0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itchFamily="2" charset="2"/>
              <a:buChar char="Ø"/>
              <a:defRPr/>
            </a:pPr>
            <a:r>
              <a:rPr lang="pt-BR" altLang="pt-BR" sz="2800" b="0" dirty="0">
                <a:solidFill>
                  <a:srgbClr val="92D050"/>
                </a:solidFill>
                <a:latin typeface="Tahoma" panose="020B0604030504040204" pitchFamily="34" charset="0"/>
              </a:rPr>
              <a:t>AÇOES CONCRETAS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2000" b="0" dirty="0">
                <a:solidFill>
                  <a:srgbClr val="FFFFFF"/>
                </a:solidFill>
                <a:latin typeface="Tahoma" panose="020B0604030504040204" pitchFamily="34" charset="0"/>
              </a:rPr>
              <a:t>Campanha É HORA DE VIRAR O JOGO </a:t>
            </a:r>
            <a:r>
              <a:rPr lang="pt-BR" altLang="pt-BR" sz="2000" b="0" dirty="0">
                <a:solidFill>
                  <a:srgbClr val="FFFFFF"/>
                </a:solidFill>
                <a:latin typeface="Tahoma" panose="020B0604030504040204" pitchFamily="34" charset="0"/>
                <a:hlinkClick r:id="rId4"/>
              </a:rPr>
              <a:t>https://bit.ly/33bVDd0</a:t>
            </a:r>
            <a:r>
              <a:rPr lang="pt-BR" altLang="pt-BR" sz="2000" b="0" dirty="0">
                <a:solidFill>
                  <a:srgbClr val="FFFFFF"/>
                </a:solidFill>
                <a:latin typeface="Tahoma" panose="020B0604030504040204" pitchFamily="34" charset="0"/>
              </a:rPr>
              <a:t>  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2000" b="0" dirty="0">
                <a:solidFill>
                  <a:srgbClr val="FFFFFF"/>
                </a:solidFill>
                <a:latin typeface="Tahoma" panose="020B0604030504040204" pitchFamily="34" charset="0"/>
              </a:rPr>
              <a:t>AUDITORIA DA DÍVIDA COM PARTICIPAÇÃO </a:t>
            </a:r>
            <a:r>
              <a:rPr lang="pt-BR" altLang="pt-BR" sz="2000" dirty="0">
                <a:solidFill>
                  <a:srgbClr val="FFFFFF"/>
                </a:solidFill>
                <a:latin typeface="Tahoma" panose="020B0604030504040204" pitchFamily="34" charset="0"/>
              </a:rPr>
              <a:t>SOCIAL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2000" b="0" dirty="0">
                <a:solidFill>
                  <a:srgbClr val="FFFFFF"/>
                </a:solidFill>
                <a:latin typeface="Tahoma" panose="020B0604030504040204" pitchFamily="34" charset="0"/>
              </a:rPr>
              <a:t>Participar das atividades convocadas </a:t>
            </a:r>
            <a:r>
              <a:rPr lang="pt-BR" altLang="pt-BR" sz="2000" b="0" dirty="0">
                <a:solidFill>
                  <a:srgbClr val="FFFFFF"/>
                </a:solidFill>
                <a:latin typeface="Tahoma" panose="020B0604030504040204" pitchFamily="34" charset="0"/>
                <a:hlinkClick r:id="rId5"/>
              </a:rPr>
              <a:t>www.auditoriacidada.org.br</a:t>
            </a:r>
            <a:endParaRPr lang="pt-BR" altLang="pt-BR" sz="2000" b="0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67586" name="TextBox 1">
            <a:extLst>
              <a:ext uri="{FF2B5EF4-FFF2-40B4-BE49-F238E27FC236}">
                <a16:creationId xmlns:a16="http://schemas.microsoft.com/office/drawing/2014/main" xmlns="" id="{593B3179-16A8-48A7-9E68-F7363807D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63800" y="2924175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67587" name="Picture 2">
            <a:extLst>
              <a:ext uri="{FF2B5EF4-FFF2-40B4-BE49-F238E27FC236}">
                <a16:creationId xmlns:a16="http://schemas.microsoft.com/office/drawing/2014/main" xmlns="" id="{B815CA49-31F1-4D30-9212-B9EA15734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1052513"/>
            <a:ext cx="31877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xmlns="" id="{10BECB7A-CD3B-4C0C-B235-97EA63D83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10425113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 sz="3000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 sz="3000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 sz="3000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 sz="1000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 sz="3000" b="0" smtClean="0">
              <a:solidFill>
                <a:srgbClr val="FFFFFF"/>
              </a:solidFill>
              <a:latin typeface="Verdana" panose="020B0604030504040204" pitchFamily="34" charset="0"/>
              <a:hlinkClick r:id="rId3"/>
            </a:endParaRPr>
          </a:p>
          <a:p>
            <a:pPr algn="ctr">
              <a:spcBef>
                <a:spcPct val="50000"/>
              </a:spcBef>
            </a:pPr>
            <a:r>
              <a:rPr lang="pt-BR" altLang="pt-BR" sz="3000" b="0" smtClean="0">
                <a:solidFill>
                  <a:srgbClr val="FFFFFF"/>
                </a:solidFill>
                <a:latin typeface="Verdana" panose="020B0604030504040204" pitchFamily="34" charset="0"/>
                <a:hlinkClick r:id="rId3"/>
              </a:rPr>
              <a:t>www.auditoriacidada.org.br</a:t>
            </a:r>
            <a:endParaRPr lang="pt-BR" altLang="pt-BR" sz="3000" b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 sz="3000" b="0">
                <a:solidFill>
                  <a:srgbClr val="FFFFFF"/>
                </a:solidFill>
                <a:latin typeface="Verdana" panose="020B0604030504040204" pitchFamily="34" charset="0"/>
                <a:hlinkClick r:id="rId4"/>
              </a:rPr>
              <a:t>www.facebook.com/auditoriacidada.pagina</a:t>
            </a:r>
            <a:endParaRPr lang="pt-BR" altLang="pt-BR" sz="3000" b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69634" name="Picture 2">
            <a:extLst>
              <a:ext uri="{FF2B5EF4-FFF2-40B4-BE49-F238E27FC236}">
                <a16:creationId xmlns:a16="http://schemas.microsoft.com/office/drawing/2014/main" xmlns="" id="{E4BAB965-255C-4119-A944-7ED2B350C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88913"/>
            <a:ext cx="603250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>
            <a:extLst>
              <a:ext uri="{FF2B5EF4-FFF2-40B4-BE49-F238E27FC236}">
                <a16:creationId xmlns:a16="http://schemas.microsoft.com/office/drawing/2014/main" xmlns="" id="{AB2FBC20-8ADE-4EDB-8DEE-B2BFF4B8F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-158750"/>
            <a:ext cx="9777412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 sz="3200" u="sng">
              <a:solidFill>
                <a:srgbClr val="FFFF00"/>
              </a:solidFill>
            </a:endParaRPr>
          </a:p>
          <a:p>
            <a:pPr algn="ctr">
              <a:spcBef>
                <a:spcPct val="50000"/>
              </a:spcBef>
            </a:pPr>
            <a:endParaRPr lang="pt-BR" altLang="pt-BR" sz="4400" i="1" u="sng">
              <a:solidFill>
                <a:srgbClr val="FFFF00"/>
              </a:solidFill>
            </a:endParaRPr>
          </a:p>
          <a:p>
            <a:pPr algn="ctr"/>
            <a:endParaRPr lang="pt-BR" altLang="pt-BR" sz="3000" b="0" i="1" u="sng">
              <a:solidFill>
                <a:srgbClr val="FFFF00"/>
              </a:solidFill>
            </a:endParaRPr>
          </a:p>
          <a:p>
            <a:pPr algn="ctr"/>
            <a:endParaRPr lang="pt-BR" altLang="pt-BR" sz="3000" b="0" i="1" u="sng">
              <a:solidFill>
                <a:srgbClr val="FFFF00"/>
              </a:solidFill>
            </a:endParaRPr>
          </a:p>
          <a:p>
            <a:pPr algn="ctr"/>
            <a:endParaRPr lang="pt-BR" altLang="pt-BR" sz="3000" b="0" i="1" u="sng">
              <a:solidFill>
                <a:srgbClr val="FFFF00"/>
              </a:solidFill>
            </a:endParaRPr>
          </a:p>
          <a:p>
            <a:pPr algn="ctr"/>
            <a:endParaRPr lang="pt-BR" altLang="pt-BR" sz="3000" b="0" i="1" u="sng">
              <a:solidFill>
                <a:srgbClr val="FFFF00"/>
              </a:solidFill>
            </a:endParaRPr>
          </a:p>
          <a:p>
            <a:pPr algn="ctr"/>
            <a:endParaRPr lang="pt-BR" altLang="pt-BR" sz="2700" u="sng">
              <a:solidFill>
                <a:srgbClr val="FFFF00"/>
              </a:solidFill>
            </a:endParaRPr>
          </a:p>
          <a:p>
            <a:pPr algn="ctr" eaLnBrk="1" hangingPunct="1"/>
            <a:endParaRPr lang="en-US" altLang="pt-BR" sz="2500" b="0" i="1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en-US" altLang="pt-BR" sz="2500" b="0" i="1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en-US" altLang="pt-BR" sz="2500" b="0" i="1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PT" altLang="pt-BR" sz="2000" b="0">
              <a:solidFill>
                <a:srgbClr val="92D050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000" b="0">
              <a:solidFill>
                <a:srgbClr val="92D050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000" b="0">
              <a:solidFill>
                <a:srgbClr val="92D050"/>
              </a:solidFill>
              <a:latin typeface="Tahoma" panose="020B0604030504040204" pitchFamily="34" charset="0"/>
            </a:endParaRPr>
          </a:p>
        </p:txBody>
      </p:sp>
      <p:sp>
        <p:nvSpPr>
          <p:cNvPr id="4098" name="CaixaDeTexto 3">
            <a:extLst>
              <a:ext uri="{FF2B5EF4-FFF2-40B4-BE49-F238E27FC236}">
                <a16:creationId xmlns:a16="http://schemas.microsoft.com/office/drawing/2014/main" xmlns="" id="{5230F652-3FFC-469A-B989-9DF7B8CB0C0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34962" y="188640"/>
            <a:ext cx="9577388" cy="644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pt-BR" altLang="pt-BR" sz="3600" smtClean="0">
                <a:solidFill>
                  <a:schemeClr val="accent1"/>
                </a:solidFill>
                <a:latin typeface="Tahoma" panose="020B0604030504040204" pitchFamily="34" charset="0"/>
              </a:rPr>
              <a:t>Não existe “déficit” da Previdência</a:t>
            </a:r>
          </a:p>
          <a:p>
            <a:pPr algn="ctr" eaLnBrk="1" hangingPunct="1">
              <a:lnSpc>
                <a:spcPct val="120000"/>
              </a:lnSpc>
            </a:pPr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BR" altLang="pt-BR" sz="2800" smtClean="0">
                <a:solidFill>
                  <a:schemeClr val="tx1"/>
                </a:solidFill>
                <a:latin typeface="Tahoma" panose="020B0604030504040204" pitchFamily="34" charset="0"/>
              </a:rPr>
              <a:t>CONSTITUIÇÃO – “Art</a:t>
            </a: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</a:rPr>
              <a:t>. 195. A seguridade social será financiada por toda a sociedade, de forma direta e indireta, nos termos da lei, mediante </a:t>
            </a:r>
            <a:r>
              <a:rPr lang="pt-BR" altLang="pt-BR" sz="2800" u="sng">
                <a:solidFill>
                  <a:srgbClr val="FFFF00"/>
                </a:solidFill>
                <a:latin typeface="Tahoma" panose="020B0604030504040204" pitchFamily="34" charset="0"/>
              </a:rPr>
              <a:t>recursos provenientes dos orçamentos da União, dos Estados, do Distrito Federal e dos Municípios,</a:t>
            </a: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pt-BR" altLang="pt-BR" sz="2800" u="sng">
                <a:solidFill>
                  <a:srgbClr val="FFFF00"/>
                </a:solidFill>
                <a:latin typeface="Tahoma" panose="020B0604030504040204" pitchFamily="34" charset="0"/>
              </a:rPr>
              <a:t>e</a:t>
            </a: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</a:rPr>
              <a:t> das seguintes </a:t>
            </a: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</a:rPr>
              <a:t>contribuições </a:t>
            </a:r>
            <a:r>
              <a:rPr lang="pt-BR" altLang="pt-BR" sz="2800" smtClean="0">
                <a:solidFill>
                  <a:schemeClr val="tx1"/>
                </a:solidFill>
                <a:latin typeface="Tahoma" panose="020B0604030504040204" pitchFamily="34" charset="0"/>
              </a:rPr>
              <a:t>sociais (...) “</a:t>
            </a:r>
          </a:p>
          <a:p>
            <a:pPr algn="ctr" eaLnBrk="1" hangingPunct="1">
              <a:lnSpc>
                <a:spcPct val="120000"/>
              </a:lnSpc>
            </a:pPr>
            <a:endParaRPr lang="pt-BR" altLang="pt-BR" sz="2800" smtClean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BR" altLang="pt-BR" sz="2800" smtClean="0">
                <a:solidFill>
                  <a:schemeClr val="accent1"/>
                </a:solidFill>
                <a:latin typeface="Tahoma" panose="020B0604030504040204" pitchFamily="34" charset="0"/>
              </a:rPr>
              <a:t>Necessidade da Auditoria Cidadã da Dívida, Reforma Tributária Justa e outras medidas.</a:t>
            </a:r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27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>
            <a:extLst>
              <a:ext uri="{FF2B5EF4-FFF2-40B4-BE49-F238E27FC236}">
                <a16:creationId xmlns:a16="http://schemas.microsoft.com/office/drawing/2014/main" xmlns="" id="{BC3249A2-6CE4-473B-87CA-B9B761C15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88913"/>
            <a:ext cx="98647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Até 2015, produzimos R$ 1 TRILHÃO de Superávit Primário e sobrou mais de R$ 1 TRILHÃO na Seguridade Social</a:t>
            </a:r>
          </a:p>
          <a:p>
            <a:pPr eaLnBrk="1" hangingPunct="1"/>
            <a:endParaRPr lang="pt-BR" altLang="pt-BR" sz="5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De repente isso inverteu:</a:t>
            </a:r>
          </a:p>
        </p:txBody>
      </p:sp>
      <p:pic>
        <p:nvPicPr>
          <p:cNvPr id="14338" name="Picture 3">
            <a:extLst>
              <a:ext uri="{FF2B5EF4-FFF2-40B4-BE49-F238E27FC236}">
                <a16:creationId xmlns:a16="http://schemas.microsoft.com/office/drawing/2014/main" xmlns="" id="{88F4EB2A-808A-44CF-8C9F-BBAB53502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484313"/>
            <a:ext cx="46990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>
            <a:extLst>
              <a:ext uri="{FF2B5EF4-FFF2-40B4-BE49-F238E27FC236}">
                <a16:creationId xmlns:a16="http://schemas.microsoft.com/office/drawing/2014/main" xmlns="" id="{EA131BBF-29C7-4C31-AA94-7674FCD2A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1268413"/>
            <a:ext cx="449262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Box 1">
            <a:extLst>
              <a:ext uri="{FF2B5EF4-FFF2-40B4-BE49-F238E27FC236}">
                <a16:creationId xmlns:a16="http://schemas.microsoft.com/office/drawing/2014/main" xmlns="" id="{E5371510-FAE0-4A62-B395-6563487A2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463" y="3860800"/>
            <a:ext cx="50403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800" b="0">
                <a:solidFill>
                  <a:schemeClr val="tx1"/>
                </a:solidFill>
              </a:rPr>
              <a:t>FONTE: ANFIP - </a:t>
            </a:r>
            <a:r>
              <a:rPr lang="pt-BR" altLang="pt-BR" sz="800" b="0">
                <a:solidFill>
                  <a:schemeClr val="tx1"/>
                </a:solidFill>
                <a:hlinkClick r:id="rId4"/>
              </a:rPr>
              <a:t>https://www.anfip.org.br/wp-content/uploads/2018/12/Livros_28_11_2018_14_51_18.pdf</a:t>
            </a:r>
            <a:r>
              <a:rPr lang="pt-BR" altLang="pt-BR" sz="800" b="0">
                <a:solidFill>
                  <a:schemeClr val="tx1"/>
                </a:solidFill>
              </a:rPr>
              <a:t> , pág 187</a:t>
            </a:r>
            <a:endParaRPr lang="pt-BR" altLang="pt-BR" sz="8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14341" name="Picture 2">
            <a:extLst>
              <a:ext uri="{FF2B5EF4-FFF2-40B4-BE49-F238E27FC236}">
                <a16:creationId xmlns:a16="http://schemas.microsoft.com/office/drawing/2014/main" xmlns="" id="{0444D3FD-2014-42F1-AED5-7E19D92E6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4125913"/>
            <a:ext cx="4175125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Box 2">
            <a:extLst>
              <a:ext uri="{FF2B5EF4-FFF2-40B4-BE49-F238E27FC236}">
                <a16:creationId xmlns:a16="http://schemas.microsoft.com/office/drawing/2014/main" xmlns="" id="{6E4A06D1-42E0-4027-86AF-527BBC4F2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4797425"/>
            <a:ext cx="43926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000" b="0">
                <a:solidFill>
                  <a:schemeClr val="tx1"/>
                </a:solidFill>
              </a:rPr>
              <a:t>FONTE: Tesouro Nacional </a:t>
            </a:r>
            <a:endParaRPr lang="en-US" altLang="pt-BR" sz="1000"/>
          </a:p>
        </p:txBody>
      </p:sp>
      <p:sp>
        <p:nvSpPr>
          <p:cNvPr id="14343" name="TextBox 4">
            <a:extLst>
              <a:ext uri="{FF2B5EF4-FFF2-40B4-BE49-F238E27FC236}">
                <a16:creationId xmlns:a16="http://schemas.microsoft.com/office/drawing/2014/main" xmlns="" id="{19F81761-5BEF-481D-9F01-1207B1265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5013325"/>
            <a:ext cx="46799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000" b="0">
                <a:solidFill>
                  <a:schemeClr val="accent1"/>
                </a:solidFill>
                <a:latin typeface="Tahoma" panose="020B0604030504040204" pitchFamily="34" charset="0"/>
              </a:rPr>
              <a:t>Desde 2005 o PIB vinha crescendo quase 4%, em média. Estacionou em 2014 e caiu mais de 7% em 2015-2016 e segue estagnado!</a:t>
            </a:r>
          </a:p>
          <a:p>
            <a:pPr algn="ctr" eaLnBrk="1" hangingPunct="1"/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O que provocou essa crise? </a:t>
            </a:r>
            <a:r>
              <a:rPr lang="pt-BR" altLang="pt-BR" sz="2000" b="0">
                <a:hlinkClick r:id="rId6"/>
              </a:rPr>
              <a:t>https://goo.gl/HdgD1q</a:t>
            </a:r>
            <a:endParaRPr lang="pt-BR" altLang="pt-BR" sz="1600" b="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xmlns="" id="{4C3711ED-DB8B-4C3F-A641-EB923F945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188913"/>
            <a:ext cx="10009187" cy="399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>
                <a:solidFill>
                  <a:srgbClr val="94C600"/>
                </a:solidFill>
                <a:latin typeface="Tahoma" panose="020B0604030504040204" pitchFamily="34" charset="0"/>
              </a:rPr>
              <a:t>A crise que enfrentamos desde 2015 foi FABRICADA pela Política Monetária do Banco </a:t>
            </a:r>
            <a:r>
              <a:rPr lang="pt-BR" altLang="pt-BR" smtClean="0">
                <a:solidFill>
                  <a:srgbClr val="94C600"/>
                </a:solidFill>
                <a:latin typeface="Tahoma" panose="020B0604030504040204" pitchFamily="34" charset="0"/>
              </a:rPr>
              <a:t>Central (agora “independente”)</a:t>
            </a:r>
            <a:endParaRPr lang="pt-BR" altLang="pt-BR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10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</a:rPr>
              <a:t>	</a:t>
            </a:r>
            <a:endParaRPr lang="pt-BR" altLang="pt-BR" sz="5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pt-BR" altLang="pt-BR" sz="5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i="1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</a:p>
          <a:p>
            <a:pPr algn="ctr" eaLnBrk="1" hangingPunct="1"/>
            <a:endParaRPr lang="pt-BR" altLang="pt-BR" sz="2000" b="0" i="1">
              <a:solidFill>
                <a:schemeClr val="tx1"/>
              </a:solidFill>
              <a:latin typeface="Tahoma" panose="020B0604030504040204" pitchFamily="34" charset="0"/>
              <a:hlinkClick r:id="rId2"/>
            </a:endParaRPr>
          </a:p>
          <a:p>
            <a:pPr algn="ctr" eaLnBrk="1" hangingPunct="1"/>
            <a:endParaRPr lang="pt-BR" altLang="pt-BR" sz="2000" b="0" i="1">
              <a:solidFill>
                <a:schemeClr val="tx1"/>
              </a:solidFill>
              <a:latin typeface="Tahoma" panose="020B0604030504040204" pitchFamily="34" charset="0"/>
              <a:hlinkClick r:id="rId2"/>
            </a:endParaRPr>
          </a:p>
          <a:p>
            <a:pPr algn="ctr" eaLnBrk="1" hangingPunct="1"/>
            <a:r>
              <a:rPr lang="pt-BR" altLang="pt-BR" sz="2000" b="0">
                <a:solidFill>
                  <a:schemeClr val="accent1"/>
                </a:solidFill>
                <a:latin typeface="Tahoma" panose="020B0604030504040204" pitchFamily="34" charset="0"/>
                <a:hlinkClick r:id="rId2"/>
              </a:rPr>
              <a:t>                                                 </a:t>
            </a:r>
          </a:p>
          <a:p>
            <a:pPr algn="ctr" eaLnBrk="1" hangingPunct="1"/>
            <a:endParaRPr lang="pt-BR" altLang="pt-BR" sz="2000" b="0">
              <a:solidFill>
                <a:schemeClr val="accent1"/>
              </a:solidFill>
              <a:latin typeface="Tahoma" panose="020B0604030504040204" pitchFamily="34" charset="0"/>
              <a:hlinkClick r:id="rId2"/>
            </a:endParaRPr>
          </a:p>
          <a:p>
            <a:pPr eaLnBrk="1" hangingPunct="1"/>
            <a:endParaRPr lang="pt-BR" altLang="pt-BR" sz="2000" b="0">
              <a:solidFill>
                <a:schemeClr val="accent1"/>
              </a:solidFill>
              <a:latin typeface="Tahoma" panose="020B0604030504040204" pitchFamily="34" charset="0"/>
              <a:hlinkClick r:id="rId2"/>
            </a:endParaRPr>
          </a:p>
          <a:p>
            <a:pPr eaLnBrk="1" hangingPunct="1"/>
            <a:r>
              <a:rPr lang="pt-BR" altLang="pt-BR" sz="2000" b="0">
                <a:solidFill>
                  <a:schemeClr val="accent1"/>
                </a:solidFill>
                <a:latin typeface="Tahoma" panose="020B0604030504040204" pitchFamily="34" charset="0"/>
                <a:hlinkClick r:id="rId2"/>
              </a:rPr>
              <a:t> https://bit.ly/2EQSXWf</a:t>
            </a:r>
            <a:r>
              <a:rPr lang="pt-BR" altLang="pt-BR" sz="2000" b="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  <a:endParaRPr lang="pt-BR" altLang="pt-BR" sz="20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1600">
              <a:solidFill>
                <a:srgbClr val="94C600"/>
              </a:solidFill>
              <a:latin typeface="Tahoma" panose="020B0604030504040204" pitchFamily="34" charset="0"/>
            </a:endParaRPr>
          </a:p>
        </p:txBody>
      </p:sp>
      <p:pic>
        <p:nvPicPr>
          <p:cNvPr id="15362" name="Picture 1">
            <a:extLst>
              <a:ext uri="{FF2B5EF4-FFF2-40B4-BE49-F238E27FC236}">
                <a16:creationId xmlns:a16="http://schemas.microsoft.com/office/drawing/2014/main" xmlns="" id="{3CAE81C0-050D-4712-896F-908534FD3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2636838"/>
            <a:ext cx="32766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>
            <a:extLst>
              <a:ext uri="{FF2B5EF4-FFF2-40B4-BE49-F238E27FC236}">
                <a16:creationId xmlns:a16="http://schemas.microsoft.com/office/drawing/2014/main" xmlns="" id="{87595FAB-CD7E-4A33-92D2-583A825CF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5876925"/>
            <a:ext cx="288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  <a:hlinkClick r:id="rId4"/>
              </a:rPr>
              <a:t>https://bit.ly/3liKWeM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 </a:t>
            </a:r>
            <a:endParaRPr lang="en-US" altLang="pt-BR" sz="2000" b="0"/>
          </a:p>
        </p:txBody>
      </p:sp>
      <p:pic>
        <p:nvPicPr>
          <p:cNvPr id="15364" name="Picture 5">
            <a:extLst>
              <a:ext uri="{FF2B5EF4-FFF2-40B4-BE49-F238E27FC236}">
                <a16:creationId xmlns:a16="http://schemas.microsoft.com/office/drawing/2014/main" xmlns="" id="{DB8BB800-F70C-4843-9312-1CF99058AB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412875"/>
            <a:ext cx="53705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>
            <a:extLst>
              <a:ext uri="{FF2B5EF4-FFF2-40B4-BE49-F238E27FC236}">
                <a16:creationId xmlns:a16="http://schemas.microsoft.com/office/drawing/2014/main" xmlns="" id="{09963BD6-D647-42A2-8D7B-E1CADB78EA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292600"/>
            <a:ext cx="38989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4">
            <a:extLst>
              <a:ext uri="{FF2B5EF4-FFF2-40B4-BE49-F238E27FC236}">
                <a16:creationId xmlns:a16="http://schemas.microsoft.com/office/drawing/2014/main" xmlns="" id="{9B7507F0-CCC8-414D-87CF-A653FB44A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13" y="6524625"/>
            <a:ext cx="338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 b="0">
                <a:hlinkClick r:id="rId7"/>
              </a:rPr>
              <a:t>https://bit.ly/30Iljfw</a:t>
            </a:r>
            <a:r>
              <a:rPr lang="en-US" altLang="pt-BR" b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8">
            <a:extLst>
              <a:ext uri="{FF2B5EF4-FFF2-40B4-BE49-F238E27FC236}">
                <a16:creationId xmlns:a16="http://schemas.microsoft.com/office/drawing/2014/main" xmlns="" id="{09EDCC28-909B-4EC0-A2CD-E2EA9E32F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216025"/>
            <a:ext cx="54768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CaixaDeTexto 5">
            <a:extLst>
              <a:ext uri="{FF2B5EF4-FFF2-40B4-BE49-F238E27FC236}">
                <a16:creationId xmlns:a16="http://schemas.microsoft.com/office/drawing/2014/main" xmlns="" id="{5349C714-122A-4FCA-A8E7-67F148708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4" y="1216025"/>
            <a:ext cx="2028825" cy="769938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>
                <a:latin typeface="Arial" panose="020B0604020202020204" pitchFamily="34" charset="0"/>
              </a:rPr>
              <a:t>R$ 2,236 TRILHÕES </a:t>
            </a:r>
          </a:p>
        </p:txBody>
      </p:sp>
      <p:sp>
        <p:nvSpPr>
          <p:cNvPr id="62467" name="Seta para baixo 6">
            <a:extLst>
              <a:ext uri="{FF2B5EF4-FFF2-40B4-BE49-F238E27FC236}">
                <a16:creationId xmlns:a16="http://schemas.microsoft.com/office/drawing/2014/main" xmlns="" id="{936BDFD4-016A-4800-A64E-CFEC0782B71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54555" y="2157512"/>
            <a:ext cx="566737" cy="1066800"/>
          </a:xfrm>
          <a:prstGeom prst="downArrow">
            <a:avLst>
              <a:gd name="adj1" fmla="val 50000"/>
              <a:gd name="adj2" fmla="val 49926"/>
            </a:avLst>
          </a:prstGeom>
          <a:solidFill>
            <a:srgbClr val="FFFFFF"/>
          </a:solidFill>
          <a:ln w="50800" cap="sq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/>
          </a:p>
        </p:txBody>
      </p:sp>
      <p:sp>
        <p:nvSpPr>
          <p:cNvPr id="62468" name="CaixaDeTexto 1">
            <a:extLst>
              <a:ext uri="{FF2B5EF4-FFF2-40B4-BE49-F238E27FC236}">
                <a16:creationId xmlns:a16="http://schemas.microsoft.com/office/drawing/2014/main" xmlns="" id="{71FF7AA5-5B23-472D-9EFA-74C3644A1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34938"/>
            <a:ext cx="5313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PLOA 2021 – MAIS PRIVILÉGIO PARA OS RENTISTAS</a:t>
            </a:r>
          </a:p>
        </p:txBody>
      </p:sp>
      <p:sp>
        <p:nvSpPr>
          <p:cNvPr id="62469" name="CaixaDeTexto 2">
            <a:extLst>
              <a:ext uri="{FF2B5EF4-FFF2-40B4-BE49-F238E27FC236}">
                <a16:creationId xmlns:a16="http://schemas.microsoft.com/office/drawing/2014/main" xmlns="" id="{20A92CB9-D47A-4EE9-B261-A1F7DDE1D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134938"/>
            <a:ext cx="413702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1600">
                <a:solidFill>
                  <a:schemeClr val="tx1"/>
                </a:solidFill>
                <a:latin typeface="Tahoma" panose="020B0604030504040204" pitchFamily="34" charset="0"/>
              </a:rPr>
              <a:t>DEFENSORES DO MERCADO SE DESESPERAM COM ESSE GRÁFICO:</a:t>
            </a:r>
          </a:p>
          <a:p>
            <a:pPr eaLnBrk="1" hangingPunct="1"/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Alegam que a parte amarela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é só rolagem/refinanciamento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Porém, o governo computa grande parte dos juros como se fosse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rolagem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ou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refinanciamento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Ignoram que todo ano centenas de bilhões de reais de outras fontes (que nada tem a ver com novos empréstimos) são destinadas para o pagamento da dívida.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Pegar empréstimo para pagar </a:t>
            </a:r>
            <a:r>
              <a:rPr lang="pt-BR" altLang="pt-BR" sz="1600" b="0" smtClean="0">
                <a:solidFill>
                  <a:schemeClr val="tx1"/>
                </a:solidFill>
                <a:latin typeface="Tahoma" panose="020B0604030504040204" pitchFamily="34" charset="0"/>
              </a:rPr>
              <a:t>dívida anterior é 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uma opção política. É dinheiro que poderia ir para investimentos sociais.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Dizem que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a dívida não é problema, pois o governo pode emitir moeda e pagar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Ignoram a política monetária do BC que remunera toda a sobra de caixa dos bancos, com danos a toda a economia do país.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Emitir moeda para pagar dívida ilegal e ilegítima é a mesma coisa que defender abertamente a concentração de renda, a corrupção ou as desonerações abusivas para os muito ricos.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1A390CB-4760-43AF-94A0-0F737A16B089}"/>
              </a:ext>
            </a:extLst>
          </p:cNvPr>
          <p:cNvSpPr txBox="1"/>
          <p:nvPr/>
        </p:nvSpPr>
        <p:spPr>
          <a:xfrm>
            <a:off x="2505075" y="5805488"/>
            <a:ext cx="3008313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050">
                <a:solidFill>
                  <a:schemeClr val="tx1"/>
                </a:solidFill>
              </a:rPr>
              <a:t>Fonte: Banco de Dados - Sistema de Consulta a LOA 2021 -  </a:t>
            </a:r>
            <a:r>
              <a:rPr lang="pt-BR" sz="1050">
                <a:solidFill>
                  <a:schemeClr val="tx1"/>
                </a:solidFill>
                <a:hlinkClick r:id="rId4"/>
              </a:rPr>
              <a:t>http://www.camara.leg.br/internet/comissao/index/mista/orca/orcamento/OR2021/proposta/PL2021.EXE</a:t>
            </a:r>
            <a:r>
              <a:rPr lang="pt-BR" sz="105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CaixaDeTexto 5">
            <a:extLst>
              <a:ext uri="{FF2B5EF4-FFF2-40B4-BE49-F238E27FC236}">
                <a16:creationId xmlns:a16="http://schemas.microsoft.com/office/drawing/2014/main" xmlns="" id="{5349C714-122A-4FCA-A8E7-67F148708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394" y="4509120"/>
            <a:ext cx="1291060" cy="954107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1400" smtClean="0">
                <a:latin typeface="Arial" panose="020B0604020202020204" pitchFamily="34" charset="0"/>
              </a:rPr>
              <a:t>Não existe “teto de gastos” para a dívida</a:t>
            </a:r>
            <a:endParaRPr lang="pt-BR" altLang="pt-BR" sz="1400">
              <a:latin typeface="Arial" panose="020B0604020202020204" pitchFamily="34" charset="0"/>
            </a:endParaRPr>
          </a:p>
        </p:txBody>
      </p:sp>
      <p:sp>
        <p:nvSpPr>
          <p:cNvPr id="9" name="CaixaDeTexto 5">
            <a:extLst>
              <a:ext uri="{FF2B5EF4-FFF2-40B4-BE49-F238E27FC236}">
                <a16:creationId xmlns:a16="http://schemas.microsoft.com/office/drawing/2014/main" xmlns="" id="{5349C714-122A-4FCA-A8E7-67F148708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394" y="5805488"/>
            <a:ext cx="1291060" cy="954107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1400" smtClean="0">
                <a:latin typeface="Arial" panose="020B0604020202020204" pitchFamily="34" charset="0"/>
              </a:rPr>
              <a:t>Taxa média de juros muito maior que a “Selic”</a:t>
            </a:r>
            <a:endParaRPr lang="pt-BR" altLang="pt-BR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1">
            <a:extLst>
              <a:ext uri="{FF2B5EF4-FFF2-40B4-BE49-F238E27FC236}">
                <a16:creationId xmlns="" xmlns:a16="http://schemas.microsoft.com/office/drawing/2014/main" id="{7AE8DF1E-9A26-4098-93C3-1EBD8207C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0"/>
            <a:ext cx="8318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2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CaixaDeTexto 1">
            <a:extLst>
              <a:ext uri="{FF2B5EF4-FFF2-40B4-BE49-F238E27FC236}">
                <a16:creationId xmlns="" xmlns:a16="http://schemas.microsoft.com/office/drawing/2014/main" id="{944F5AB2-67FB-4068-9980-3FE5552B3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59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A DÍVIDA PÚBLICA SUGA RECURSOS QUE PODERIAM ESTAR SENDO INVESTIDOS EM NOSSO DESENVOLVIMENTO SOCIOECONÔMICO</a:t>
            </a:r>
          </a:p>
          <a:p>
            <a:pPr algn="ctr" eaLnBrk="1" hangingPunct="1"/>
            <a:r>
              <a:rPr lang="pt-BR" altLang="pt-BR" sz="2300">
                <a:solidFill>
                  <a:schemeClr val="tx1"/>
                </a:solidFill>
                <a:latin typeface="Tahoma" panose="020B0604030504040204" pitchFamily="34" charset="0"/>
              </a:rPr>
              <a:t>A Dívida Pública no Brasil não tem financiado os gastos sociais</a:t>
            </a:r>
          </a:p>
          <a:p>
            <a:pPr algn="ctr" eaLnBrk="1" hangingPunct="1"/>
            <a:endParaRPr lang="pt-BR" altLang="pt-BR" sz="200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92163" name="Picture 3">
            <a:extLst>
              <a:ext uri="{FF2B5EF4-FFF2-40B4-BE49-F238E27FC236}">
                <a16:creationId xmlns="" xmlns:a16="http://schemas.microsoft.com/office/drawing/2014/main" id="{E4D7B370-0FFC-418D-AAC0-B3A825995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717675"/>
            <a:ext cx="7369175" cy="508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13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27">
            <a:extLst>
              <a:ext uri="{FF2B5EF4-FFF2-40B4-BE49-F238E27FC236}">
                <a16:creationId xmlns="" xmlns:a16="http://schemas.microsoft.com/office/drawing/2014/main" id="{74FCC7CC-DC79-4AE6-B20C-C05BF3FC6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15888"/>
            <a:ext cx="9793288" cy="698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" indent="-3429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pt-BR" altLang="pt-BR" sz="12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TEMOS MANTIDO MAIS DE </a:t>
            </a:r>
          </a:p>
          <a:p>
            <a:pPr algn="ctr"/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R$ 4 TRILHÕES EM CAIXA HÁ VÁRIOS ANOS</a:t>
            </a:r>
            <a:endParaRPr lang="pt-BR" altLang="pt-BR" sz="180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Em 2015 e 2016 o PIB caiu cerca de 7% e seguiu estagnado, embora não tivéssemos tido aqui nenhum dos fatores que produzem crise. Milhões de empresas quebraram e a crise se alastrou para os estados e municípios.</a:t>
            </a:r>
          </a:p>
          <a:p>
            <a:pPr lvl="2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Brasil é a 9ª maior economia do mundo; possuímos imensas riquezas e potencialidades</a:t>
            </a:r>
          </a:p>
          <a:p>
            <a:pPr lvl="2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Possuímos mais de R$ 4 TRILHÕES líquidos! 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pt-BR" altLang="pt-BR" sz="10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Em JUNHO/2020, possuíamos, por exemplo:</a:t>
            </a:r>
          </a:p>
          <a:p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R$ 1 TRILHÃO 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 caixa do Tesouro Nacional;</a:t>
            </a:r>
          </a:p>
          <a:p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R$ 1,5 TRILHÃO 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 caixa do Banco Central, e</a:t>
            </a:r>
          </a:p>
          <a:p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R$ 1,9 TRILHÃO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em Reservas Internacionais!</a:t>
            </a:r>
          </a:p>
          <a:p>
            <a:endParaRPr lang="pt-BR" altLang="pt-BR" sz="1400" b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pt-BR" altLang="pt-BR" sz="1400" b="0">
                <a:solidFill>
                  <a:schemeClr val="tx1"/>
                </a:solidFill>
                <a:cs typeface="Arial" panose="020B0604020202020204" pitchFamily="34" charset="0"/>
              </a:rPr>
              <a:t>Fonte dos dados: </a:t>
            </a:r>
            <a:r>
              <a:rPr lang="pt-BR" altLang="pt-BR" sz="1400" b="0" u="sng">
                <a:solidFill>
                  <a:schemeClr val="tx1"/>
                </a:solidFill>
                <a:cs typeface="Arial" panose="020B0604020202020204" pitchFamily="34" charset="0"/>
                <a:hlinkClick r:id="rId3"/>
              </a:rPr>
              <a:t>https://www.bcb.gov.br/ftp/notaecon/ni202007pfp.zip</a:t>
            </a:r>
            <a:r>
              <a:rPr lang="pt-BR" altLang="pt-BR" sz="1400" b="0">
                <a:solidFill>
                  <a:schemeClr val="tx1"/>
                </a:solidFill>
                <a:cs typeface="Arial" panose="020B0604020202020204" pitchFamily="34" charset="0"/>
              </a:rPr>
              <a:t> - Tabela 4 - Linhas 44 e 50.  O volume de reservas internacionais foi obtido em </a:t>
            </a:r>
            <a:r>
              <a:rPr lang="pt-BR" altLang="pt-BR" sz="1400" b="0" u="sng">
                <a:solidFill>
                  <a:schemeClr val="tx1"/>
                </a:solidFill>
                <a:cs typeface="Arial" panose="020B0604020202020204" pitchFamily="34" charset="0"/>
                <a:hlinkClick r:id="rId4"/>
              </a:rPr>
              <a:t>https://www3.bcb.gov.br/sgspub/localizarseries/localizarSeries.do?method=prepararTelaLocalizarSeries</a:t>
            </a:r>
            <a:r>
              <a:rPr lang="pt-BR" altLang="pt-BR" sz="1400" b="0">
                <a:solidFill>
                  <a:schemeClr val="tx1"/>
                </a:solidFill>
                <a:cs typeface="Arial" panose="020B0604020202020204" pitchFamily="34" charset="0"/>
              </a:rPr>
              <a:t> – Série Temporal nº 13621 (US$ 348,781 bilhões em 30/6/2020, multiplicados por 5,4754 = R$ 1,9 trilhão)  </a:t>
            </a:r>
            <a:endParaRPr lang="pt-BR" altLang="pt-BR" sz="1400" b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altLang="pt-BR" sz="50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>
            <a:extLst>
              <a:ext uri="{FF2B5EF4-FFF2-40B4-BE49-F238E27FC236}">
                <a16:creationId xmlns:a16="http://schemas.microsoft.com/office/drawing/2014/main" xmlns="" id="{F7A86552-EBC4-4083-AE60-C94EDC9AF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defTabSz="449263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  <a:buClr>
                <a:srgbClr val="FFFF00"/>
              </a:buClr>
              <a:buFont typeface="Times New Roman" panose="02020603050405020304" pitchFamily="18" charset="0"/>
              <a:buNone/>
            </a:pPr>
            <a:r>
              <a:rPr lang="en-GB" altLang="pt-BR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6386" name="Text Box 9">
            <a:extLst>
              <a:ext uri="{FF2B5EF4-FFF2-40B4-BE49-F238E27FC236}">
                <a16:creationId xmlns:a16="http://schemas.microsoft.com/office/drawing/2014/main" xmlns="" id="{B9ACF455-DE1D-4A03-8AD3-48E37287A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14313"/>
            <a:ext cx="97059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altLang="pt-BR" sz="2800" smtClean="0">
                <a:solidFill>
                  <a:srgbClr val="92D050"/>
                </a:solidFill>
                <a:latin typeface="Tahoma" panose="020B0604030504040204" pitchFamily="34" charset="0"/>
              </a:rPr>
              <a:t>“Crise”: </a:t>
            </a: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</a:rPr>
              <a:t>Bancos lucram com os mecanismos que alimentam o Sistema da Dívida e produzem a crise</a:t>
            </a:r>
            <a:endParaRPr lang="pt-BR" altLang="pt-BR" sz="2800" b="0">
              <a:solidFill>
                <a:srgbClr val="92D050"/>
              </a:solidFill>
              <a:latin typeface="Tahoma" panose="020B0604030504040204" pitchFamily="34" charset="0"/>
            </a:endParaRPr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xmlns="" id="{94A83950-1470-4F15-A0D9-440C4A801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/>
          </a:p>
        </p:txBody>
      </p:sp>
      <p:sp>
        <p:nvSpPr>
          <p:cNvPr id="16388" name="Retângulo 2">
            <a:extLst>
              <a:ext uri="{FF2B5EF4-FFF2-40B4-BE49-F238E27FC236}">
                <a16:creationId xmlns:a16="http://schemas.microsoft.com/office/drawing/2014/main" xmlns="" id="{CDC15958-CC74-461C-A73B-93B9326DE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6524625"/>
            <a:ext cx="83518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eaLnBrk="1" hangingPunct="1"/>
            <a:r>
              <a:rPr lang="pt-BR" altLang="pt-BR" sz="1600" b="0">
                <a:solidFill>
                  <a:schemeClr val="tx1"/>
                </a:solidFill>
              </a:rPr>
              <a:t>Fonte: </a:t>
            </a:r>
            <a:r>
              <a:rPr lang="pt-BR" altLang="pt-BR" sz="1600" b="0">
                <a:solidFill>
                  <a:schemeClr val="tx1"/>
                </a:solidFill>
                <a:hlinkClick r:id="rId3"/>
              </a:rPr>
              <a:t>https</a:t>
            </a:r>
            <a:r>
              <a:rPr lang="pt-BR" altLang="pt-BR" sz="1600" b="0">
                <a:solidFill>
                  <a:schemeClr val="tx1"/>
                </a:solidFill>
                <a:hlinkClick r:id="rId3"/>
              </a:rPr>
              <a:t>://</a:t>
            </a:r>
            <a:r>
              <a:rPr lang="pt-BR" altLang="pt-BR" sz="1600" b="0" smtClean="0">
                <a:solidFill>
                  <a:schemeClr val="tx1"/>
                </a:solidFill>
                <a:hlinkClick r:id="rId3"/>
              </a:rPr>
              <a:t>www.bcb.gov.br/content/publicacoes/ref/202104/RELESTAB202104-refPub.pdf</a:t>
            </a:r>
            <a:r>
              <a:rPr lang="pt-BR" altLang="pt-BR" sz="1600" b="0" smtClean="0">
                <a:solidFill>
                  <a:schemeClr val="tx1"/>
                </a:solidFill>
              </a:rPr>
              <a:t> </a:t>
            </a:r>
            <a:endParaRPr lang="pt-BR" altLang="pt-BR" sz="1600" b="0">
              <a:solidFill>
                <a:schemeClr val="tx1"/>
              </a:solidFill>
            </a:endParaRPr>
          </a:p>
        </p:txBody>
      </p:sp>
      <p:sp>
        <p:nvSpPr>
          <p:cNvPr id="2" name="AutoShape 2" descr="blob:https://web.whatsapp.com/63513291-e3cb-4d1d-9309-4da55a89bf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blob:https://web.whatsapp.com/63513291-e3cb-4d1d-9309-4da55a89bff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295400"/>
            <a:ext cx="86106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62939</TotalTime>
  <Words>730</Words>
  <Application>Microsoft Office PowerPoint</Application>
  <PresentationFormat>Papel A4 (210 x 297 mm)</PresentationFormat>
  <Paragraphs>153</Paragraphs>
  <Slides>14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Pulso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2628</cp:revision>
  <cp:lastPrinted>2008-11-20T19:12:03Z</cp:lastPrinted>
  <dcterms:created xsi:type="dcterms:W3CDTF">2001-11-19T18:24:28Z</dcterms:created>
  <dcterms:modified xsi:type="dcterms:W3CDTF">2021-04-28T19:58:54Z</dcterms:modified>
</cp:coreProperties>
</file>