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0"/>
  </p:notesMasterIdLst>
  <p:handoutMasterIdLst>
    <p:handoutMasterId r:id="rId11"/>
  </p:handoutMasterIdLst>
  <p:sldIdLst>
    <p:sldId id="2392" r:id="rId2"/>
    <p:sldId id="2422" r:id="rId3"/>
    <p:sldId id="2421" r:id="rId4"/>
    <p:sldId id="2278" r:id="rId5"/>
    <p:sldId id="2412" r:id="rId6"/>
    <p:sldId id="2427" r:id="rId7"/>
    <p:sldId id="2384" r:id="rId8"/>
    <p:sldId id="2429" r:id="rId9"/>
  </p:sldIdLst>
  <p:sldSz cx="9906000" cy="6858000" type="A4"/>
  <p:notesSz cx="6858000" cy="97107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4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83" autoAdjust="0"/>
    <p:restoredTop sz="94586" autoAdjust="0"/>
  </p:normalViewPr>
  <p:slideViewPr>
    <p:cSldViewPr>
      <p:cViewPr>
        <p:scale>
          <a:sx n="66" d="100"/>
          <a:sy n="66" d="100"/>
        </p:scale>
        <p:origin x="-972" y="-5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="" xmlns:a16="http://schemas.microsoft.com/office/drawing/2014/main" id="{76E4E47B-7EA2-4869-A36A-FD46149E91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>
            <a:extLst>
              <a:ext uri="{FF2B5EF4-FFF2-40B4-BE49-F238E27FC236}">
                <a16:creationId xmlns="" xmlns:a16="http://schemas.microsoft.com/office/drawing/2014/main" id="{2334C810-2C13-4805-B240-207F77FEC28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>
            <a:extLst>
              <a:ext uri="{FF2B5EF4-FFF2-40B4-BE49-F238E27FC236}">
                <a16:creationId xmlns="" xmlns:a16="http://schemas.microsoft.com/office/drawing/2014/main" id="{2AF61317-FD88-4C9E-BD0E-8A1E01C6642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>
            <a:extLst>
              <a:ext uri="{FF2B5EF4-FFF2-40B4-BE49-F238E27FC236}">
                <a16:creationId xmlns="" xmlns:a16="http://schemas.microsoft.com/office/drawing/2014/main" id="{B9E32DDA-3853-4245-9938-C937002CC1B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34C7BFB-1D55-4846-BC0B-B4EC6A0D2A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8502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="" xmlns:a16="http://schemas.microsoft.com/office/drawing/2014/main" id="{C3FA7CFD-322C-4318-8CF8-0AB90CE9B7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>
            <a:extLst>
              <a:ext uri="{FF2B5EF4-FFF2-40B4-BE49-F238E27FC236}">
                <a16:creationId xmlns="" xmlns:a16="http://schemas.microsoft.com/office/drawing/2014/main" id="{6FDD5CD9-BFF6-411D-A511-BFF5EEA31DD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85AE0DCD-5CE5-4E49-95B9-DB0BA23F944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>
            <a:extLst>
              <a:ext uri="{FF2B5EF4-FFF2-40B4-BE49-F238E27FC236}">
                <a16:creationId xmlns="" xmlns:a16="http://schemas.microsoft.com/office/drawing/2014/main" id="{3D159E23-28C1-4915-8888-C9F9184CA4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="" xmlns:a16="http://schemas.microsoft.com/office/drawing/2014/main" id="{1E9E2130-AA5F-47A0-BF77-F0960D3218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>
            <a:extLst>
              <a:ext uri="{FF2B5EF4-FFF2-40B4-BE49-F238E27FC236}">
                <a16:creationId xmlns="" xmlns:a16="http://schemas.microsoft.com/office/drawing/2014/main" id="{CE371D7F-4352-48D2-8B34-E0D9D8365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96CD85-C2C6-4E9B-8BAE-4248CC285C4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1862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630BB19-81C4-4D4B-94D0-CB452E1F1390}" type="slidenum">
              <a:rPr lang="pt-BR" altLang="pt-BR" sz="1200" b="0">
                <a:solidFill>
                  <a:schemeClr val="tx1"/>
                </a:solidFill>
              </a:rPr>
              <a:pPr/>
              <a:t>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>
            <a:extLst>
              <a:ext uri="{FF2B5EF4-FFF2-40B4-BE49-F238E27FC236}">
                <a16:creationId xmlns="" xmlns:a16="http://schemas.microsoft.com/office/drawing/2014/main" id="{ED7B8614-64E1-448A-B6B4-CB62D9955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>
            <a:extLst>
              <a:ext uri="{FF2B5EF4-FFF2-40B4-BE49-F238E27FC236}">
                <a16:creationId xmlns="" xmlns:a16="http://schemas.microsoft.com/office/drawing/2014/main" id="{61CF17ED-663A-4A88-9D01-8B9945009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22643D-889A-482A-98AD-46222D8EC550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7BEFD8F-801C-4D5A-B00D-5EE7A1C8E12A}" type="slidenum">
              <a:rPr lang="pt-BR" altLang="pt-BR" sz="1200" b="0">
                <a:solidFill>
                  <a:schemeClr val="tx1"/>
                </a:solidFill>
              </a:rPr>
              <a:pPr/>
              <a:t>7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2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Font typeface="Times New Roman" pitchFamily="18" charset="0"/>
              <a:buNone/>
            </a:pPr>
            <a:fld id="{ABA8BF0E-866E-48AA-B993-8B7B2577968F}" type="slidenum">
              <a:rPr lang="en-GB" altLang="pt-BR" b="0"/>
              <a:pPr algn="r">
                <a:spcBef>
                  <a:spcPct val="0"/>
                </a:spcBef>
                <a:buFont typeface="Times New Roman" pitchFamily="18" charset="0"/>
                <a:buNone/>
              </a:pPr>
              <a:t>8</a:t>
            </a:fld>
            <a:endParaRPr lang="en-GB" altLang="pt-BR" b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240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228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80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70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4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A5B1388B-9E82-403E-9227-D0E2E4B119BF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>
            <a:extLst>
              <a:ext uri="{FF2B5EF4-FFF2-40B4-BE49-F238E27FC236}">
                <a16:creationId xmlns="" xmlns:a16="http://schemas.microsoft.com/office/drawing/2014/main" id="{4D5EBECB-60E9-423E-B558-50D435809BCD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6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47483646 h 1060"/>
              <a:gd name="T12" fmla="*/ 2147483646 w 5760"/>
              <a:gd name="T13" fmla="*/ 2147483646 h 1060"/>
              <a:gd name="T14" fmla="*/ 2147483646 w 5760"/>
              <a:gd name="T15" fmla="*/ 2147483646 h 1060"/>
              <a:gd name="T16" fmla="*/ 2147483646 w 5760"/>
              <a:gd name="T17" fmla="*/ 2147483646 h 1060"/>
              <a:gd name="T18" fmla="*/ 2147483646 w 5760"/>
              <a:gd name="T19" fmla="*/ 2147483646 h 1060"/>
              <a:gd name="T20" fmla="*/ 2147483646 w 5760"/>
              <a:gd name="T21" fmla="*/ 2147483646 h 1060"/>
              <a:gd name="T22" fmla="*/ 2147483646 w 5760"/>
              <a:gd name="T23" fmla="*/ 2147483646 h 1060"/>
              <a:gd name="T24" fmla="*/ 2147483646 w 5760"/>
              <a:gd name="T25" fmla="*/ 2147483646 h 1060"/>
              <a:gd name="T26" fmla="*/ 2147483646 w 5760"/>
              <a:gd name="T27" fmla="*/ 2147483646 h 1060"/>
              <a:gd name="T28" fmla="*/ 2147483646 w 5760"/>
              <a:gd name="T29" fmla="*/ 2147483646 h 1060"/>
              <a:gd name="T30" fmla="*/ 2147483646 w 5760"/>
              <a:gd name="T31" fmla="*/ 2147483646 h 1060"/>
              <a:gd name="T32" fmla="*/ 2147483646 w 5760"/>
              <a:gd name="T33" fmla="*/ 2147483646 h 1060"/>
              <a:gd name="T34" fmla="*/ 2147483646 w 5760"/>
              <a:gd name="T35" fmla="*/ 2147483646 h 1060"/>
              <a:gd name="T36" fmla="*/ 2147483646 w 5760"/>
              <a:gd name="T37" fmla="*/ 2147483646 h 1060"/>
              <a:gd name="T38" fmla="*/ 2147483646 w 5760"/>
              <a:gd name="T39" fmla="*/ 2147483646 h 1060"/>
              <a:gd name="T40" fmla="*/ 2147483646 w 5760"/>
              <a:gd name="T41" fmla="*/ 2147483646 h 1060"/>
              <a:gd name="T42" fmla="*/ 2147483646 w 5760"/>
              <a:gd name="T43" fmla="*/ 2147483646 h 1060"/>
              <a:gd name="T44" fmla="*/ 2147483646 w 5760"/>
              <a:gd name="T45" fmla="*/ 2147483646 h 1060"/>
              <a:gd name="T46" fmla="*/ 2147483646 w 5760"/>
              <a:gd name="T47" fmla="*/ 2147483646 h 1060"/>
              <a:gd name="T48" fmla="*/ 2147483646 w 5760"/>
              <a:gd name="T49" fmla="*/ 2147483646 h 1060"/>
              <a:gd name="T50" fmla="*/ 2147483646 w 5760"/>
              <a:gd name="T51" fmla="*/ 2147483646 h 1060"/>
              <a:gd name="T52" fmla="*/ 2147483646 w 5760"/>
              <a:gd name="T53" fmla="*/ 2147483646 h 1060"/>
              <a:gd name="T54" fmla="*/ 0 w 5760"/>
              <a:gd name="T55" fmla="*/ 2147483646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8" name="Freeform 9">
            <a:extLst>
              <a:ext uri="{FF2B5EF4-FFF2-40B4-BE49-F238E27FC236}">
                <a16:creationId xmlns="" xmlns:a16="http://schemas.microsoft.com/office/drawing/2014/main" id="{7C4B62F7-7ADB-46EB-BC00-FDD1583B7C3D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6 h 673"/>
              <a:gd name="T2" fmla="*/ 0 w 5284"/>
              <a:gd name="T3" fmla="*/ 2147483646 h 673"/>
              <a:gd name="T4" fmla="*/ 2147483646 w 5284"/>
              <a:gd name="T5" fmla="*/ 2147483646 h 673"/>
              <a:gd name="T6" fmla="*/ 2147483646 w 5284"/>
              <a:gd name="T7" fmla="*/ 2147483646 h 673"/>
              <a:gd name="T8" fmla="*/ 2147483646 w 5284"/>
              <a:gd name="T9" fmla="*/ 2147483646 h 673"/>
              <a:gd name="T10" fmla="*/ 2147483646 w 5284"/>
              <a:gd name="T11" fmla="*/ 2147483646 h 673"/>
              <a:gd name="T12" fmla="*/ 2147483646 w 5284"/>
              <a:gd name="T13" fmla="*/ 2147483646 h 673"/>
              <a:gd name="T14" fmla="*/ 2147483646 w 5284"/>
              <a:gd name="T15" fmla="*/ 2147483646 h 673"/>
              <a:gd name="T16" fmla="*/ 2147483646 w 5284"/>
              <a:gd name="T17" fmla="*/ 2147483646 h 673"/>
              <a:gd name="T18" fmla="*/ 2147483646 w 5284"/>
              <a:gd name="T19" fmla="*/ 2147483646 h 673"/>
              <a:gd name="T20" fmla="*/ 2147483646 w 5284"/>
              <a:gd name="T21" fmla="*/ 2147483646 h 673"/>
              <a:gd name="T22" fmla="*/ 2147483646 w 5284"/>
              <a:gd name="T23" fmla="*/ 2147483646 h 673"/>
              <a:gd name="T24" fmla="*/ 2147483646 w 5284"/>
              <a:gd name="T25" fmla="*/ 2147483646 h 673"/>
              <a:gd name="T26" fmla="*/ 2147483646 w 5284"/>
              <a:gd name="T27" fmla="*/ 2147483646 h 673"/>
              <a:gd name="T28" fmla="*/ 2147483646 w 5284"/>
              <a:gd name="T29" fmla="*/ 2147483646 h 673"/>
              <a:gd name="T30" fmla="*/ 2147483646 w 5284"/>
              <a:gd name="T31" fmla="*/ 2147483646 h 673"/>
              <a:gd name="T32" fmla="*/ 2147483646 w 5284"/>
              <a:gd name="T33" fmla="*/ 2147483646 h 673"/>
              <a:gd name="T34" fmla="*/ 2147483646 w 5284"/>
              <a:gd name="T35" fmla="*/ 2147483646 h 673"/>
              <a:gd name="T36" fmla="*/ 2147483646 w 5284"/>
              <a:gd name="T37" fmla="*/ 2147483646 h 673"/>
              <a:gd name="T38" fmla="*/ 2147483646 w 5284"/>
              <a:gd name="T39" fmla="*/ 2147483646 h 673"/>
              <a:gd name="T40" fmla="*/ 2147483646 w 5284"/>
              <a:gd name="T41" fmla="*/ 2147483646 h 673"/>
              <a:gd name="T42" fmla="*/ 2147483646 w 5284"/>
              <a:gd name="T43" fmla="*/ 2147483646 h 673"/>
              <a:gd name="T44" fmla="*/ 2147483646 w 5284"/>
              <a:gd name="T45" fmla="*/ 2147483646 h 673"/>
              <a:gd name="T46" fmla="*/ 2147483646 w 5284"/>
              <a:gd name="T47" fmla="*/ 2147483646 h 673"/>
              <a:gd name="T48" fmla="*/ 2147483646 w 5284"/>
              <a:gd name="T49" fmla="*/ 2147483646 h 673"/>
              <a:gd name="T50" fmla="*/ 2147483646 w 5284"/>
              <a:gd name="T51" fmla="*/ 2147483646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2147483646 h 673"/>
              <a:gd name="T58" fmla="*/ 2147483646 w 5284"/>
              <a:gd name="T59" fmla="*/ 2147483646 h 673"/>
              <a:gd name="T60" fmla="*/ 2147483646 w 5284"/>
              <a:gd name="T61" fmla="*/ 2147483646 h 673"/>
              <a:gd name="T62" fmla="*/ 2147483646 w 5284"/>
              <a:gd name="T63" fmla="*/ 2147483646 h 673"/>
              <a:gd name="T64" fmla="*/ 2147483646 w 5284"/>
              <a:gd name="T65" fmla="*/ 2147483646 h 673"/>
              <a:gd name="T66" fmla="*/ 2147483646 w 5284"/>
              <a:gd name="T67" fmla="*/ 2147483646 h 673"/>
              <a:gd name="T68" fmla="*/ 2147483646 w 5284"/>
              <a:gd name="T69" fmla="*/ 2147483646 h 673"/>
              <a:gd name="T70" fmla="*/ 2147483646 w 5284"/>
              <a:gd name="T71" fmla="*/ 2147483646 h 673"/>
              <a:gd name="T72" fmla="*/ 2147483646 w 5284"/>
              <a:gd name="T73" fmla="*/ 2147483646 h 673"/>
              <a:gd name="T74" fmla="*/ 2147483646 w 5284"/>
              <a:gd name="T75" fmla="*/ 2147483646 h 673"/>
              <a:gd name="T76" fmla="*/ 2147483646 w 5284"/>
              <a:gd name="T77" fmla="*/ 2147483646 h 673"/>
              <a:gd name="T78" fmla="*/ 2147483646 w 5284"/>
              <a:gd name="T79" fmla="*/ 2147483646 h 673"/>
              <a:gd name="T80" fmla="*/ 2147483646 w 5284"/>
              <a:gd name="T81" fmla="*/ 2147483646 h 673"/>
              <a:gd name="T82" fmla="*/ 2147483646 w 5284"/>
              <a:gd name="T83" fmla="*/ 2147483646 h 673"/>
              <a:gd name="T84" fmla="*/ 2147483646 w 5284"/>
              <a:gd name="T85" fmla="*/ 2147483646 h 673"/>
              <a:gd name="T86" fmla="*/ 0 w 5284"/>
              <a:gd name="T87" fmla="*/ 214748364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9" name="Freeform 10">
            <a:extLst>
              <a:ext uri="{FF2B5EF4-FFF2-40B4-BE49-F238E27FC236}">
                <a16:creationId xmlns="" xmlns:a16="http://schemas.microsoft.com/office/drawing/2014/main" id="{500E066E-2229-4C30-A926-E23AE5838FDE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6 h 286"/>
              <a:gd name="T4" fmla="*/ 2147483646 w 2884"/>
              <a:gd name="T5" fmla="*/ 2147483646 h 286"/>
              <a:gd name="T6" fmla="*/ 2147483646 w 2884"/>
              <a:gd name="T7" fmla="*/ 2147483646 h 286"/>
              <a:gd name="T8" fmla="*/ 2147483646 w 2884"/>
              <a:gd name="T9" fmla="*/ 2147483646 h 286"/>
              <a:gd name="T10" fmla="*/ 2147483646 w 2884"/>
              <a:gd name="T11" fmla="*/ 2147483646 h 286"/>
              <a:gd name="T12" fmla="*/ 2147483646 w 2884"/>
              <a:gd name="T13" fmla="*/ 2147483646 h 286"/>
              <a:gd name="T14" fmla="*/ 2147483646 w 2884"/>
              <a:gd name="T15" fmla="*/ 2147483646 h 286"/>
              <a:gd name="T16" fmla="*/ 2147483646 w 2884"/>
              <a:gd name="T17" fmla="*/ 2147483646 h 286"/>
              <a:gd name="T18" fmla="*/ 2147483646 w 2884"/>
              <a:gd name="T19" fmla="*/ 2147483646 h 286"/>
              <a:gd name="T20" fmla="*/ 2147483646 w 2884"/>
              <a:gd name="T21" fmla="*/ 2147483646 h 286"/>
              <a:gd name="T22" fmla="*/ 2147483646 w 2884"/>
              <a:gd name="T23" fmla="*/ 2147483646 h 286"/>
              <a:gd name="T24" fmla="*/ 2147483646 w 2884"/>
              <a:gd name="T25" fmla="*/ 2147483646 h 286"/>
              <a:gd name="T26" fmla="*/ 2147483646 w 2884"/>
              <a:gd name="T27" fmla="*/ 2147483646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16 Rectángulo">
            <a:extLst>
              <a:ext uri="{FF2B5EF4-FFF2-40B4-BE49-F238E27FC236}">
                <a16:creationId xmlns="" xmlns:a16="http://schemas.microsoft.com/office/drawing/2014/main" id="{D49CBEFC-8A0F-4556-B09B-4E02D98EFE51}"/>
              </a:ext>
            </a:extLst>
          </p:cNvPr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S72v8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bit.ly/3Eq59u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brasil.com.br/internacional/desigualdade-63-da-riqueza-do-brasil-esta-nas-maos-de-1-da-populacao-diz-relatorio-da-oxfa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36607" y="166687"/>
            <a:ext cx="9777412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3200" u="sng" dirty="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4400" i="1" u="sng" dirty="0">
              <a:solidFill>
                <a:srgbClr val="FFFF00"/>
              </a:solidFill>
            </a:endParaRPr>
          </a:p>
          <a:p>
            <a:pPr algn="ctr"/>
            <a:endParaRPr lang="pt-BR" altLang="pt-BR" sz="3000" b="0" i="1" u="sng" dirty="0">
              <a:solidFill>
                <a:srgbClr val="FFFF00"/>
              </a:solidFill>
            </a:endParaRPr>
          </a:p>
          <a:p>
            <a:pPr algn="ctr"/>
            <a:endParaRPr lang="pt-BR" altLang="pt-BR" sz="3000" b="0" i="1" u="sng" dirty="0">
              <a:solidFill>
                <a:srgbClr val="FFFF00"/>
              </a:solidFill>
            </a:endParaRPr>
          </a:p>
          <a:p>
            <a:pPr algn="ctr"/>
            <a:endParaRPr lang="pt-BR" altLang="pt-BR" sz="3000" b="0" i="1" u="sng" dirty="0">
              <a:solidFill>
                <a:srgbClr val="FFFF00"/>
              </a:solidFill>
            </a:endParaRPr>
          </a:p>
          <a:p>
            <a:pPr algn="ctr"/>
            <a:endParaRPr lang="pt-BR" altLang="pt-BR" sz="3000" b="0" i="1" u="sng" dirty="0">
              <a:solidFill>
                <a:srgbClr val="FFFF00"/>
              </a:solidFill>
            </a:endParaRPr>
          </a:p>
          <a:p>
            <a:pPr algn="ctr"/>
            <a:endParaRPr lang="pt-BR" altLang="pt-BR" sz="2700" u="sng" dirty="0">
              <a:solidFill>
                <a:srgbClr val="FFFF00"/>
              </a:solidFill>
            </a:endParaRPr>
          </a:p>
          <a:p>
            <a:pPr algn="ctr" eaLnBrk="1" hangingPunct="1"/>
            <a:endParaRPr lang="en-US" altLang="pt-BR" sz="2500" b="0" i="1" dirty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endParaRPr lang="en-US" altLang="pt-BR" sz="2500" b="0" i="1" dirty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endParaRPr lang="en-US" altLang="pt-BR" sz="2500" b="0" i="1" dirty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endParaRPr lang="pt-BR" altLang="pt-BR" sz="1800" dirty="0">
              <a:solidFill>
                <a:srgbClr val="92D050"/>
              </a:solidFill>
              <a:latin typeface="Tahoma" pitchFamily="34" charset="0"/>
            </a:endParaRPr>
          </a:p>
          <a:p>
            <a:pPr algn="ctr" eaLnBrk="1" hangingPunct="1"/>
            <a:endParaRPr lang="pt-BR" altLang="pt-BR" sz="2200" dirty="0">
              <a:solidFill>
                <a:srgbClr val="92D050"/>
              </a:solidFill>
              <a:latin typeface="Tahoma" pitchFamily="34" charset="0"/>
            </a:endParaRPr>
          </a:p>
          <a:p>
            <a:pPr algn="ctr" eaLnBrk="1" hangingPunct="1"/>
            <a:endParaRPr lang="pt-BR" altLang="pt-BR" sz="2000" b="0" dirty="0">
              <a:solidFill>
                <a:srgbClr val="92D050"/>
              </a:solidFill>
              <a:latin typeface="Tahoma" pitchFamily="34" charset="0"/>
            </a:endParaRPr>
          </a:p>
          <a:p>
            <a:pPr algn="ctr" eaLnBrk="1" hangingPunct="1"/>
            <a:r>
              <a:rPr lang="pt-BR" altLang="pt-BR" sz="2000" b="0" smtClean="0">
                <a:solidFill>
                  <a:srgbClr val="92D050"/>
                </a:solidFill>
                <a:latin typeface="Tahoma" pitchFamily="34" charset="0"/>
              </a:rPr>
              <a:t>I Plenária da Campanha Nacional por Direitos Sociais</a:t>
            </a:r>
          </a:p>
          <a:p>
            <a:pPr algn="ctr" eaLnBrk="1" hangingPunct="1"/>
            <a:r>
              <a:rPr lang="pt-BR" altLang="pt-BR" sz="2000" b="0" smtClean="0">
                <a:solidFill>
                  <a:srgbClr val="92D050"/>
                </a:solidFill>
                <a:latin typeface="Tahoma" pitchFamily="34" charset="0"/>
              </a:rPr>
              <a:t>Brasília</a:t>
            </a:r>
            <a:r>
              <a:rPr lang="pt-BR" altLang="pt-BR" sz="2000" b="0">
                <a:solidFill>
                  <a:srgbClr val="92D050"/>
                </a:solidFill>
                <a:latin typeface="Tahoma" pitchFamily="34" charset="0"/>
              </a:rPr>
              <a:t>, </a:t>
            </a:r>
            <a:r>
              <a:rPr lang="pt-BR" altLang="pt-BR" sz="2000" b="0" smtClean="0">
                <a:solidFill>
                  <a:srgbClr val="92D050"/>
                </a:solidFill>
                <a:latin typeface="Tahoma" pitchFamily="34" charset="0"/>
              </a:rPr>
              <a:t>23 </a:t>
            </a:r>
            <a:r>
              <a:rPr lang="pt-BR" altLang="pt-BR" sz="2000" b="0">
                <a:solidFill>
                  <a:srgbClr val="92D050"/>
                </a:solidFill>
                <a:latin typeface="Tahoma" pitchFamily="34" charset="0"/>
              </a:rPr>
              <a:t>de </a:t>
            </a:r>
            <a:r>
              <a:rPr lang="pt-BR" altLang="pt-BR" sz="2000" b="0" smtClean="0">
                <a:solidFill>
                  <a:srgbClr val="92D050"/>
                </a:solidFill>
                <a:latin typeface="Tahoma" pitchFamily="34" charset="0"/>
              </a:rPr>
              <a:t>março de </a:t>
            </a:r>
            <a:r>
              <a:rPr lang="pt-BR" altLang="pt-BR" sz="2000" b="0" dirty="0">
                <a:solidFill>
                  <a:srgbClr val="92D050"/>
                </a:solidFill>
                <a:latin typeface="Tahoma" pitchFamily="34" charset="0"/>
              </a:rPr>
              <a:t>2024</a:t>
            </a:r>
          </a:p>
        </p:txBody>
      </p:sp>
      <p:sp>
        <p:nvSpPr>
          <p:cNvPr id="4098" name="CaixaDeTexto 3"/>
          <p:cNvSpPr txBox="1">
            <a:spLocks noChangeArrowheads="1"/>
          </p:cNvSpPr>
          <p:nvPr/>
        </p:nvSpPr>
        <p:spPr bwMode="auto">
          <a:xfrm flipH="1">
            <a:off x="415925" y="2133600"/>
            <a:ext cx="9217025" cy="311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endParaRPr lang="pt-BR" altLang="pt-BR" sz="800" dirty="0">
              <a:solidFill>
                <a:schemeClr val="tx1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900" dirty="0">
              <a:solidFill>
                <a:schemeClr val="tx1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3200" dirty="0">
              <a:solidFill>
                <a:schemeClr val="tx1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 smtClean="0">
                <a:solidFill>
                  <a:schemeClr val="tx1"/>
                </a:solidFill>
                <a:latin typeface="Tahoma" pitchFamily="34" charset="0"/>
              </a:rPr>
              <a:t>A LUTA POR DIREITOS SOCIAIS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tx1"/>
                </a:solidFill>
                <a:latin typeface="Tahoma" pitchFamily="34" charset="0"/>
              </a:rPr>
              <a:t>X</a:t>
            </a:r>
            <a:endParaRPr lang="pt-BR" altLang="pt-BR" sz="2800" dirty="0">
              <a:solidFill>
                <a:schemeClr val="tx1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 smtClean="0">
                <a:solidFill>
                  <a:schemeClr val="tx1"/>
                </a:solidFill>
                <a:latin typeface="Tahoma" pitchFamily="34" charset="0"/>
              </a:rPr>
              <a:t>O PRIVILÉGIO DO SISTEMA DA DÍVIDA</a:t>
            </a:r>
            <a:endParaRPr lang="pt-BR" altLang="pt-BR" sz="2800" dirty="0">
              <a:solidFill>
                <a:schemeClr val="tx1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764704"/>
            <a:ext cx="2101850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25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whatsapp.com/20d7e2ba-9367-48f4-8cd4-8eabc8307a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5" descr="blob:https://web.whatsapp.com/20d7e2ba-9367-48f4-8cd4-8eabc8307a6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2040028" y="92075"/>
            <a:ext cx="59291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2000" dirty="0">
                <a:solidFill>
                  <a:schemeClr val="accent1"/>
                </a:solidFill>
                <a:latin typeface="Tahoma" pitchFamily="34" charset="0"/>
              </a:rPr>
              <a:t>ORÇAMENTO FEDERAL EXECUTADO EM 2023</a:t>
            </a:r>
          </a:p>
          <a:p>
            <a:pPr algn="ctr"/>
            <a:r>
              <a:rPr lang="pt-BR" altLang="pt-BR" sz="2000" dirty="0">
                <a:solidFill>
                  <a:schemeClr val="accent1"/>
                </a:solidFill>
                <a:latin typeface="Tahoma" pitchFamily="34" charset="0"/>
              </a:rPr>
              <a:t>PRIVILÉGIO DO SISTEMA DA DÍVIDA</a:t>
            </a:r>
            <a:endParaRPr lang="pt-BR" altLang="pt-BR" sz="2000" b="0" dirty="0">
              <a:solidFill>
                <a:schemeClr val="accent1"/>
              </a:solidFill>
              <a:latin typeface="Tahoma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D508F12D-CEC5-1EAF-B7E4-1C8D65B92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3" y="917732"/>
            <a:ext cx="8362974" cy="591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39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whatsapp.com/20d7e2ba-9367-48f4-8cd4-8eabc8307a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5" descr="blob:https://web.whatsapp.com/20d7e2ba-9367-48f4-8cd4-8eabc8307a6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155576" y="197305"/>
            <a:ext cx="9698048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4000" smtClean="0">
                <a:solidFill>
                  <a:schemeClr val="accent1"/>
                </a:solidFill>
                <a:latin typeface="Tahoma" pitchFamily="34" charset="0"/>
              </a:rPr>
              <a:t>COMO ENFRENTAR O SISTEMA DA DÍVIDA</a:t>
            </a:r>
          </a:p>
          <a:p>
            <a:pPr algn="ctr"/>
            <a:endParaRPr lang="pt-BR" altLang="pt-BR" sz="4000" b="0">
              <a:solidFill>
                <a:schemeClr val="accent1"/>
              </a:solidFill>
              <a:latin typeface="Tahoma" pitchFamily="34" charset="0"/>
            </a:endParaRPr>
          </a:p>
          <a:p>
            <a:pPr algn="ctr"/>
            <a:r>
              <a:rPr lang="pt-BR" altLang="pt-BR" sz="4000" b="0" smtClean="0">
                <a:solidFill>
                  <a:schemeClr val="accent1"/>
                </a:solidFill>
                <a:latin typeface="Tahoma" pitchFamily="34" charset="0"/>
              </a:rPr>
              <a:t>AUDITORIA</a:t>
            </a:r>
          </a:p>
          <a:p>
            <a:pPr algn="ctr"/>
            <a:r>
              <a:rPr lang="pt-BR" altLang="pt-BR" sz="4000" b="0" smtClean="0">
                <a:solidFill>
                  <a:schemeClr val="accent1"/>
                </a:solidFill>
                <a:latin typeface="Tahoma" pitchFamily="34" charset="0"/>
              </a:rPr>
              <a:t>Com participação da sociedade</a:t>
            </a:r>
            <a:endParaRPr lang="pt-BR" altLang="pt-BR" sz="4000" b="0" smtClean="0">
              <a:solidFill>
                <a:schemeClr val="accent1"/>
              </a:solidFill>
              <a:latin typeface="Tahoma" pitchFamily="34" charset="0"/>
            </a:endParaRPr>
          </a:p>
          <a:p>
            <a:pPr algn="ctr"/>
            <a:endParaRPr lang="pt-BR" altLang="pt-BR" sz="4000" b="0">
              <a:solidFill>
                <a:schemeClr val="tx1"/>
              </a:solidFill>
              <a:latin typeface="Tahoma" pitchFamily="34" charset="0"/>
            </a:endParaRPr>
          </a:p>
          <a:p>
            <a:pPr algn="ctr"/>
            <a:r>
              <a:rPr lang="pt-BR" altLang="pt-BR" sz="4000" b="0" smtClean="0">
                <a:solidFill>
                  <a:schemeClr val="tx1"/>
                </a:solidFill>
                <a:latin typeface="Tahoma" pitchFamily="34" charset="0"/>
              </a:rPr>
              <a:t>A dívida pública tem servido para investimentos sociais?</a:t>
            </a:r>
          </a:p>
          <a:p>
            <a:pPr algn="ctr"/>
            <a:endParaRPr lang="pt-BR" altLang="pt-BR" sz="4000" b="0">
              <a:solidFill>
                <a:schemeClr val="tx1"/>
              </a:solidFill>
              <a:latin typeface="Tahoma" pitchFamily="34" charset="0"/>
            </a:endParaRPr>
          </a:p>
          <a:p>
            <a:pPr algn="ctr"/>
            <a:r>
              <a:rPr lang="pt-BR" altLang="pt-BR" sz="4000" b="0" smtClean="0">
                <a:solidFill>
                  <a:schemeClr val="tx1"/>
                </a:solidFill>
                <a:latin typeface="Tahoma" pitchFamily="34" charset="0"/>
              </a:rPr>
              <a:t>Quem se beneficia deste endividamento?</a:t>
            </a:r>
          </a:p>
          <a:p>
            <a:pPr algn="ctr"/>
            <a:endParaRPr lang="pt-BR" altLang="pt-BR" sz="2000" b="0" dirty="0">
              <a:solidFill>
                <a:schemeClr val="accent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8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="" xmlns:a16="http://schemas.microsoft.com/office/drawing/2014/main" id="{D3C3B723-4822-4FFD-8FD4-4DC7C4476F3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969224" y="54270"/>
            <a:ext cx="2802434" cy="694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sz="8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dirty="0">
                <a:solidFill>
                  <a:schemeClr val="accent1"/>
                </a:solidFill>
                <a:latin typeface="Tahoma" panose="020B0604030504040204" pitchFamily="34" charset="0"/>
              </a:rPr>
              <a:t>A FALÁCIA DO USO DA DÍVIDA PARA GASTOS SOCIAIS</a:t>
            </a:r>
          </a:p>
          <a:p>
            <a:pPr algn="just" eaLnBrk="1" hangingPunct="1">
              <a:spcBef>
                <a:spcPts val="1200"/>
              </a:spcBef>
            </a:pPr>
            <a:r>
              <a:rPr lang="pt-BR" altLang="pt-BR" b="0" dirty="0">
                <a:solidFill>
                  <a:schemeClr val="tx1"/>
                </a:solidFill>
                <a:latin typeface="Tahoma" panose="020B0604030504040204" pitchFamily="34" charset="0"/>
              </a:rPr>
              <a:t>	</a:t>
            </a:r>
            <a:r>
              <a:rPr lang="pt-BR" altLang="pt-BR" sz="1800" b="0" dirty="0">
                <a:solidFill>
                  <a:schemeClr val="tx1"/>
                </a:solidFill>
                <a:latin typeface="Tahoma" panose="020B0604030504040204" pitchFamily="34" charset="0"/>
              </a:rPr>
              <a:t>No Brasil a dívida tem SUBTRAÍDO recursos das áreas sociais: além de consumir praticamente todos os recursos advindos da emissão de novos títulos, </a:t>
            </a:r>
            <a:r>
              <a:rPr lang="pt-BR" altLang="pt-BR" sz="1800" b="0" dirty="0">
                <a:solidFill>
                  <a:schemeClr val="accent1"/>
                </a:solidFill>
                <a:latin typeface="Tahoma" panose="020B0604030504040204" pitchFamily="34" charset="0"/>
              </a:rPr>
              <a:t>ainda absorve recursos provenientes de outras fontes, que poderiam ser destinados a investimentos em áreas sociais.</a:t>
            </a:r>
          </a:p>
          <a:p>
            <a:endParaRPr lang="pt-BR" altLang="pt-BR" sz="18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r>
              <a:rPr lang="pt-BR" altLang="pt-BR" sz="1800" b="0" dirty="0">
                <a:solidFill>
                  <a:schemeClr val="tx1"/>
                </a:solidFill>
                <a:latin typeface="Tahoma" panose="020B0604030504040204" pitchFamily="34" charset="0"/>
              </a:rPr>
              <a:t>Ver artigos:</a:t>
            </a:r>
          </a:p>
          <a:p>
            <a:r>
              <a:rPr lang="pt-BR" altLang="pt-BR" sz="1400" b="0" dirty="0">
                <a:solidFill>
                  <a:schemeClr val="tx1"/>
                </a:solidFill>
                <a:latin typeface="Tahoma" pitchFamily="34" charset="0"/>
                <a:hlinkClick r:id="rId3"/>
              </a:rPr>
              <a:t>https://bit.ly/2S72v8v</a:t>
            </a:r>
            <a:r>
              <a:rPr lang="pt-BR" altLang="pt-BR" sz="1400" b="0" dirty="0">
                <a:solidFill>
                  <a:schemeClr val="tx1"/>
                </a:solidFill>
                <a:latin typeface="Tahoma" pitchFamily="34" charset="0"/>
              </a:rPr>
              <a:t>   </a:t>
            </a:r>
            <a:r>
              <a:rPr lang="pt-BR" altLang="pt-BR" sz="1400" b="0" dirty="0">
                <a:solidFill>
                  <a:schemeClr val="tx1"/>
                </a:solidFill>
                <a:latin typeface="Tahoma" pitchFamily="34" charset="0"/>
                <a:hlinkClick r:id="rId4"/>
              </a:rPr>
              <a:t>https://bit.ly/3Eq59u9</a:t>
            </a:r>
            <a:r>
              <a:rPr lang="pt-BR" altLang="pt-BR" sz="1400" b="0" dirty="0">
                <a:solidFill>
                  <a:schemeClr val="tx1"/>
                </a:solidFill>
                <a:latin typeface="Tahoma" panose="020B0604030504040204" pitchFamily="34" charset="0"/>
              </a:rPr>
              <a:t>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7" y="537657"/>
            <a:ext cx="618344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5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/>
          <p:cNvSpPr txBox="1">
            <a:spLocks noChangeArrowheads="1"/>
          </p:cNvSpPr>
          <p:nvPr/>
        </p:nvSpPr>
        <p:spPr bwMode="auto">
          <a:xfrm>
            <a:off x="316183" y="247638"/>
            <a:ext cx="9577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>
                <a:solidFill>
                  <a:schemeClr val="accent1"/>
                </a:solidFill>
                <a:latin typeface="Tahoma" pitchFamily="34" charset="0"/>
              </a:rPr>
              <a:t>MODELO ECONÔMICO CONCENTRADOR DE RENDA</a:t>
            </a:r>
            <a:endParaRPr lang="pt-BR" altLang="pt-BR" b="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6" name="AutoShape 2" descr="blob:https://web.whatsapp.com/20d7e2ba-9367-48f4-8cd4-8eabc8307a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5" descr="blob:https://web.whatsapp.com/20d7e2ba-9367-48f4-8cd4-8eabc8307a6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4" y="980728"/>
            <a:ext cx="8764588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62381" y="6188498"/>
            <a:ext cx="88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Fonte: </a:t>
            </a:r>
            <a:r>
              <a:rPr lang="pt-BR" sz="1200">
                <a:solidFill>
                  <a:schemeClr val="tx1"/>
                </a:solidFill>
                <a:hlinkClick r:id="rId3"/>
              </a:rPr>
              <a:t>https://www.cnnbrasil.com.br/internacional/desigualdade-63-da-riqueza-do-brasil-esta-nas-maos-de-1-da-populacao-diz-relatorio-da-oxfam/</a:t>
            </a:r>
            <a:r>
              <a:rPr lang="pt-BR" sz="120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50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/>
          <p:cNvSpPr txBox="1">
            <a:spLocks noChangeArrowheads="1"/>
          </p:cNvSpPr>
          <p:nvPr/>
        </p:nvSpPr>
        <p:spPr bwMode="auto">
          <a:xfrm>
            <a:off x="316183" y="247638"/>
            <a:ext cx="9577511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endParaRPr lang="pt-BR" altLang="pt-BR" smtClean="0">
              <a:solidFill>
                <a:schemeClr val="accent1"/>
              </a:solidFill>
              <a:latin typeface="Tahoma" pitchFamily="34" charset="0"/>
            </a:endParaRPr>
          </a:p>
          <a:p>
            <a:pPr algn="ctr"/>
            <a:r>
              <a:rPr lang="pt-BR" altLang="pt-BR" sz="3600" smtClean="0">
                <a:solidFill>
                  <a:schemeClr val="accent1"/>
                </a:solidFill>
                <a:latin typeface="Tahoma" pitchFamily="34" charset="0"/>
              </a:rPr>
              <a:t>PARA QUE TEM SERVIDO A DÍVIDA PÚBLICA NO BRASIL?</a:t>
            </a:r>
            <a:endParaRPr lang="pt-BR" altLang="pt-BR" sz="3600">
              <a:solidFill>
                <a:schemeClr val="accent1"/>
              </a:solidFill>
              <a:latin typeface="Tahoma" pitchFamily="34" charset="0"/>
            </a:endParaRPr>
          </a:p>
          <a:p>
            <a:pPr algn="ctr"/>
            <a:endParaRPr lang="pt-BR" altLang="pt-BR" smtClean="0">
              <a:solidFill>
                <a:schemeClr val="accent1"/>
              </a:solidFill>
              <a:latin typeface="Tahoma" pitchFamily="34" charset="0"/>
            </a:endParaRPr>
          </a:p>
          <a:p>
            <a:pPr algn="ctr"/>
            <a:endParaRPr lang="pt-BR" altLang="pt-BR">
              <a:solidFill>
                <a:schemeClr val="accent1"/>
              </a:solidFill>
              <a:latin typeface="Tahoma" pitchFamily="34" charset="0"/>
            </a:endParaRPr>
          </a:p>
          <a:p>
            <a:pPr algn="ctr"/>
            <a:r>
              <a:rPr lang="pt-BR" altLang="pt-BR" smtClean="0">
                <a:solidFill>
                  <a:schemeClr val="accent1"/>
                </a:solidFill>
                <a:latin typeface="Tahoma" pitchFamily="34" charset="0"/>
              </a:rPr>
              <a:t>PAGAR OS JUROS E AMORTIZAÇÕES DA PRÓPRIA DÍVIDA</a:t>
            </a:r>
          </a:p>
          <a:p>
            <a:pPr algn="ctr"/>
            <a:endParaRPr lang="pt-BR" altLang="pt-BR">
              <a:solidFill>
                <a:schemeClr val="accent1"/>
              </a:solidFill>
              <a:latin typeface="Tahoma" pitchFamily="34" charset="0"/>
            </a:endParaRPr>
          </a:p>
          <a:p>
            <a:pPr algn="ctr"/>
            <a:endParaRPr lang="pt-BR" altLang="pt-BR" smtClean="0">
              <a:solidFill>
                <a:schemeClr val="accent1"/>
              </a:solidFill>
              <a:latin typeface="Tahoma" pitchFamily="34" charset="0"/>
            </a:endParaRPr>
          </a:p>
          <a:p>
            <a:pPr algn="ctr"/>
            <a:r>
              <a:rPr lang="pt-BR" altLang="pt-BR" smtClean="0">
                <a:solidFill>
                  <a:schemeClr val="accent1"/>
                </a:solidFill>
                <a:latin typeface="Tahoma" pitchFamily="34" charset="0"/>
              </a:rPr>
              <a:t>E OUTROS MECANISMOS FINANCEIROS</a:t>
            </a:r>
          </a:p>
          <a:p>
            <a:pPr algn="ctr"/>
            <a:endParaRPr lang="pt-BR" altLang="pt-BR" smtClean="0">
              <a:solidFill>
                <a:schemeClr val="accent1"/>
              </a:solidFill>
              <a:latin typeface="Tahoma" pitchFamily="34" charset="0"/>
            </a:endParaRPr>
          </a:p>
          <a:p>
            <a:pPr algn="ctr"/>
            <a:endParaRPr lang="pt-BR" altLang="pt-BR">
              <a:solidFill>
                <a:schemeClr val="accent1"/>
              </a:solidFill>
              <a:latin typeface="Tahoma" pitchFamily="34" charset="0"/>
            </a:endParaRPr>
          </a:p>
          <a:p>
            <a:pPr marL="619125" indent="4763" algn="just"/>
            <a:r>
              <a:rPr lang="pt-BR" altLang="pt-BR" smtClean="0">
                <a:solidFill>
                  <a:schemeClr val="tx1"/>
                </a:solidFill>
                <a:latin typeface="Tahoma" pitchFamily="34" charset="0"/>
              </a:rPr>
              <a:t>- Bolsa Banqueiro</a:t>
            </a:r>
          </a:p>
          <a:p>
            <a:pPr marL="619125" indent="4763" algn="just"/>
            <a:r>
              <a:rPr lang="pt-BR" altLang="pt-BR" smtClean="0">
                <a:solidFill>
                  <a:schemeClr val="tx1"/>
                </a:solidFill>
                <a:latin typeface="Tahoma" pitchFamily="34" charset="0"/>
              </a:rPr>
              <a:t>- Operações de “swap”</a:t>
            </a:r>
          </a:p>
          <a:p>
            <a:pPr marL="619125" indent="4763" algn="just">
              <a:buFontTx/>
              <a:buChar char="-"/>
            </a:pPr>
            <a:r>
              <a:rPr lang="pt-BR" altLang="pt-BR" smtClean="0">
                <a:solidFill>
                  <a:schemeClr val="tx1"/>
                </a:solidFill>
                <a:latin typeface="Tahoma" pitchFamily="34" charset="0"/>
              </a:rPr>
              <a:t> Constituição de Reservas Internacionais</a:t>
            </a:r>
          </a:p>
          <a:p>
            <a:pPr marL="619125" indent="4763" algn="just">
              <a:buFontTx/>
              <a:buChar char="-"/>
            </a:pPr>
            <a:r>
              <a:rPr lang="pt-BR" altLang="pt-BR" smtClean="0">
                <a:solidFill>
                  <a:schemeClr val="tx1"/>
                </a:solidFill>
                <a:latin typeface="Tahoma" pitchFamily="34" charset="0"/>
              </a:rPr>
              <a:t> Prejuízos do Banco Central</a:t>
            </a:r>
            <a:endParaRPr lang="pt-BR" altLang="pt-BR" sz="2200" b="0" dirty="0">
              <a:solidFill>
                <a:srgbClr val="92D050"/>
              </a:solidFill>
              <a:latin typeface="Tahoma" pitchFamily="34" charset="0"/>
            </a:endParaRPr>
          </a:p>
        </p:txBody>
      </p:sp>
      <p:sp>
        <p:nvSpPr>
          <p:cNvPr id="6" name="AutoShape 2" descr="blob:https://web.whatsapp.com/20d7e2ba-9367-48f4-8cd4-8eabc8307a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5" descr="blob:https://web.whatsapp.com/20d7e2ba-9367-48f4-8cd4-8eabc8307a6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71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aixaDeTexto 3"/>
          <p:cNvSpPr txBox="1">
            <a:spLocks noChangeArrowheads="1"/>
          </p:cNvSpPr>
          <p:nvPr/>
        </p:nvSpPr>
        <p:spPr bwMode="auto">
          <a:xfrm flipH="1">
            <a:off x="128588" y="115888"/>
            <a:ext cx="4032324" cy="64940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z="16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pt-BR" altLang="pt-BR" sz="2800" dirty="0">
                <a:solidFill>
                  <a:schemeClr val="accent1"/>
                </a:solidFill>
                <a:latin typeface="Tahoma" panose="020B0604030504040204" pitchFamily="34" charset="0"/>
              </a:rPr>
              <a:t>Lei Complementar 200/2023 ARCABOUÇO FISCAL</a:t>
            </a:r>
          </a:p>
          <a:p>
            <a:r>
              <a:rPr lang="pt-BR" sz="1800" b="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Manteve o teto de gastos sociais para “</a:t>
            </a:r>
            <a:r>
              <a:rPr lang="pt-BR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guardar recursos importantes para o pagamento do endividamento público</a:t>
            </a:r>
            <a:r>
              <a:rPr lang="pt-BR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endParaRPr lang="pt-BR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Impõe graves restrições orçamentárias para cumprir o teto e a </a:t>
            </a:r>
            <a:r>
              <a:rPr lang="pt-BR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 de superávit primário </a:t>
            </a:r>
          </a:p>
          <a:p>
            <a:endParaRPr lang="pt-BR" sz="10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D5E8BF53-DE98-4685-CE44-6DA7A8E30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89" y="764704"/>
            <a:ext cx="5743575" cy="570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54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11289" y="13860"/>
            <a:ext cx="9417496" cy="89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FF9900"/>
              </a:buClr>
              <a:buFont typeface="Arial" pitchFamily="34" charset="0"/>
              <a:buNone/>
            </a:pPr>
            <a:r>
              <a:rPr lang="en-GB" altLang="pt-BR" sz="2800" smtClean="0">
                <a:solidFill>
                  <a:srgbClr val="92D050"/>
                </a:solidFill>
                <a:latin typeface="Tahoma" pitchFamily="34" charset="0"/>
              </a:rPr>
              <a:t>COMO MUDAR ESTA SITUAÇÃO?</a:t>
            </a:r>
            <a:endParaRPr lang="en-GB" altLang="pt-BR" sz="2800" smtClean="0">
              <a:solidFill>
                <a:srgbClr val="92D050"/>
              </a:solidFill>
              <a:latin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38044" y="908720"/>
            <a:ext cx="466795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20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22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CONSCIENTIZAÇÃO DA SOCIEDADE SOBRE O SISTEMA DA DÍVIDA</a:t>
            </a:r>
          </a:p>
          <a:p>
            <a:pPr algn="just"/>
            <a:endParaRPr lang="pt-BR" sz="1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8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AMANHÃ: PLENÁRIA FINAL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iálogo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toda a plenária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endParaRPr lang="pt-BR" sz="2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Definição dos eixos da Campanha</a:t>
            </a:r>
          </a:p>
          <a:p>
            <a:pPr algn="just"/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Agenda da campanha</a:t>
            </a:r>
          </a:p>
          <a:p>
            <a:pPr algn="just"/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Coordenação nacional da Campanha, que substituirá a coordenação provisória.</a:t>
            </a:r>
            <a:endParaRPr lang="pt-BR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2" y="908720"/>
            <a:ext cx="4524375" cy="570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739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70318</TotalTime>
  <Words>214</Words>
  <Application>Microsoft Office PowerPoint</Application>
  <PresentationFormat>Papel A4 (210 x 297 mm)</PresentationFormat>
  <Paragraphs>75</Paragraphs>
  <Slides>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ACD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2794</cp:revision>
  <cp:lastPrinted>2008-11-20T19:12:03Z</cp:lastPrinted>
  <dcterms:created xsi:type="dcterms:W3CDTF">2001-11-19T18:24:28Z</dcterms:created>
  <dcterms:modified xsi:type="dcterms:W3CDTF">2024-03-23T11:36:02Z</dcterms:modified>
</cp:coreProperties>
</file>