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6" r:id="rId2"/>
    <p:sldId id="262" r:id="rId3"/>
    <p:sldId id="261" r:id="rId4"/>
    <p:sldId id="2234" r:id="rId5"/>
    <p:sldId id="2225" r:id="rId6"/>
    <p:sldId id="2231" r:id="rId7"/>
    <p:sldId id="2224" r:id="rId8"/>
    <p:sldId id="2222" r:id="rId9"/>
    <p:sldId id="2223" r:id="rId10"/>
    <p:sldId id="287" r:id="rId11"/>
    <p:sldId id="2232" r:id="rId12"/>
    <p:sldId id="323" r:id="rId13"/>
    <p:sldId id="2227" r:id="rId14"/>
    <p:sldId id="2228" r:id="rId15"/>
    <p:sldId id="2229" r:id="rId16"/>
    <p:sldId id="2236" r:id="rId17"/>
    <p:sldId id="282" r:id="rId18"/>
    <p:sldId id="288" r:id="rId19"/>
    <p:sldId id="2235" r:id="rId20"/>
  </p:sldIdLst>
  <p:sldSz cx="9906000" cy="6858000" type="A4"/>
  <p:notesSz cx="9906000" cy="6858000"/>
  <p:defaultTextStyle>
    <a:defPPr>
      <a:defRPr kern="0"/>
    </a:def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B230"/>
    <a:srgbClr val="E1F2CE"/>
    <a:srgbClr val="9EF4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235" autoAdjust="0"/>
    <p:restoredTop sz="94651"/>
  </p:normalViewPr>
  <p:slideViewPr>
    <p:cSldViewPr>
      <p:cViewPr>
        <p:scale>
          <a:sx n="66" d="100"/>
          <a:sy n="66" d="100"/>
        </p:scale>
        <p:origin x="-972" y="-78"/>
      </p:cViewPr>
      <p:guideLst>
        <p:guide orient="horz" pos="2880"/>
        <p:guide pos="2160"/>
      </p:guideLst>
    </p:cSldViewPr>
  </p:slid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4292600" cy="3429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5611813" y="0"/>
            <a:ext cx="4292600" cy="342900"/>
          </a:xfrm>
          <a:prstGeom prst="rect">
            <a:avLst/>
          </a:prstGeom>
        </p:spPr>
        <p:txBody>
          <a:bodyPr vert="horz" lIns="91440" tIns="45720" rIns="91440" bIns="45720" rtlCol="0"/>
          <a:lstStyle>
            <a:lvl1pPr algn="r">
              <a:defRPr sz="1200"/>
            </a:lvl1pPr>
          </a:lstStyle>
          <a:p>
            <a:fld id="{7BDED4F1-2952-4CCD-819F-FDDBD84DBAA1}" type="datetimeFigureOut">
              <a:rPr lang="pt-BR" smtClean="0"/>
              <a:t>24/10/2025</a:t>
            </a:fld>
            <a:endParaRPr lang="pt-BR"/>
          </a:p>
        </p:txBody>
      </p:sp>
      <p:sp>
        <p:nvSpPr>
          <p:cNvPr id="4" name="Espaço Reservado para Imagem de Slide 3"/>
          <p:cNvSpPr>
            <a:spLocks noGrp="1" noRot="1" noChangeAspect="1"/>
          </p:cNvSpPr>
          <p:nvPr>
            <p:ph type="sldImg" idx="2"/>
          </p:nvPr>
        </p:nvSpPr>
        <p:spPr>
          <a:xfrm>
            <a:off x="3095625" y="514350"/>
            <a:ext cx="3714750" cy="257175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990600" y="3257550"/>
            <a:ext cx="7924800" cy="30861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6513513"/>
            <a:ext cx="4292600" cy="3429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5611813" y="6513513"/>
            <a:ext cx="4292600" cy="342900"/>
          </a:xfrm>
          <a:prstGeom prst="rect">
            <a:avLst/>
          </a:prstGeom>
        </p:spPr>
        <p:txBody>
          <a:bodyPr vert="horz" lIns="91440" tIns="45720" rIns="91440" bIns="45720" rtlCol="0" anchor="b"/>
          <a:lstStyle>
            <a:lvl1pPr algn="r">
              <a:defRPr sz="1200"/>
            </a:lvl1pPr>
          </a:lstStyle>
          <a:p>
            <a:fld id="{8743D962-3C6C-475A-B1C6-BA2E5FBB62D0}" type="slidenum">
              <a:rPr lang="pt-BR" smtClean="0"/>
              <a:t>‹nº›</a:t>
            </a:fld>
            <a:endParaRPr lang="pt-BR"/>
          </a:p>
        </p:txBody>
      </p:sp>
    </p:spTree>
    <p:extLst>
      <p:ext uri="{BB962C8B-B14F-4D97-AF65-F5344CB8AC3E}">
        <p14:creationId xmlns:p14="http://schemas.microsoft.com/office/powerpoint/2010/main" val="3997431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9"/>
          <p:cNvSpPr txBox="1">
            <a:spLocks noGrp="1" noChangeArrowheads="1"/>
          </p:cNvSpPr>
          <p:nvPr/>
        </p:nvSpPr>
        <p:spPr bwMode="auto">
          <a:xfrm>
            <a:off x="5615694" y="6514932"/>
            <a:ext cx="4290306" cy="343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lIns="94348" tIns="47174" rIns="94348" bIns="47174" anchor="b"/>
          <a:lstStyle>
            <a:lvl1pPr defTabSz="942975">
              <a:spcBef>
                <a:spcPct val="30000"/>
              </a:spcBef>
              <a:defRPr sz="1200">
                <a:solidFill>
                  <a:schemeClr val="tx1"/>
                </a:solidFill>
                <a:latin typeface="Times New Roman" pitchFamily="18" charset="0"/>
                <a:ea typeface="MS PGothic" pitchFamily="34" charset="-128"/>
              </a:defRPr>
            </a:lvl1pPr>
            <a:lvl2pPr marL="742950" indent="-285750" defTabSz="942975">
              <a:spcBef>
                <a:spcPct val="30000"/>
              </a:spcBef>
              <a:defRPr sz="1200">
                <a:solidFill>
                  <a:schemeClr val="tx1"/>
                </a:solidFill>
                <a:latin typeface="Times New Roman" pitchFamily="18" charset="0"/>
                <a:ea typeface="MS PGothic" pitchFamily="34" charset="-128"/>
              </a:defRPr>
            </a:lvl2pPr>
            <a:lvl3pPr marL="1143000" indent="-228600" defTabSz="942975">
              <a:spcBef>
                <a:spcPct val="30000"/>
              </a:spcBef>
              <a:defRPr sz="1200">
                <a:solidFill>
                  <a:schemeClr val="tx1"/>
                </a:solidFill>
                <a:latin typeface="Times New Roman" pitchFamily="18" charset="0"/>
                <a:ea typeface="MS PGothic" pitchFamily="34" charset="-128"/>
              </a:defRPr>
            </a:lvl3pPr>
            <a:lvl4pPr marL="1600200" indent="-228600" defTabSz="942975">
              <a:spcBef>
                <a:spcPct val="30000"/>
              </a:spcBef>
              <a:defRPr sz="1200">
                <a:solidFill>
                  <a:schemeClr val="tx1"/>
                </a:solidFill>
                <a:latin typeface="Times New Roman" pitchFamily="18" charset="0"/>
                <a:ea typeface="MS PGothic" pitchFamily="34" charset="-128"/>
              </a:defRPr>
            </a:lvl4pPr>
            <a:lvl5pPr marL="2057400" indent="-228600" defTabSz="942975">
              <a:spcBef>
                <a:spcPct val="30000"/>
              </a:spcBef>
              <a:defRPr sz="1200">
                <a:solidFill>
                  <a:schemeClr val="tx1"/>
                </a:solidFill>
                <a:latin typeface="Times New Roman" pitchFamily="18" charset="0"/>
                <a:ea typeface="MS PGothic" pitchFamily="34" charset="-128"/>
              </a:defRPr>
            </a:lvl5pPr>
            <a:lvl6pPr marL="2514600" indent="-228600" defTabSz="942975" eaLnBrk="0" fontAlgn="base" hangingPunct="0">
              <a:spcBef>
                <a:spcPct val="30000"/>
              </a:spcBef>
              <a:spcAft>
                <a:spcPct val="0"/>
              </a:spcAft>
              <a:defRPr sz="1200">
                <a:solidFill>
                  <a:schemeClr val="tx1"/>
                </a:solidFill>
                <a:latin typeface="Times New Roman" pitchFamily="18" charset="0"/>
                <a:ea typeface="MS PGothic" pitchFamily="34" charset="-128"/>
              </a:defRPr>
            </a:lvl6pPr>
            <a:lvl7pPr marL="2971800" indent="-228600" defTabSz="942975" eaLnBrk="0" fontAlgn="base" hangingPunct="0">
              <a:spcBef>
                <a:spcPct val="30000"/>
              </a:spcBef>
              <a:spcAft>
                <a:spcPct val="0"/>
              </a:spcAft>
              <a:defRPr sz="1200">
                <a:solidFill>
                  <a:schemeClr val="tx1"/>
                </a:solidFill>
                <a:latin typeface="Times New Roman" pitchFamily="18" charset="0"/>
                <a:ea typeface="MS PGothic" pitchFamily="34" charset="-128"/>
              </a:defRPr>
            </a:lvl7pPr>
            <a:lvl8pPr marL="3429000" indent="-228600" defTabSz="942975" eaLnBrk="0" fontAlgn="base" hangingPunct="0">
              <a:spcBef>
                <a:spcPct val="30000"/>
              </a:spcBef>
              <a:spcAft>
                <a:spcPct val="0"/>
              </a:spcAft>
              <a:defRPr sz="1200">
                <a:solidFill>
                  <a:schemeClr val="tx1"/>
                </a:solidFill>
                <a:latin typeface="Times New Roman" pitchFamily="18" charset="0"/>
                <a:ea typeface="MS PGothic" pitchFamily="34" charset="-128"/>
              </a:defRPr>
            </a:lvl8pPr>
            <a:lvl9pPr marL="3886200" indent="-228600" defTabSz="942975" eaLnBrk="0" fontAlgn="base" hangingPunct="0">
              <a:spcBef>
                <a:spcPct val="30000"/>
              </a:spcBef>
              <a:spcAft>
                <a:spcPct val="0"/>
              </a:spcAft>
              <a:defRPr sz="1200">
                <a:solidFill>
                  <a:schemeClr val="tx1"/>
                </a:solidFill>
                <a:latin typeface="Times New Roman" pitchFamily="18" charset="0"/>
                <a:ea typeface="MS PGothic" pitchFamily="34" charset="-128"/>
              </a:defRPr>
            </a:lvl9pPr>
          </a:lstStyle>
          <a:p>
            <a:pPr algn="r">
              <a:spcBef>
                <a:spcPct val="0"/>
              </a:spcBef>
              <a:buFont typeface="Times New Roman" pitchFamily="18" charset="0"/>
              <a:buNone/>
            </a:pPr>
            <a:fld id="{DB2C166B-069C-45EC-A88F-AEE21BD1F55B}" type="slidenum">
              <a:rPr lang="en-GB" altLang="pt-BR" b="0">
                <a:ea typeface="Arial Unicode MS" pitchFamily="34" charset="-128"/>
                <a:cs typeface="Arial Unicode MS" pitchFamily="34" charset="-128"/>
              </a:rPr>
              <a:pPr algn="r">
                <a:spcBef>
                  <a:spcPct val="0"/>
                </a:spcBef>
                <a:buFont typeface="Times New Roman" pitchFamily="18" charset="0"/>
                <a:buNone/>
              </a:pPr>
              <a:t>7</a:t>
            </a:fld>
            <a:endParaRPr lang="en-GB" altLang="pt-BR" b="0">
              <a:ea typeface="Arial Unicode MS" pitchFamily="34" charset="-128"/>
              <a:cs typeface="Arial Unicode MS" pitchFamily="34" charset="-128"/>
            </a:endParaRPr>
          </a:p>
        </p:txBody>
      </p:sp>
      <p:sp>
        <p:nvSpPr>
          <p:cNvPr id="51203" name="Text Box 1"/>
          <p:cNvSpPr txBox="1">
            <a:spLocks noChangeArrowheads="1"/>
          </p:cNvSpPr>
          <p:nvPr/>
        </p:nvSpPr>
        <p:spPr bwMode="auto">
          <a:xfrm>
            <a:off x="1818394" y="514603"/>
            <a:ext cx="6269214" cy="2571890"/>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Times New Roman" pitchFamily="18" charset="0"/>
                <a:ea typeface="MS PGothic" pitchFamily="34" charset="-128"/>
              </a:defRPr>
            </a:lvl1pPr>
            <a:lvl2pPr marL="742950" indent="-285750">
              <a:spcBef>
                <a:spcPct val="30000"/>
              </a:spcBef>
              <a:defRPr sz="1200">
                <a:solidFill>
                  <a:schemeClr val="tx1"/>
                </a:solidFill>
                <a:latin typeface="Times New Roman" pitchFamily="18" charset="0"/>
                <a:ea typeface="MS PGothic" pitchFamily="34" charset="-128"/>
              </a:defRPr>
            </a:lvl2pPr>
            <a:lvl3pPr marL="1143000" indent="-228600">
              <a:spcBef>
                <a:spcPct val="30000"/>
              </a:spcBef>
              <a:defRPr sz="1200">
                <a:solidFill>
                  <a:schemeClr val="tx1"/>
                </a:solidFill>
                <a:latin typeface="Times New Roman" pitchFamily="18" charset="0"/>
                <a:ea typeface="MS PGothic" pitchFamily="34" charset="-128"/>
              </a:defRPr>
            </a:lvl3pPr>
            <a:lvl4pPr marL="1600200" indent="-228600">
              <a:spcBef>
                <a:spcPct val="30000"/>
              </a:spcBef>
              <a:defRPr sz="1200">
                <a:solidFill>
                  <a:schemeClr val="tx1"/>
                </a:solidFill>
                <a:latin typeface="Times New Roman" pitchFamily="18" charset="0"/>
                <a:ea typeface="MS PGothic" pitchFamily="34" charset="-128"/>
              </a:defRPr>
            </a:lvl4pPr>
            <a:lvl5pPr marL="2057400" indent="-228600">
              <a:spcBef>
                <a:spcPct val="30000"/>
              </a:spcBef>
              <a:defRPr sz="1200">
                <a:solidFill>
                  <a:schemeClr val="tx1"/>
                </a:solidFill>
                <a:latin typeface="Times New Roman" pitchFamily="18" charset="0"/>
                <a:ea typeface="MS PGothic" pitchFamily="34" charset="-128"/>
              </a:defRPr>
            </a:lvl5pPr>
            <a:lvl6pPr marL="2514600" indent="-228600" eaLnBrk="0" fontAlgn="base" hangingPunct="0">
              <a:spcBef>
                <a:spcPct val="30000"/>
              </a:spcBef>
              <a:spcAft>
                <a:spcPct val="0"/>
              </a:spcAft>
              <a:defRPr sz="1200">
                <a:solidFill>
                  <a:schemeClr val="tx1"/>
                </a:solidFill>
                <a:latin typeface="Times New Roman" pitchFamily="18" charset="0"/>
                <a:ea typeface="MS PGothic" pitchFamily="34" charset="-128"/>
              </a:defRPr>
            </a:lvl6pPr>
            <a:lvl7pPr marL="2971800" indent="-228600" eaLnBrk="0" fontAlgn="base" hangingPunct="0">
              <a:spcBef>
                <a:spcPct val="30000"/>
              </a:spcBef>
              <a:spcAft>
                <a:spcPct val="0"/>
              </a:spcAft>
              <a:defRPr sz="1200">
                <a:solidFill>
                  <a:schemeClr val="tx1"/>
                </a:solidFill>
                <a:latin typeface="Times New Roman" pitchFamily="18" charset="0"/>
                <a:ea typeface="MS PGothic" pitchFamily="34" charset="-128"/>
              </a:defRPr>
            </a:lvl7pPr>
            <a:lvl8pPr marL="3429000" indent="-228600" eaLnBrk="0" fontAlgn="base" hangingPunct="0">
              <a:spcBef>
                <a:spcPct val="30000"/>
              </a:spcBef>
              <a:spcAft>
                <a:spcPct val="0"/>
              </a:spcAft>
              <a:defRPr sz="1200">
                <a:solidFill>
                  <a:schemeClr val="tx1"/>
                </a:solidFill>
                <a:latin typeface="Times New Roman" pitchFamily="18" charset="0"/>
                <a:ea typeface="MS PGothic" pitchFamily="34" charset="-128"/>
              </a:defRPr>
            </a:lvl8pPr>
            <a:lvl9pPr marL="3886200" indent="-228600" eaLnBrk="0" fontAlgn="base" hangingPunct="0">
              <a:spcBef>
                <a:spcPct val="30000"/>
              </a:spcBef>
              <a:spcAft>
                <a:spcPct val="0"/>
              </a:spcAft>
              <a:defRPr sz="1200">
                <a:solidFill>
                  <a:schemeClr val="tx1"/>
                </a:solidFill>
                <a:latin typeface="Times New Roman" pitchFamily="18" charset="0"/>
                <a:ea typeface="MS PGothic" pitchFamily="34" charset="-128"/>
              </a:defRPr>
            </a:lvl9pPr>
          </a:lstStyle>
          <a:p>
            <a:pPr algn="ctr">
              <a:spcBef>
                <a:spcPct val="50000"/>
              </a:spcBef>
            </a:pPr>
            <a:endParaRPr lang="pt-BR" altLang="pt-BR" sz="2400">
              <a:solidFill>
                <a:srgbClr val="FF0000"/>
              </a:solidFill>
              <a:cs typeface="Arial" pitchFamily="34" charset="0"/>
            </a:endParaRPr>
          </a:p>
        </p:txBody>
      </p:sp>
      <p:sp>
        <p:nvSpPr>
          <p:cNvPr id="51204" name="Rectangle 2"/>
          <p:cNvSpPr>
            <a:spLocks noGrp="1" noChangeArrowheads="1"/>
          </p:cNvSpPr>
          <p:nvPr>
            <p:ph type="body"/>
          </p:nvPr>
        </p:nvSpPr>
        <p:spPr>
          <a:xfrm>
            <a:off x="1320801" y="3256906"/>
            <a:ext cx="7259814" cy="308649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wrap="none" anchor="ctr"/>
          <a:lstStyle/>
          <a:p>
            <a:endParaRPr lang="pt-BR" alt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246626" y="643255"/>
            <a:ext cx="2004060" cy="392430"/>
          </a:xfrm>
          <a:prstGeom prst="rect">
            <a:avLst/>
          </a:prstGeom>
        </p:spPr>
        <p:txBody>
          <a:bodyPr wrap="square" lIns="0" tIns="0" rIns="0" bIns="0">
            <a:spAutoFit/>
          </a:bodyPr>
          <a:lstStyle>
            <a:lvl1pPr>
              <a:defRPr sz="2750" b="1" i="0">
                <a:solidFill>
                  <a:srgbClr val="92D050"/>
                </a:solidFill>
                <a:latin typeface="Tahoma"/>
                <a:cs typeface="Tahoma"/>
              </a:defRPr>
            </a:lvl1pPr>
          </a:lstStyle>
          <a:p>
            <a:endParaRPr/>
          </a:p>
        </p:txBody>
      </p:sp>
      <p:sp>
        <p:nvSpPr>
          <p:cNvPr id="3" name="Holder 3"/>
          <p:cNvSpPr>
            <a:spLocks noGrp="1"/>
          </p:cNvSpPr>
          <p:nvPr>
            <p:ph type="subTitle" idx="4"/>
          </p:nvPr>
        </p:nvSpPr>
        <p:spPr>
          <a:xfrm>
            <a:off x="1485900" y="3840480"/>
            <a:ext cx="6934200" cy="1714500"/>
          </a:xfrm>
          <a:prstGeom prst="rect">
            <a:avLst/>
          </a:prstGeom>
        </p:spPr>
        <p:txBody>
          <a:bodyPr wrap="square" lIns="0" tIns="0" rIns="0" bIns="0">
            <a:spAutoFit/>
          </a:bodyPr>
          <a:lstStyle>
            <a:lvl1pPr>
              <a:defRPr sz="2300" b="0" i="0">
                <a:solidFill>
                  <a:schemeClr val="bg1"/>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50" b="1" i="0">
                <a:solidFill>
                  <a:srgbClr val="92D050"/>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sz="2300" b="0" i="0">
                <a:solidFill>
                  <a:schemeClr val="bg1"/>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50" b="1" i="0">
                <a:solidFill>
                  <a:srgbClr val="92D050"/>
                </a:solidFill>
                <a:latin typeface="Tahoma"/>
                <a:cs typeface="Tahoma"/>
              </a:defRPr>
            </a:lvl1pPr>
          </a:lstStyle>
          <a:p>
            <a:endParaRPr/>
          </a:p>
        </p:txBody>
      </p:sp>
      <p:sp>
        <p:nvSpPr>
          <p:cNvPr id="3" name="Holder 3"/>
          <p:cNvSpPr>
            <a:spLocks noGrp="1"/>
          </p:cNvSpPr>
          <p:nvPr>
            <p:ph sz="half" idx="2"/>
          </p:nvPr>
        </p:nvSpPr>
        <p:spPr>
          <a:xfrm>
            <a:off x="495300" y="1577340"/>
            <a:ext cx="430911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01590" y="1577340"/>
            <a:ext cx="430911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50" b="1" i="0">
                <a:solidFill>
                  <a:srgbClr val="92D050"/>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34203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906000" cy="6858000"/>
          </a:xfrm>
          <a:custGeom>
            <a:avLst/>
            <a:gdLst/>
            <a:ahLst/>
            <a:cxnLst/>
            <a:rect l="l" t="t" r="r" b="b"/>
            <a:pathLst>
              <a:path w="9906000" h="6858000">
                <a:moveTo>
                  <a:pt x="9906000" y="0"/>
                </a:moveTo>
                <a:lnTo>
                  <a:pt x="0" y="0"/>
                </a:lnTo>
                <a:lnTo>
                  <a:pt x="0" y="6858000"/>
                </a:lnTo>
                <a:lnTo>
                  <a:pt x="9906000" y="6858000"/>
                </a:lnTo>
                <a:lnTo>
                  <a:pt x="9906000" y="0"/>
                </a:lnTo>
                <a:close/>
              </a:path>
            </a:pathLst>
          </a:custGeom>
          <a:solidFill>
            <a:srgbClr val="252525"/>
          </a:solidFill>
        </p:spPr>
        <p:txBody>
          <a:bodyPr wrap="square" lIns="0" tIns="0" rIns="0" bIns="0" rtlCol="0"/>
          <a:lstStyle/>
          <a:p>
            <a:endParaRPr/>
          </a:p>
        </p:txBody>
      </p:sp>
      <p:sp>
        <p:nvSpPr>
          <p:cNvPr id="2" name="Holder 2"/>
          <p:cNvSpPr>
            <a:spLocks noGrp="1"/>
          </p:cNvSpPr>
          <p:nvPr>
            <p:ph type="title"/>
          </p:nvPr>
        </p:nvSpPr>
        <p:spPr>
          <a:xfrm>
            <a:off x="350520" y="149161"/>
            <a:ext cx="9398635" cy="1126490"/>
          </a:xfrm>
          <a:prstGeom prst="rect">
            <a:avLst/>
          </a:prstGeom>
        </p:spPr>
        <p:txBody>
          <a:bodyPr wrap="square" lIns="0" tIns="0" rIns="0" bIns="0">
            <a:spAutoFit/>
          </a:bodyPr>
          <a:lstStyle>
            <a:lvl1pPr>
              <a:defRPr sz="2750" b="1" i="0">
                <a:solidFill>
                  <a:srgbClr val="92D050"/>
                </a:solidFill>
                <a:latin typeface="Tahoma"/>
                <a:cs typeface="Tahoma"/>
              </a:defRPr>
            </a:lvl1pPr>
          </a:lstStyle>
          <a:p>
            <a:endParaRPr/>
          </a:p>
        </p:txBody>
      </p:sp>
      <p:sp>
        <p:nvSpPr>
          <p:cNvPr id="3" name="Holder 3"/>
          <p:cNvSpPr>
            <a:spLocks noGrp="1"/>
          </p:cNvSpPr>
          <p:nvPr>
            <p:ph type="body" idx="1"/>
          </p:nvPr>
        </p:nvSpPr>
        <p:spPr>
          <a:xfrm>
            <a:off x="408305" y="1293812"/>
            <a:ext cx="9089389" cy="4147820"/>
          </a:xfrm>
          <a:prstGeom prst="rect">
            <a:avLst/>
          </a:prstGeom>
        </p:spPr>
        <p:txBody>
          <a:bodyPr wrap="square" lIns="0" tIns="0" rIns="0" bIns="0">
            <a:spAutoFit/>
          </a:bodyPr>
          <a:lstStyle>
            <a:lvl1pPr>
              <a:defRPr sz="2300" b="0" i="0">
                <a:solidFill>
                  <a:schemeClr val="bg1"/>
                </a:solidFill>
                <a:latin typeface="Tahoma"/>
                <a:cs typeface="Tahoma"/>
              </a:defRPr>
            </a:lvl1pPr>
          </a:lstStyle>
          <a:p>
            <a:endParaRPr/>
          </a:p>
        </p:txBody>
      </p:sp>
      <p:sp>
        <p:nvSpPr>
          <p:cNvPr id="4" name="Holder 4"/>
          <p:cNvSpPr>
            <a:spLocks noGrp="1"/>
          </p:cNvSpPr>
          <p:nvPr>
            <p:ph type="ftr" sz="quarter" idx="5"/>
          </p:nvPr>
        </p:nvSpPr>
        <p:spPr>
          <a:xfrm>
            <a:off x="3368040" y="6377940"/>
            <a:ext cx="316992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95300" y="6377940"/>
            <a:ext cx="227838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10/24/2025</a:t>
            </a:fld>
            <a:endParaRPr lang="en-US"/>
          </a:p>
        </p:txBody>
      </p:sp>
      <p:sp>
        <p:nvSpPr>
          <p:cNvPr id="6" name="Holder 6"/>
          <p:cNvSpPr>
            <a:spLocks noGrp="1"/>
          </p:cNvSpPr>
          <p:nvPr>
            <p:ph type="sldNum" sz="quarter" idx="7"/>
          </p:nvPr>
        </p:nvSpPr>
        <p:spPr>
          <a:xfrm>
            <a:off x="7132320" y="6377940"/>
            <a:ext cx="227838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uditoriacidada.org.br/conteudo/nao-a-entrega-do-patrimonio-de-mg-para-pagar-uma-divida-que-ja-foi-paga-varias-vezes/"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andes.org.br/conteudos/noticia/governo-de-minas-propoe-federalizacao-da-uemg-para-pagar-parte-da-divida-com-a-uniao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andes.org.br/conteudos/noticia/governo-de-minas-propoe-federalizacao-da-uemg-para-pagar-parte-da-divida-com-a-uniao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almg.gov.br/projetos-de-lei/PL/4527/2025"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bcb.gov.br/content/estatisticas/hist_estatisticasfiscais/202411_Tabelas_de_estatisticas_fiscais.xlsx"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bit.ly/2NTPlJ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sisweb.tesouro.gov.br/apex/f?p=2501:9::::9:P9_ID_PUBLICACAO:49046" TargetMode="External"/><Relationship Id="rId2" Type="http://schemas.openxmlformats.org/officeDocument/2006/relationships/hyperlink" Target="https://sisweb.tesouro.gov.br/apex/f?p=2501:9::::9:P9_ID_PUBLICACAO:26242" TargetMode="External"/><Relationship Id="rId1" Type="http://schemas.openxmlformats.org/officeDocument/2006/relationships/slideLayout" Target="../slideLayouts/slideLayout2.xml"/><Relationship Id="rId4" Type="http://schemas.openxmlformats.org/officeDocument/2006/relationships/hyperlink" Target="https://sisweb.tesouro.gov.br/apex/f?p=2501:9::::9:P9_ID_PUBLICACAO:49047"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sisweb.tesouro.gov.br/apex/f?p=2501:9::::9:P9_ID_PUBLICACAO:26242"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hyperlink" Target="https://www2.camara.leg.br/atividade-legislativa/comissoes/comissoes-temporarias/especiais/55a-legislatura/plp-221-98-altera-a-lei-kandir/documentos/audiencias-publicas/jose-afonso-31-05.2017" TargetMode="External"/><Relationship Id="rId5" Type="http://schemas.openxmlformats.org/officeDocument/2006/relationships/hyperlink" Target="https://sisweb.tesouro.gov.br/apex/f?p=2501:9::::9:P9_ID_PUBLICACAO:49047" TargetMode="External"/><Relationship Id="rId4" Type="http://schemas.openxmlformats.org/officeDocument/2006/relationships/hyperlink" Target="https://sisweb.tesouro.gov.br/apex/f?p=2501:9::::9:P9_ID_PUBLICACAO:49046"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1000" y="5257800"/>
            <a:ext cx="9067800" cy="1285608"/>
          </a:xfrm>
          <a:prstGeom prst="rect">
            <a:avLst/>
          </a:prstGeom>
        </p:spPr>
        <p:txBody>
          <a:bodyPr vert="horz" wrap="square" lIns="0" tIns="15875" rIns="0" bIns="0" rtlCol="0">
            <a:spAutoFit/>
          </a:bodyPr>
          <a:lstStyle/>
          <a:p>
            <a:pPr marL="12700" algn="ctr">
              <a:lnSpc>
                <a:spcPct val="100000"/>
              </a:lnSpc>
              <a:spcBef>
                <a:spcPts val="125"/>
              </a:spcBef>
            </a:pPr>
            <a:r>
              <a:rPr lang="pt-BR" sz="2000" smtClean="0">
                <a:solidFill>
                  <a:srgbClr val="92D050"/>
                </a:solidFill>
                <a:latin typeface="Tahoma"/>
                <a:cs typeface="Tahoma"/>
              </a:rPr>
              <a:t>ANDES/SN</a:t>
            </a:r>
          </a:p>
          <a:p>
            <a:pPr marL="12700" algn="ctr">
              <a:lnSpc>
                <a:spcPct val="100000"/>
              </a:lnSpc>
              <a:spcBef>
                <a:spcPts val="125"/>
              </a:spcBef>
            </a:pPr>
            <a:r>
              <a:rPr lang="pt-BR" sz="2000" smtClean="0">
                <a:solidFill>
                  <a:srgbClr val="92D050"/>
                </a:solidFill>
                <a:latin typeface="Tahoma"/>
                <a:cs typeface="Tahoma"/>
              </a:rPr>
              <a:t>XXI Encontro do Setor IEES-IMES-IDES</a:t>
            </a:r>
          </a:p>
          <a:p>
            <a:pPr marL="12700" algn="ctr">
              <a:lnSpc>
                <a:spcPct val="100000"/>
              </a:lnSpc>
              <a:spcBef>
                <a:spcPts val="125"/>
              </a:spcBef>
            </a:pPr>
            <a:r>
              <a:rPr lang="pt-BR" sz="2000" smtClean="0">
                <a:solidFill>
                  <a:srgbClr val="92D050"/>
                </a:solidFill>
                <a:latin typeface="Tahoma"/>
                <a:cs typeface="Tahoma"/>
              </a:rPr>
              <a:t>Campina Grande - PB</a:t>
            </a:r>
            <a:endParaRPr lang="pt-BR" sz="2000" smtClean="0">
              <a:solidFill>
                <a:srgbClr val="92D050"/>
              </a:solidFill>
              <a:latin typeface="Tahoma"/>
              <a:cs typeface="Tahoma"/>
            </a:endParaRPr>
          </a:p>
          <a:p>
            <a:pPr marL="12700" algn="ctr">
              <a:lnSpc>
                <a:spcPct val="100000"/>
              </a:lnSpc>
              <a:spcBef>
                <a:spcPts val="125"/>
              </a:spcBef>
            </a:pPr>
            <a:r>
              <a:rPr lang="pt-BR" sz="2000" smtClean="0">
                <a:solidFill>
                  <a:srgbClr val="92D050"/>
                </a:solidFill>
                <a:latin typeface="Tahoma"/>
                <a:cs typeface="Tahoma"/>
              </a:rPr>
              <a:t>25 </a:t>
            </a:r>
            <a:r>
              <a:rPr lang="pt-BR" sz="2000" smtClean="0">
                <a:solidFill>
                  <a:srgbClr val="92D050"/>
                </a:solidFill>
                <a:latin typeface="Tahoma"/>
                <a:cs typeface="Tahoma"/>
              </a:rPr>
              <a:t>de </a:t>
            </a:r>
            <a:r>
              <a:rPr lang="pt-BR" sz="2000" smtClean="0">
                <a:solidFill>
                  <a:srgbClr val="92D050"/>
                </a:solidFill>
                <a:latin typeface="Tahoma"/>
                <a:cs typeface="Tahoma"/>
              </a:rPr>
              <a:t>outubro </a:t>
            </a:r>
            <a:r>
              <a:rPr sz="2000" smtClean="0">
                <a:solidFill>
                  <a:srgbClr val="92D050"/>
                </a:solidFill>
                <a:latin typeface="Tahoma"/>
                <a:cs typeface="Tahoma"/>
              </a:rPr>
              <a:t>de</a:t>
            </a:r>
            <a:r>
              <a:rPr sz="2000" spc="-60" smtClean="0">
                <a:solidFill>
                  <a:srgbClr val="92D050"/>
                </a:solidFill>
                <a:latin typeface="Tahoma"/>
                <a:cs typeface="Tahoma"/>
              </a:rPr>
              <a:t> </a:t>
            </a:r>
            <a:r>
              <a:rPr sz="2000" spc="-20" dirty="0">
                <a:solidFill>
                  <a:srgbClr val="92D050"/>
                </a:solidFill>
                <a:latin typeface="Tahoma"/>
                <a:cs typeface="Tahoma"/>
              </a:rPr>
              <a:t>2025</a:t>
            </a:r>
            <a:endParaRPr sz="2000" dirty="0">
              <a:latin typeface="Tahoma"/>
              <a:cs typeface="Tahoma"/>
            </a:endParaRPr>
          </a:p>
        </p:txBody>
      </p:sp>
      <p:pic>
        <p:nvPicPr>
          <p:cNvPr id="4" name="object 4"/>
          <p:cNvPicPr/>
          <p:nvPr/>
        </p:nvPicPr>
        <p:blipFill>
          <a:blip r:embed="rId2" cstate="print"/>
          <a:stretch>
            <a:fillRect/>
          </a:stretch>
        </p:blipFill>
        <p:spPr>
          <a:xfrm>
            <a:off x="704850" y="504825"/>
            <a:ext cx="2105025" cy="2133600"/>
          </a:xfrm>
          <a:prstGeom prst="rect">
            <a:avLst/>
          </a:prstGeom>
        </p:spPr>
      </p:pic>
      <p:sp>
        <p:nvSpPr>
          <p:cNvPr id="6" name="CaixaDeTexto 5"/>
          <p:cNvSpPr txBox="1"/>
          <p:nvPr/>
        </p:nvSpPr>
        <p:spPr>
          <a:xfrm>
            <a:off x="800598" y="3048000"/>
            <a:ext cx="8458200" cy="1661993"/>
          </a:xfrm>
          <a:prstGeom prst="rect">
            <a:avLst/>
          </a:prstGeom>
          <a:noFill/>
        </p:spPr>
        <p:txBody>
          <a:bodyPr wrap="square" rtlCol="0">
            <a:spAutoFit/>
          </a:bodyPr>
          <a:lstStyle/>
          <a:p>
            <a:pPr algn="ctr"/>
            <a:r>
              <a:rPr lang="pt-BR" sz="2800" b="1" smtClean="0">
                <a:solidFill>
                  <a:schemeClr val="bg1"/>
                </a:solidFill>
                <a:latin typeface="Tahoma" panose="020B0604030504040204" pitchFamily="34" charset="0"/>
                <a:ea typeface="Tahoma" panose="020B0604030504040204" pitchFamily="34" charset="0"/>
                <a:cs typeface="Tahoma" panose="020B0604030504040204" pitchFamily="34" charset="0"/>
              </a:rPr>
              <a:t>Pesquisa sobre o financiamento das IEES/IMES/IDES: em defesa da UEMG e organizando a luta pela LOA 2026</a:t>
            </a:r>
            <a:endParaRPr lang="pt-BR" sz="28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pt-B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19100" y="1552575"/>
            <a:ext cx="4638675" cy="4676775"/>
          </a:xfrm>
          <a:prstGeom prst="rect">
            <a:avLst/>
          </a:prstGeom>
        </p:spPr>
      </p:pic>
      <p:sp>
        <p:nvSpPr>
          <p:cNvPr id="3" name="object 3"/>
          <p:cNvSpPr txBox="1">
            <a:spLocks noGrp="1"/>
          </p:cNvSpPr>
          <p:nvPr>
            <p:ph type="title"/>
          </p:nvPr>
        </p:nvSpPr>
        <p:spPr>
          <a:xfrm>
            <a:off x="193039" y="366013"/>
            <a:ext cx="9516110" cy="878840"/>
          </a:xfrm>
          <a:prstGeom prst="rect">
            <a:avLst/>
          </a:prstGeom>
        </p:spPr>
        <p:txBody>
          <a:bodyPr vert="horz" wrap="square" lIns="0" tIns="6350" rIns="0" bIns="0" rtlCol="0">
            <a:spAutoFit/>
          </a:bodyPr>
          <a:lstStyle/>
          <a:p>
            <a:pPr marL="670560" marR="5080" indent="-657860">
              <a:lnSpc>
                <a:spcPct val="102400"/>
              </a:lnSpc>
              <a:spcBef>
                <a:spcPts val="50"/>
              </a:spcBef>
              <a:tabLst>
                <a:tab pos="3517265" algn="l"/>
              </a:tabLst>
            </a:pPr>
            <a:r>
              <a:rPr dirty="0">
                <a:solidFill>
                  <a:srgbClr val="93C500"/>
                </a:solidFill>
              </a:rPr>
              <a:t>AS</a:t>
            </a:r>
            <a:r>
              <a:rPr spc="50" dirty="0">
                <a:solidFill>
                  <a:srgbClr val="93C500"/>
                </a:solidFill>
              </a:rPr>
              <a:t> </a:t>
            </a:r>
            <a:r>
              <a:rPr dirty="0">
                <a:solidFill>
                  <a:srgbClr val="93C500"/>
                </a:solidFill>
              </a:rPr>
              <a:t>FALSAS</a:t>
            </a:r>
            <a:r>
              <a:rPr spc="130" dirty="0">
                <a:solidFill>
                  <a:srgbClr val="93C500"/>
                </a:solidFill>
              </a:rPr>
              <a:t> </a:t>
            </a:r>
            <a:r>
              <a:rPr dirty="0">
                <a:solidFill>
                  <a:srgbClr val="93C500"/>
                </a:solidFill>
              </a:rPr>
              <a:t>SOLUÇÕES</a:t>
            </a:r>
            <a:r>
              <a:rPr spc="135" dirty="0">
                <a:solidFill>
                  <a:srgbClr val="93C500"/>
                </a:solidFill>
              </a:rPr>
              <a:t> </a:t>
            </a:r>
            <a:r>
              <a:rPr dirty="0">
                <a:solidFill>
                  <a:srgbClr val="93C500"/>
                </a:solidFill>
              </a:rPr>
              <a:t>PARA</a:t>
            </a:r>
            <a:r>
              <a:rPr spc="135" dirty="0">
                <a:solidFill>
                  <a:srgbClr val="93C500"/>
                </a:solidFill>
              </a:rPr>
              <a:t> </a:t>
            </a:r>
            <a:r>
              <a:rPr dirty="0">
                <a:solidFill>
                  <a:srgbClr val="93C500"/>
                </a:solidFill>
              </a:rPr>
              <a:t>A</a:t>
            </a:r>
            <a:r>
              <a:rPr spc="60" dirty="0">
                <a:solidFill>
                  <a:srgbClr val="93C500"/>
                </a:solidFill>
              </a:rPr>
              <a:t> </a:t>
            </a:r>
            <a:r>
              <a:rPr dirty="0">
                <a:solidFill>
                  <a:srgbClr val="93C500"/>
                </a:solidFill>
              </a:rPr>
              <a:t>DÍVIDA</a:t>
            </a:r>
            <a:r>
              <a:rPr spc="135" dirty="0">
                <a:solidFill>
                  <a:srgbClr val="93C500"/>
                </a:solidFill>
              </a:rPr>
              <a:t> </a:t>
            </a:r>
            <a:r>
              <a:rPr dirty="0">
                <a:solidFill>
                  <a:srgbClr val="93C500"/>
                </a:solidFill>
              </a:rPr>
              <a:t>DOS</a:t>
            </a:r>
            <a:r>
              <a:rPr spc="50" dirty="0">
                <a:solidFill>
                  <a:srgbClr val="93C500"/>
                </a:solidFill>
              </a:rPr>
              <a:t> </a:t>
            </a:r>
            <a:r>
              <a:rPr spc="-10" dirty="0">
                <a:solidFill>
                  <a:srgbClr val="93C500"/>
                </a:solidFill>
              </a:rPr>
              <a:t>ESTADOS </a:t>
            </a:r>
            <a:r>
              <a:rPr dirty="0">
                <a:solidFill>
                  <a:srgbClr val="93C500"/>
                </a:solidFill>
              </a:rPr>
              <a:t>COM</a:t>
            </a:r>
            <a:r>
              <a:rPr spc="60" dirty="0">
                <a:solidFill>
                  <a:srgbClr val="93C500"/>
                </a:solidFill>
              </a:rPr>
              <a:t> </a:t>
            </a:r>
            <a:r>
              <a:rPr dirty="0">
                <a:solidFill>
                  <a:srgbClr val="93C500"/>
                </a:solidFill>
              </a:rPr>
              <a:t>A</a:t>
            </a:r>
            <a:r>
              <a:rPr spc="110" dirty="0">
                <a:solidFill>
                  <a:srgbClr val="93C500"/>
                </a:solidFill>
              </a:rPr>
              <a:t> </a:t>
            </a:r>
            <a:r>
              <a:rPr spc="-10" dirty="0">
                <a:solidFill>
                  <a:srgbClr val="93C500"/>
                </a:solidFill>
              </a:rPr>
              <a:t>UNIÃO:</a:t>
            </a:r>
            <a:r>
              <a:rPr>
                <a:solidFill>
                  <a:srgbClr val="93C500"/>
                </a:solidFill>
              </a:rPr>
              <a:t>	</a:t>
            </a:r>
            <a:r>
              <a:rPr lang="pt-BR" smtClean="0">
                <a:solidFill>
                  <a:srgbClr val="93C500"/>
                </a:solidFill>
              </a:rPr>
              <a:t>"PROPAG” </a:t>
            </a:r>
            <a:r>
              <a:rPr smtClean="0">
                <a:solidFill>
                  <a:srgbClr val="93C500"/>
                </a:solidFill>
              </a:rPr>
              <a:t>(LC</a:t>
            </a:r>
            <a:r>
              <a:rPr spc="110" smtClean="0">
                <a:solidFill>
                  <a:srgbClr val="93C500"/>
                </a:solidFill>
              </a:rPr>
              <a:t> </a:t>
            </a:r>
            <a:r>
              <a:rPr spc="-10" dirty="0">
                <a:solidFill>
                  <a:srgbClr val="93C500"/>
                </a:solidFill>
              </a:rPr>
              <a:t>212/2025)</a:t>
            </a:r>
          </a:p>
        </p:txBody>
      </p:sp>
      <p:sp>
        <p:nvSpPr>
          <p:cNvPr id="4" name="object 4"/>
          <p:cNvSpPr txBox="1"/>
          <p:nvPr/>
        </p:nvSpPr>
        <p:spPr>
          <a:xfrm>
            <a:off x="5252720" y="1447800"/>
            <a:ext cx="4450080" cy="5171929"/>
          </a:xfrm>
          <a:prstGeom prst="rect">
            <a:avLst/>
          </a:prstGeom>
        </p:spPr>
        <p:txBody>
          <a:bodyPr vert="horz" wrap="square" lIns="0" tIns="16510" rIns="0" bIns="0" rtlCol="0">
            <a:spAutoFit/>
          </a:bodyPr>
          <a:lstStyle/>
          <a:p>
            <a:pPr marL="355600" marR="65405" indent="-343535" algn="just">
              <a:lnSpc>
                <a:spcPct val="100000"/>
              </a:lnSpc>
              <a:spcBef>
                <a:spcPts val="600"/>
              </a:spcBef>
              <a:buChar char="-"/>
              <a:tabLst>
                <a:tab pos="355600" algn="l"/>
              </a:tabLst>
            </a:pPr>
            <a:r>
              <a:rPr sz="2000" dirty="0">
                <a:solidFill>
                  <a:srgbClr val="FFFFFF"/>
                </a:solidFill>
                <a:latin typeface="Tahoma"/>
                <a:cs typeface="Tahoma"/>
              </a:rPr>
              <a:t>Algo</a:t>
            </a:r>
            <a:r>
              <a:rPr sz="2000" spc="-5" dirty="0">
                <a:solidFill>
                  <a:srgbClr val="FFFFFF"/>
                </a:solidFill>
                <a:latin typeface="Tahoma"/>
                <a:cs typeface="Tahoma"/>
              </a:rPr>
              <a:t> </a:t>
            </a:r>
            <a:r>
              <a:rPr sz="2000" dirty="0">
                <a:solidFill>
                  <a:srgbClr val="FFFFFF"/>
                </a:solidFill>
                <a:latin typeface="Tahoma"/>
                <a:cs typeface="Tahoma"/>
              </a:rPr>
              <a:t>ruim</a:t>
            </a:r>
            <a:r>
              <a:rPr sz="2000" spc="-10" dirty="0">
                <a:solidFill>
                  <a:srgbClr val="FFFFFF"/>
                </a:solidFill>
                <a:latin typeface="Tahoma"/>
                <a:cs typeface="Tahoma"/>
              </a:rPr>
              <a:t> </a:t>
            </a:r>
            <a:r>
              <a:rPr sz="2000" dirty="0">
                <a:solidFill>
                  <a:srgbClr val="FFFFFF"/>
                </a:solidFill>
                <a:latin typeface="Tahoma"/>
                <a:cs typeface="Tahoma"/>
              </a:rPr>
              <a:t>é</a:t>
            </a:r>
            <a:r>
              <a:rPr sz="2000" spc="-45" dirty="0">
                <a:solidFill>
                  <a:srgbClr val="FFFFFF"/>
                </a:solidFill>
                <a:latin typeface="Tahoma"/>
                <a:cs typeface="Tahoma"/>
              </a:rPr>
              <a:t> </a:t>
            </a:r>
            <a:r>
              <a:rPr sz="2000" dirty="0">
                <a:solidFill>
                  <a:srgbClr val="FFFFFF"/>
                </a:solidFill>
                <a:latin typeface="Tahoma"/>
                <a:cs typeface="Tahoma"/>
              </a:rPr>
              <a:t>colocado como</a:t>
            </a:r>
            <a:r>
              <a:rPr sz="2000" spc="-5" dirty="0">
                <a:solidFill>
                  <a:srgbClr val="FFFFFF"/>
                </a:solidFill>
                <a:latin typeface="Tahoma"/>
                <a:cs typeface="Tahoma"/>
              </a:rPr>
              <a:t> </a:t>
            </a:r>
            <a:r>
              <a:rPr sz="2000" dirty="0">
                <a:solidFill>
                  <a:srgbClr val="FFFFFF"/>
                </a:solidFill>
                <a:latin typeface="Tahoma"/>
                <a:cs typeface="Tahoma"/>
              </a:rPr>
              <a:t>se</a:t>
            </a:r>
            <a:r>
              <a:rPr sz="2000" spc="-50" dirty="0">
                <a:solidFill>
                  <a:srgbClr val="FFFFFF"/>
                </a:solidFill>
                <a:latin typeface="Tahoma"/>
                <a:cs typeface="Tahoma"/>
              </a:rPr>
              <a:t> </a:t>
            </a:r>
            <a:r>
              <a:rPr sz="2000" spc="-10" dirty="0">
                <a:solidFill>
                  <a:srgbClr val="FFFFFF"/>
                </a:solidFill>
                <a:latin typeface="Tahoma"/>
                <a:cs typeface="Tahoma"/>
              </a:rPr>
              <a:t>fosse </a:t>
            </a:r>
            <a:r>
              <a:rPr sz="2000" dirty="0">
                <a:solidFill>
                  <a:srgbClr val="FFFFFF"/>
                </a:solidFill>
                <a:latin typeface="Tahoma"/>
                <a:cs typeface="Tahoma"/>
              </a:rPr>
              <a:t>bom,</a:t>
            </a:r>
            <a:r>
              <a:rPr sz="2000" spc="-50" dirty="0">
                <a:solidFill>
                  <a:srgbClr val="FFFFFF"/>
                </a:solidFill>
                <a:latin typeface="Tahoma"/>
                <a:cs typeface="Tahoma"/>
              </a:rPr>
              <a:t> </a:t>
            </a:r>
            <a:r>
              <a:rPr sz="2000" dirty="0">
                <a:solidFill>
                  <a:srgbClr val="FFFFFF"/>
                </a:solidFill>
                <a:latin typeface="Tahoma"/>
                <a:cs typeface="Tahoma"/>
              </a:rPr>
              <a:t>sob</a:t>
            </a:r>
            <a:r>
              <a:rPr sz="2000" spc="-35" dirty="0">
                <a:solidFill>
                  <a:srgbClr val="FFFFFF"/>
                </a:solidFill>
                <a:latin typeface="Tahoma"/>
                <a:cs typeface="Tahoma"/>
              </a:rPr>
              <a:t> </a:t>
            </a:r>
            <a:r>
              <a:rPr sz="2000" dirty="0">
                <a:solidFill>
                  <a:srgbClr val="FFFFFF"/>
                </a:solidFill>
                <a:latin typeface="Tahoma"/>
                <a:cs typeface="Tahoma"/>
              </a:rPr>
              <a:t>a</a:t>
            </a:r>
            <a:r>
              <a:rPr sz="2000" spc="20" dirty="0">
                <a:solidFill>
                  <a:srgbClr val="FFFFFF"/>
                </a:solidFill>
                <a:latin typeface="Tahoma"/>
                <a:cs typeface="Tahoma"/>
              </a:rPr>
              <a:t> </a:t>
            </a:r>
            <a:r>
              <a:rPr sz="2000" dirty="0">
                <a:solidFill>
                  <a:srgbClr val="FFFFFF"/>
                </a:solidFill>
                <a:latin typeface="Tahoma"/>
                <a:cs typeface="Tahoma"/>
              </a:rPr>
              <a:t>justificativa</a:t>
            </a:r>
            <a:r>
              <a:rPr sz="2000" spc="-50" dirty="0">
                <a:solidFill>
                  <a:srgbClr val="FFFFFF"/>
                </a:solidFill>
                <a:latin typeface="Tahoma"/>
                <a:cs typeface="Tahoma"/>
              </a:rPr>
              <a:t> </a:t>
            </a:r>
            <a:r>
              <a:rPr sz="2000" dirty="0">
                <a:solidFill>
                  <a:srgbClr val="FFFFFF"/>
                </a:solidFill>
                <a:latin typeface="Tahoma"/>
                <a:cs typeface="Tahoma"/>
              </a:rPr>
              <a:t>de</a:t>
            </a:r>
            <a:r>
              <a:rPr sz="2000" spc="-10" dirty="0">
                <a:solidFill>
                  <a:srgbClr val="FFFFFF"/>
                </a:solidFill>
                <a:latin typeface="Tahoma"/>
                <a:cs typeface="Tahoma"/>
              </a:rPr>
              <a:t>  </a:t>
            </a:r>
            <a:r>
              <a:rPr sz="2000" dirty="0">
                <a:solidFill>
                  <a:srgbClr val="FFFFFF"/>
                </a:solidFill>
                <a:latin typeface="Tahoma"/>
                <a:cs typeface="Tahoma"/>
              </a:rPr>
              <a:t>evitar</a:t>
            </a:r>
            <a:r>
              <a:rPr sz="2000" spc="-20" dirty="0">
                <a:solidFill>
                  <a:srgbClr val="FFFFFF"/>
                </a:solidFill>
                <a:latin typeface="Tahoma"/>
                <a:cs typeface="Tahoma"/>
              </a:rPr>
              <a:t> </a:t>
            </a:r>
            <a:r>
              <a:rPr sz="2000" spc="-50" dirty="0">
                <a:solidFill>
                  <a:srgbClr val="FFFFFF"/>
                </a:solidFill>
                <a:latin typeface="Tahoma"/>
                <a:cs typeface="Tahoma"/>
              </a:rPr>
              <a:t>o </a:t>
            </a:r>
            <a:r>
              <a:rPr sz="2000" dirty="0">
                <a:solidFill>
                  <a:srgbClr val="FFFFFF"/>
                </a:solidFill>
                <a:latin typeface="Tahoma"/>
                <a:cs typeface="Tahoma"/>
              </a:rPr>
              <a:t>“Regime</a:t>
            </a:r>
            <a:r>
              <a:rPr sz="2000" spc="-85" dirty="0">
                <a:solidFill>
                  <a:srgbClr val="FFFFFF"/>
                </a:solidFill>
                <a:latin typeface="Tahoma"/>
                <a:cs typeface="Tahoma"/>
              </a:rPr>
              <a:t> </a:t>
            </a:r>
            <a:r>
              <a:rPr sz="2000" dirty="0">
                <a:solidFill>
                  <a:srgbClr val="FFFFFF"/>
                </a:solidFill>
                <a:latin typeface="Tahoma"/>
                <a:cs typeface="Tahoma"/>
              </a:rPr>
              <a:t>de</a:t>
            </a:r>
            <a:r>
              <a:rPr sz="2000" spc="-80" dirty="0">
                <a:solidFill>
                  <a:srgbClr val="FFFFFF"/>
                </a:solidFill>
                <a:latin typeface="Tahoma"/>
                <a:cs typeface="Tahoma"/>
              </a:rPr>
              <a:t> </a:t>
            </a:r>
            <a:r>
              <a:rPr sz="2000" dirty="0">
                <a:solidFill>
                  <a:srgbClr val="FFFFFF"/>
                </a:solidFill>
                <a:latin typeface="Tahoma"/>
                <a:cs typeface="Tahoma"/>
              </a:rPr>
              <a:t>Recuperação</a:t>
            </a:r>
            <a:r>
              <a:rPr sz="2000" spc="-110" dirty="0">
                <a:solidFill>
                  <a:srgbClr val="FFFFFF"/>
                </a:solidFill>
                <a:latin typeface="Tahoma"/>
                <a:cs typeface="Tahoma"/>
              </a:rPr>
              <a:t> </a:t>
            </a:r>
            <a:r>
              <a:rPr sz="2000" spc="-10" dirty="0">
                <a:solidFill>
                  <a:srgbClr val="FFFFFF"/>
                </a:solidFill>
                <a:latin typeface="Tahoma"/>
                <a:cs typeface="Tahoma"/>
              </a:rPr>
              <a:t>Fiscal”</a:t>
            </a:r>
            <a:endParaRPr sz="2000" dirty="0">
              <a:latin typeface="Tahoma"/>
              <a:cs typeface="Tahoma"/>
            </a:endParaRPr>
          </a:p>
          <a:p>
            <a:pPr marL="355600" indent="-342900">
              <a:lnSpc>
                <a:spcPct val="100000"/>
              </a:lnSpc>
              <a:spcBef>
                <a:spcPts val="600"/>
              </a:spcBef>
              <a:buChar char="-"/>
              <a:tabLst>
                <a:tab pos="355600" algn="l"/>
              </a:tabLst>
            </a:pPr>
            <a:r>
              <a:rPr sz="2000" dirty="0">
                <a:solidFill>
                  <a:srgbClr val="FFFFFF"/>
                </a:solidFill>
                <a:latin typeface="Tahoma"/>
                <a:cs typeface="Tahoma"/>
              </a:rPr>
              <a:t>Consolida</a:t>
            </a:r>
            <a:r>
              <a:rPr sz="2000" spc="-65" dirty="0">
                <a:solidFill>
                  <a:srgbClr val="FFFFFF"/>
                </a:solidFill>
                <a:latin typeface="Tahoma"/>
                <a:cs typeface="Tahoma"/>
              </a:rPr>
              <a:t> </a:t>
            </a:r>
            <a:r>
              <a:rPr sz="2000" dirty="0">
                <a:solidFill>
                  <a:srgbClr val="FFFFFF"/>
                </a:solidFill>
                <a:latin typeface="Tahoma"/>
                <a:cs typeface="Tahoma"/>
              </a:rPr>
              <a:t>dívidas</a:t>
            </a:r>
            <a:r>
              <a:rPr sz="2000" spc="-55" dirty="0">
                <a:solidFill>
                  <a:srgbClr val="FFFFFF"/>
                </a:solidFill>
                <a:latin typeface="Tahoma"/>
                <a:cs typeface="Tahoma"/>
              </a:rPr>
              <a:t> </a:t>
            </a:r>
            <a:r>
              <a:rPr sz="2000" spc="-10" dirty="0">
                <a:solidFill>
                  <a:srgbClr val="FFFFFF"/>
                </a:solidFill>
                <a:latin typeface="Tahoma"/>
                <a:cs typeface="Tahoma"/>
              </a:rPr>
              <a:t>ilegítimas</a:t>
            </a:r>
            <a:endParaRPr sz="2000" dirty="0">
              <a:latin typeface="Tahoma"/>
              <a:cs typeface="Tahoma"/>
            </a:endParaRPr>
          </a:p>
          <a:p>
            <a:pPr marL="355600" marR="125730" indent="-343535" algn="just">
              <a:lnSpc>
                <a:spcPct val="100000"/>
              </a:lnSpc>
              <a:spcBef>
                <a:spcPts val="600"/>
              </a:spcBef>
              <a:buChar char="-"/>
              <a:tabLst>
                <a:tab pos="355600" algn="l"/>
              </a:tabLst>
            </a:pPr>
            <a:r>
              <a:rPr sz="2000" dirty="0">
                <a:solidFill>
                  <a:srgbClr val="FFFFFF"/>
                </a:solidFill>
                <a:latin typeface="Tahoma"/>
                <a:cs typeface="Tahoma"/>
              </a:rPr>
              <a:t>Redução</a:t>
            </a:r>
            <a:r>
              <a:rPr sz="2000" spc="-30" dirty="0">
                <a:solidFill>
                  <a:srgbClr val="FFFFFF"/>
                </a:solidFill>
                <a:latin typeface="Tahoma"/>
                <a:cs typeface="Tahoma"/>
              </a:rPr>
              <a:t> </a:t>
            </a:r>
            <a:r>
              <a:rPr sz="2000" dirty="0">
                <a:solidFill>
                  <a:srgbClr val="FFFFFF"/>
                </a:solidFill>
                <a:latin typeface="Tahoma"/>
                <a:cs typeface="Tahoma"/>
              </a:rPr>
              <a:t>de</a:t>
            </a:r>
            <a:r>
              <a:rPr sz="2000" spc="5" dirty="0">
                <a:solidFill>
                  <a:srgbClr val="FFFFFF"/>
                </a:solidFill>
                <a:latin typeface="Tahoma"/>
                <a:cs typeface="Tahoma"/>
              </a:rPr>
              <a:t> </a:t>
            </a:r>
            <a:r>
              <a:rPr sz="2000" dirty="0">
                <a:solidFill>
                  <a:srgbClr val="FFFFFF"/>
                </a:solidFill>
                <a:latin typeface="Tahoma"/>
                <a:cs typeface="Tahoma"/>
              </a:rPr>
              <a:t>juros</a:t>
            </a:r>
            <a:r>
              <a:rPr sz="2000" spc="-60" dirty="0">
                <a:solidFill>
                  <a:srgbClr val="FFFFFF"/>
                </a:solidFill>
                <a:latin typeface="Tahoma"/>
                <a:cs typeface="Tahoma"/>
              </a:rPr>
              <a:t> </a:t>
            </a:r>
            <a:r>
              <a:rPr sz="2000" dirty="0">
                <a:solidFill>
                  <a:srgbClr val="FFFFFF"/>
                </a:solidFill>
                <a:latin typeface="Tahoma"/>
                <a:cs typeface="Tahoma"/>
              </a:rPr>
              <a:t>implica</a:t>
            </a:r>
            <a:r>
              <a:rPr sz="2000" spc="-65" dirty="0">
                <a:solidFill>
                  <a:srgbClr val="FFFFFF"/>
                </a:solidFill>
                <a:latin typeface="Tahoma"/>
                <a:cs typeface="Tahoma"/>
              </a:rPr>
              <a:t> </a:t>
            </a:r>
            <a:r>
              <a:rPr sz="2000" dirty="0">
                <a:solidFill>
                  <a:srgbClr val="FFFFFF"/>
                </a:solidFill>
                <a:latin typeface="Tahoma"/>
                <a:cs typeface="Tahoma"/>
              </a:rPr>
              <a:t>em</a:t>
            </a:r>
            <a:r>
              <a:rPr sz="2000" spc="-30" dirty="0">
                <a:solidFill>
                  <a:srgbClr val="FFFFFF"/>
                </a:solidFill>
                <a:latin typeface="Tahoma"/>
                <a:cs typeface="Tahoma"/>
              </a:rPr>
              <a:t> </a:t>
            </a:r>
            <a:r>
              <a:rPr sz="2000" spc="-10" dirty="0">
                <a:solidFill>
                  <a:srgbClr val="FFFFFF"/>
                </a:solidFill>
                <a:latin typeface="Tahoma"/>
                <a:cs typeface="Tahoma"/>
              </a:rPr>
              <a:t>novas </a:t>
            </a:r>
            <a:r>
              <a:rPr sz="2000" dirty="0">
                <a:solidFill>
                  <a:srgbClr val="FFFFFF"/>
                </a:solidFill>
                <a:latin typeface="Tahoma"/>
                <a:cs typeface="Tahoma"/>
              </a:rPr>
              <a:t>despesas</a:t>
            </a:r>
            <a:r>
              <a:rPr sz="2000" spc="-60" dirty="0">
                <a:solidFill>
                  <a:srgbClr val="FFFFFF"/>
                </a:solidFill>
                <a:latin typeface="Tahoma"/>
                <a:cs typeface="Tahoma"/>
              </a:rPr>
              <a:t> </a:t>
            </a:r>
            <a:r>
              <a:rPr sz="2000" dirty="0">
                <a:solidFill>
                  <a:srgbClr val="FFFFFF"/>
                </a:solidFill>
                <a:latin typeface="Tahoma"/>
                <a:cs typeface="Tahoma"/>
              </a:rPr>
              <a:t>dos</a:t>
            </a:r>
            <a:r>
              <a:rPr sz="2000" spc="15" dirty="0">
                <a:solidFill>
                  <a:srgbClr val="FFFFFF"/>
                </a:solidFill>
                <a:latin typeface="Tahoma"/>
                <a:cs typeface="Tahoma"/>
              </a:rPr>
              <a:t> </a:t>
            </a:r>
            <a:r>
              <a:rPr sz="2000" spc="-10" dirty="0">
                <a:solidFill>
                  <a:srgbClr val="FFFFFF"/>
                </a:solidFill>
                <a:latin typeface="Tahoma"/>
                <a:cs typeface="Tahoma"/>
              </a:rPr>
              <a:t>estados</a:t>
            </a:r>
            <a:endParaRPr sz="2000" dirty="0">
              <a:latin typeface="Tahoma"/>
              <a:cs typeface="Tahoma"/>
            </a:endParaRPr>
          </a:p>
          <a:p>
            <a:pPr marL="355600" marR="310515" indent="-343535">
              <a:lnSpc>
                <a:spcPct val="100000"/>
              </a:lnSpc>
              <a:spcBef>
                <a:spcPts val="600"/>
              </a:spcBef>
              <a:buChar char="-"/>
              <a:tabLst>
                <a:tab pos="355600" algn="l"/>
              </a:tabLst>
            </a:pPr>
            <a:r>
              <a:rPr sz="2000" dirty="0">
                <a:solidFill>
                  <a:srgbClr val="FFFFFF"/>
                </a:solidFill>
                <a:latin typeface="Tahoma"/>
                <a:cs typeface="Tahoma"/>
              </a:rPr>
              <a:t>Prevê</a:t>
            </a:r>
            <a:r>
              <a:rPr sz="2000" spc="-55" dirty="0">
                <a:solidFill>
                  <a:srgbClr val="FFFFFF"/>
                </a:solidFill>
                <a:latin typeface="Tahoma"/>
                <a:cs typeface="Tahoma"/>
              </a:rPr>
              <a:t> </a:t>
            </a:r>
            <a:r>
              <a:rPr sz="2000" dirty="0">
                <a:solidFill>
                  <a:srgbClr val="FFFFFF"/>
                </a:solidFill>
                <a:latin typeface="Tahoma"/>
                <a:cs typeface="Tahoma"/>
              </a:rPr>
              <a:t>teto</a:t>
            </a:r>
            <a:r>
              <a:rPr sz="2000" spc="-15" dirty="0">
                <a:solidFill>
                  <a:srgbClr val="FFFFFF"/>
                </a:solidFill>
                <a:latin typeface="Tahoma"/>
                <a:cs typeface="Tahoma"/>
              </a:rPr>
              <a:t> </a:t>
            </a:r>
            <a:r>
              <a:rPr sz="2000" dirty="0">
                <a:solidFill>
                  <a:srgbClr val="FFFFFF"/>
                </a:solidFill>
                <a:latin typeface="Tahoma"/>
                <a:cs typeface="Tahoma"/>
              </a:rPr>
              <a:t>de</a:t>
            </a:r>
            <a:r>
              <a:rPr sz="2000" spc="20" dirty="0">
                <a:solidFill>
                  <a:srgbClr val="FFFFFF"/>
                </a:solidFill>
                <a:latin typeface="Tahoma"/>
                <a:cs typeface="Tahoma"/>
              </a:rPr>
              <a:t> </a:t>
            </a:r>
            <a:r>
              <a:rPr sz="2000" dirty="0">
                <a:solidFill>
                  <a:srgbClr val="FFFFFF"/>
                </a:solidFill>
                <a:latin typeface="Tahoma"/>
                <a:cs typeface="Tahoma"/>
              </a:rPr>
              <a:t>gastos</a:t>
            </a:r>
            <a:r>
              <a:rPr sz="2000" spc="-45" dirty="0">
                <a:solidFill>
                  <a:srgbClr val="FFFFFF"/>
                </a:solidFill>
                <a:latin typeface="Tahoma"/>
                <a:cs typeface="Tahoma"/>
              </a:rPr>
              <a:t> </a:t>
            </a:r>
            <a:r>
              <a:rPr sz="2000" dirty="0">
                <a:solidFill>
                  <a:srgbClr val="FFFFFF"/>
                </a:solidFill>
                <a:latin typeface="Tahoma"/>
                <a:cs typeface="Tahoma"/>
              </a:rPr>
              <a:t>sociais</a:t>
            </a:r>
            <a:r>
              <a:rPr sz="2000" spc="-40" dirty="0">
                <a:solidFill>
                  <a:srgbClr val="FFFFFF"/>
                </a:solidFill>
                <a:latin typeface="Tahoma"/>
                <a:cs typeface="Tahoma"/>
              </a:rPr>
              <a:t> </a:t>
            </a:r>
            <a:r>
              <a:rPr sz="2000" spc="-25" dirty="0">
                <a:solidFill>
                  <a:srgbClr val="FFFFFF"/>
                </a:solidFill>
                <a:latin typeface="Tahoma"/>
                <a:cs typeface="Tahoma"/>
              </a:rPr>
              <a:t>nos </a:t>
            </a:r>
            <a:r>
              <a:rPr sz="2000" dirty="0">
                <a:solidFill>
                  <a:srgbClr val="FFFFFF"/>
                </a:solidFill>
                <a:latin typeface="Tahoma"/>
                <a:cs typeface="Tahoma"/>
              </a:rPr>
              <a:t>estados,</a:t>
            </a:r>
            <a:r>
              <a:rPr sz="2000" spc="-45" dirty="0">
                <a:solidFill>
                  <a:srgbClr val="FFFFFF"/>
                </a:solidFill>
                <a:latin typeface="Tahoma"/>
                <a:cs typeface="Tahoma"/>
              </a:rPr>
              <a:t> </a:t>
            </a:r>
            <a:r>
              <a:rPr sz="2000" dirty="0">
                <a:solidFill>
                  <a:srgbClr val="FFFFFF"/>
                </a:solidFill>
                <a:latin typeface="Tahoma"/>
                <a:cs typeface="Tahoma"/>
              </a:rPr>
              <a:t>a</a:t>
            </a:r>
            <a:r>
              <a:rPr sz="2000" spc="30" dirty="0">
                <a:solidFill>
                  <a:srgbClr val="FFFFFF"/>
                </a:solidFill>
                <a:latin typeface="Tahoma"/>
                <a:cs typeface="Tahoma"/>
              </a:rPr>
              <a:t> </a:t>
            </a:r>
            <a:r>
              <a:rPr sz="2000" dirty="0">
                <a:solidFill>
                  <a:srgbClr val="FFFFFF"/>
                </a:solidFill>
                <a:latin typeface="Tahoma"/>
                <a:cs typeface="Tahoma"/>
              </a:rPr>
              <a:t>exemplo</a:t>
            </a:r>
            <a:r>
              <a:rPr sz="2000" spc="-80" dirty="0">
                <a:solidFill>
                  <a:srgbClr val="FFFFFF"/>
                </a:solidFill>
                <a:latin typeface="Tahoma"/>
                <a:cs typeface="Tahoma"/>
              </a:rPr>
              <a:t> </a:t>
            </a:r>
            <a:r>
              <a:rPr sz="2000" dirty="0">
                <a:solidFill>
                  <a:srgbClr val="FFFFFF"/>
                </a:solidFill>
                <a:latin typeface="Tahoma"/>
                <a:cs typeface="Tahoma"/>
              </a:rPr>
              <a:t>do </a:t>
            </a:r>
            <a:r>
              <a:rPr sz="2000" spc="-10" dirty="0">
                <a:solidFill>
                  <a:srgbClr val="FFFFFF"/>
                </a:solidFill>
                <a:latin typeface="Tahoma"/>
                <a:cs typeface="Tahoma"/>
              </a:rPr>
              <a:t>Arcabouço Fiscal</a:t>
            </a:r>
            <a:endParaRPr sz="2000" dirty="0">
              <a:latin typeface="Tahoma"/>
              <a:cs typeface="Tahoma"/>
            </a:endParaRPr>
          </a:p>
          <a:p>
            <a:pPr marL="355600" indent="-342900">
              <a:lnSpc>
                <a:spcPct val="100000"/>
              </a:lnSpc>
              <a:spcBef>
                <a:spcPts val="600"/>
              </a:spcBef>
              <a:buChar char="-"/>
              <a:tabLst>
                <a:tab pos="355600" algn="l"/>
              </a:tabLst>
            </a:pPr>
            <a:r>
              <a:rPr sz="2000" dirty="0">
                <a:solidFill>
                  <a:srgbClr val="FFFFFF"/>
                </a:solidFill>
                <a:latin typeface="Tahoma"/>
                <a:cs typeface="Tahoma"/>
              </a:rPr>
              <a:t>Entrega</a:t>
            </a:r>
            <a:r>
              <a:rPr sz="2000" spc="-40" dirty="0">
                <a:solidFill>
                  <a:srgbClr val="FFFFFF"/>
                </a:solidFill>
                <a:latin typeface="Tahoma"/>
                <a:cs typeface="Tahoma"/>
              </a:rPr>
              <a:t> </a:t>
            </a:r>
            <a:r>
              <a:rPr sz="2000" dirty="0">
                <a:solidFill>
                  <a:srgbClr val="FFFFFF"/>
                </a:solidFill>
                <a:latin typeface="Tahoma"/>
                <a:cs typeface="Tahoma"/>
              </a:rPr>
              <a:t>de</a:t>
            </a:r>
            <a:r>
              <a:rPr sz="2000" spc="-40" dirty="0">
                <a:solidFill>
                  <a:srgbClr val="FFFFFF"/>
                </a:solidFill>
                <a:latin typeface="Tahoma"/>
                <a:cs typeface="Tahoma"/>
              </a:rPr>
              <a:t> </a:t>
            </a:r>
            <a:r>
              <a:rPr sz="2000" dirty="0">
                <a:solidFill>
                  <a:srgbClr val="FFFFFF"/>
                </a:solidFill>
                <a:latin typeface="Tahoma"/>
                <a:cs typeface="Tahoma"/>
              </a:rPr>
              <a:t>estatais</a:t>
            </a:r>
            <a:r>
              <a:rPr sz="2000" spc="40" dirty="0">
                <a:solidFill>
                  <a:srgbClr val="FFFFFF"/>
                </a:solidFill>
                <a:latin typeface="Tahoma"/>
                <a:cs typeface="Tahoma"/>
              </a:rPr>
              <a:t> </a:t>
            </a:r>
            <a:r>
              <a:rPr sz="2000" spc="-10" dirty="0">
                <a:solidFill>
                  <a:srgbClr val="FFFFFF"/>
                </a:solidFill>
                <a:latin typeface="Tahoma"/>
                <a:cs typeface="Tahoma"/>
              </a:rPr>
              <a:t>estratégicas</a:t>
            </a:r>
            <a:endParaRPr sz="2000" dirty="0">
              <a:latin typeface="Tahoma"/>
              <a:cs typeface="Tahoma"/>
            </a:endParaRPr>
          </a:p>
          <a:p>
            <a:pPr marL="355600" indent="-342900">
              <a:lnSpc>
                <a:spcPct val="100000"/>
              </a:lnSpc>
              <a:spcBef>
                <a:spcPts val="600"/>
              </a:spcBef>
              <a:buChar char="-"/>
              <a:tabLst>
                <a:tab pos="355600" algn="l"/>
              </a:tabLst>
            </a:pPr>
            <a:r>
              <a:rPr sz="2000" dirty="0">
                <a:solidFill>
                  <a:srgbClr val="FFFFFF"/>
                </a:solidFill>
                <a:latin typeface="Tahoma"/>
                <a:cs typeface="Tahoma"/>
              </a:rPr>
              <a:t>Cessão</a:t>
            </a:r>
            <a:r>
              <a:rPr sz="2000" spc="-35" dirty="0">
                <a:solidFill>
                  <a:srgbClr val="FFFFFF"/>
                </a:solidFill>
                <a:latin typeface="Tahoma"/>
                <a:cs typeface="Tahoma"/>
              </a:rPr>
              <a:t> </a:t>
            </a:r>
            <a:r>
              <a:rPr sz="2000" dirty="0">
                <a:solidFill>
                  <a:srgbClr val="FFFFFF"/>
                </a:solidFill>
                <a:latin typeface="Tahoma"/>
                <a:cs typeface="Tahoma"/>
              </a:rPr>
              <a:t>de créditos</a:t>
            </a:r>
            <a:r>
              <a:rPr sz="2000" spc="-65" dirty="0">
                <a:solidFill>
                  <a:srgbClr val="FFFFFF"/>
                </a:solidFill>
                <a:latin typeface="Tahoma"/>
                <a:cs typeface="Tahoma"/>
              </a:rPr>
              <a:t> </a:t>
            </a:r>
            <a:r>
              <a:rPr sz="2000" spc="-10" dirty="0">
                <a:solidFill>
                  <a:srgbClr val="FFFFFF"/>
                </a:solidFill>
                <a:latin typeface="Tahoma"/>
                <a:cs typeface="Tahoma"/>
              </a:rPr>
              <a:t>(Securitização)</a:t>
            </a:r>
            <a:endParaRPr sz="2000" dirty="0">
              <a:latin typeface="Tahoma"/>
              <a:cs typeface="Tahoma"/>
            </a:endParaRPr>
          </a:p>
          <a:p>
            <a:pPr marL="355600" marR="5080" indent="-343535">
              <a:lnSpc>
                <a:spcPct val="100000"/>
              </a:lnSpc>
              <a:spcBef>
                <a:spcPts val="600"/>
              </a:spcBef>
              <a:buChar char="-"/>
              <a:tabLst>
                <a:tab pos="355600" algn="l"/>
              </a:tabLst>
            </a:pPr>
            <a:r>
              <a:rPr sz="2000" dirty="0">
                <a:solidFill>
                  <a:srgbClr val="FFFFFF"/>
                </a:solidFill>
                <a:latin typeface="Tahoma"/>
                <a:cs typeface="Tahoma"/>
              </a:rPr>
              <a:t>Vetos</a:t>
            </a:r>
            <a:r>
              <a:rPr sz="2000" spc="-50" dirty="0">
                <a:solidFill>
                  <a:srgbClr val="FFFFFF"/>
                </a:solidFill>
                <a:latin typeface="Tahoma"/>
                <a:cs typeface="Tahoma"/>
              </a:rPr>
              <a:t> </a:t>
            </a:r>
            <a:r>
              <a:rPr sz="2000" dirty="0">
                <a:solidFill>
                  <a:srgbClr val="FFFFFF"/>
                </a:solidFill>
                <a:latin typeface="Tahoma"/>
                <a:cs typeface="Tahoma"/>
              </a:rPr>
              <a:t>de</a:t>
            </a:r>
            <a:r>
              <a:rPr sz="2000" spc="-55" dirty="0">
                <a:solidFill>
                  <a:srgbClr val="FFFFFF"/>
                </a:solidFill>
                <a:latin typeface="Tahoma"/>
                <a:cs typeface="Tahoma"/>
              </a:rPr>
              <a:t> </a:t>
            </a:r>
            <a:r>
              <a:rPr sz="2000" dirty="0">
                <a:solidFill>
                  <a:srgbClr val="FFFFFF"/>
                </a:solidFill>
                <a:latin typeface="Tahoma"/>
                <a:cs typeface="Tahoma"/>
              </a:rPr>
              <a:t>Lula</a:t>
            </a:r>
            <a:r>
              <a:rPr sz="2000" spc="-50" dirty="0">
                <a:solidFill>
                  <a:srgbClr val="FFFFFF"/>
                </a:solidFill>
                <a:latin typeface="Tahoma"/>
                <a:cs typeface="Tahoma"/>
              </a:rPr>
              <a:t> </a:t>
            </a:r>
            <a:r>
              <a:rPr sz="2000" dirty="0">
                <a:solidFill>
                  <a:srgbClr val="FFFFFF"/>
                </a:solidFill>
                <a:latin typeface="Tahoma"/>
                <a:cs typeface="Tahoma"/>
              </a:rPr>
              <a:t>pioraram</a:t>
            </a:r>
            <a:r>
              <a:rPr sz="2000" spc="-90" dirty="0">
                <a:solidFill>
                  <a:srgbClr val="FFFFFF"/>
                </a:solidFill>
                <a:latin typeface="Tahoma"/>
                <a:cs typeface="Tahoma"/>
              </a:rPr>
              <a:t> </a:t>
            </a:r>
            <a:r>
              <a:rPr sz="2000" dirty="0">
                <a:solidFill>
                  <a:srgbClr val="FFFFFF"/>
                </a:solidFill>
                <a:latin typeface="Tahoma"/>
                <a:cs typeface="Tahoma"/>
              </a:rPr>
              <a:t>ainda</a:t>
            </a:r>
            <a:r>
              <a:rPr sz="2000" spc="-55" dirty="0">
                <a:solidFill>
                  <a:srgbClr val="FFFFFF"/>
                </a:solidFill>
                <a:latin typeface="Tahoma"/>
                <a:cs typeface="Tahoma"/>
              </a:rPr>
              <a:t> </a:t>
            </a:r>
            <a:r>
              <a:rPr sz="2000" dirty="0">
                <a:solidFill>
                  <a:srgbClr val="FFFFFF"/>
                </a:solidFill>
                <a:latin typeface="Tahoma"/>
                <a:cs typeface="Tahoma"/>
              </a:rPr>
              <a:t>mais</a:t>
            </a:r>
            <a:r>
              <a:rPr sz="2000" spc="-45" dirty="0">
                <a:solidFill>
                  <a:srgbClr val="FFFFFF"/>
                </a:solidFill>
                <a:latin typeface="Tahoma"/>
                <a:cs typeface="Tahoma"/>
              </a:rPr>
              <a:t> </a:t>
            </a:r>
            <a:r>
              <a:rPr sz="2000" spc="-50">
                <a:solidFill>
                  <a:srgbClr val="FFFFFF"/>
                </a:solidFill>
                <a:latin typeface="Tahoma"/>
                <a:cs typeface="Tahoma"/>
              </a:rPr>
              <a:t>o </a:t>
            </a:r>
            <a:r>
              <a:rPr sz="2000" spc="-10" smtClean="0">
                <a:solidFill>
                  <a:srgbClr val="FFFFFF"/>
                </a:solidFill>
                <a:latin typeface="Tahoma"/>
                <a:cs typeface="Tahoma"/>
              </a:rPr>
              <a:t>Projeto</a:t>
            </a:r>
            <a:endParaRPr lang="pt-BR" sz="2000" spc="-10" smtClean="0">
              <a:solidFill>
                <a:srgbClr val="FFFFFF"/>
              </a:solidFill>
              <a:latin typeface="Tahoma"/>
              <a:cs typeface="Tahoma"/>
            </a:endParaRPr>
          </a:p>
          <a:p>
            <a:pPr marL="355600" marR="5080" indent="-343535">
              <a:lnSpc>
                <a:spcPct val="100000"/>
              </a:lnSpc>
              <a:spcBef>
                <a:spcPts val="600"/>
              </a:spcBef>
              <a:buChar char="-"/>
              <a:tabLst>
                <a:tab pos="355600" algn="l"/>
              </a:tabLst>
            </a:pPr>
            <a:r>
              <a:rPr lang="pt-BR" sz="2000" spc="-10" smtClean="0">
                <a:solidFill>
                  <a:srgbClr val="FFFFFF"/>
                </a:solidFill>
                <a:latin typeface="Tahoma"/>
                <a:cs typeface="Tahoma"/>
              </a:rPr>
              <a:t>Decreto de Lula posterga mas não elimina a entrega das estatais</a:t>
            </a:r>
            <a:endParaRPr sz="2000" dirty="0">
              <a:latin typeface="Tahoma"/>
              <a:cs typeface="Tahom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F90BEF7-0E9C-BCBD-1B3F-46BB481C7261}"/>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xmlns="" id="{27B37B78-FCB3-DBDA-674F-E2F5C5A937EE}"/>
              </a:ext>
            </a:extLst>
          </p:cNvPr>
          <p:cNvSpPr txBox="1">
            <a:spLocks noGrp="1"/>
          </p:cNvSpPr>
          <p:nvPr>
            <p:ph type="title"/>
          </p:nvPr>
        </p:nvSpPr>
        <p:spPr>
          <a:xfrm>
            <a:off x="232965" y="228600"/>
            <a:ext cx="9516110" cy="438069"/>
          </a:xfrm>
          <a:prstGeom prst="rect">
            <a:avLst/>
          </a:prstGeom>
        </p:spPr>
        <p:txBody>
          <a:bodyPr vert="horz" wrap="square" lIns="0" tIns="6350" rIns="0" bIns="0" rtlCol="0">
            <a:spAutoFit/>
          </a:bodyPr>
          <a:lstStyle/>
          <a:p>
            <a:pPr marL="46038" marR="5080" indent="-46038" algn="ctr">
              <a:lnSpc>
                <a:spcPct val="102400"/>
              </a:lnSpc>
              <a:spcBef>
                <a:spcPts val="50"/>
              </a:spcBef>
              <a:tabLst>
                <a:tab pos="3517265" algn="l"/>
              </a:tabLst>
            </a:pPr>
            <a:r>
              <a:rPr lang="pt-BR" smtClean="0">
                <a:solidFill>
                  <a:srgbClr val="93C500"/>
                </a:solidFill>
              </a:rPr>
              <a:t>PROJETOS DE LEI DO GOVERNO DE MG – PROPAG</a:t>
            </a:r>
            <a:endParaRPr spc="-10" dirty="0">
              <a:solidFill>
                <a:srgbClr val="93C5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543" y="914400"/>
            <a:ext cx="9353550" cy="5614080"/>
          </a:xfrm>
          <a:prstGeom prst="rect">
            <a:avLst/>
          </a:prstGeom>
          <a:solidFill>
            <a:schemeClr val="bg1"/>
          </a:solidFill>
          <a:ln>
            <a:noFill/>
          </a:ln>
          <a:effectLst/>
        </p:spPr>
      </p:pic>
    </p:spTree>
    <p:extLst>
      <p:ext uri="{BB962C8B-B14F-4D97-AF65-F5344CB8AC3E}">
        <p14:creationId xmlns:p14="http://schemas.microsoft.com/office/powerpoint/2010/main" val="185232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F90BEF7-0E9C-BCBD-1B3F-46BB481C7261}"/>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xmlns="" id="{27B37B78-FCB3-DBDA-674F-E2F5C5A937EE}"/>
              </a:ext>
            </a:extLst>
          </p:cNvPr>
          <p:cNvSpPr txBox="1">
            <a:spLocks noGrp="1"/>
          </p:cNvSpPr>
          <p:nvPr>
            <p:ph type="title"/>
          </p:nvPr>
        </p:nvSpPr>
        <p:spPr>
          <a:xfrm>
            <a:off x="193039" y="366013"/>
            <a:ext cx="9516110" cy="878840"/>
          </a:xfrm>
          <a:prstGeom prst="rect">
            <a:avLst/>
          </a:prstGeom>
        </p:spPr>
        <p:txBody>
          <a:bodyPr vert="horz" wrap="square" lIns="0" tIns="6350" rIns="0" bIns="0" rtlCol="0">
            <a:spAutoFit/>
          </a:bodyPr>
          <a:lstStyle/>
          <a:p>
            <a:pPr marL="670560" marR="5080" indent="-657860">
              <a:lnSpc>
                <a:spcPct val="102400"/>
              </a:lnSpc>
              <a:spcBef>
                <a:spcPts val="50"/>
              </a:spcBef>
              <a:tabLst>
                <a:tab pos="3517265" algn="l"/>
              </a:tabLst>
            </a:pPr>
            <a:r>
              <a:rPr dirty="0">
                <a:solidFill>
                  <a:srgbClr val="93C500"/>
                </a:solidFill>
              </a:rPr>
              <a:t>AS</a:t>
            </a:r>
            <a:r>
              <a:rPr spc="50" dirty="0">
                <a:solidFill>
                  <a:srgbClr val="93C500"/>
                </a:solidFill>
              </a:rPr>
              <a:t> </a:t>
            </a:r>
            <a:r>
              <a:rPr dirty="0">
                <a:solidFill>
                  <a:srgbClr val="93C500"/>
                </a:solidFill>
              </a:rPr>
              <a:t>FALSAS</a:t>
            </a:r>
            <a:r>
              <a:rPr spc="130" dirty="0">
                <a:solidFill>
                  <a:srgbClr val="93C500"/>
                </a:solidFill>
              </a:rPr>
              <a:t> </a:t>
            </a:r>
            <a:r>
              <a:rPr dirty="0">
                <a:solidFill>
                  <a:srgbClr val="93C500"/>
                </a:solidFill>
              </a:rPr>
              <a:t>SOLUÇÕES</a:t>
            </a:r>
            <a:r>
              <a:rPr spc="135" dirty="0">
                <a:solidFill>
                  <a:srgbClr val="93C500"/>
                </a:solidFill>
              </a:rPr>
              <a:t> </a:t>
            </a:r>
            <a:r>
              <a:rPr dirty="0">
                <a:solidFill>
                  <a:srgbClr val="93C500"/>
                </a:solidFill>
              </a:rPr>
              <a:t>PARA</a:t>
            </a:r>
            <a:r>
              <a:rPr spc="135" dirty="0">
                <a:solidFill>
                  <a:srgbClr val="93C500"/>
                </a:solidFill>
              </a:rPr>
              <a:t> </a:t>
            </a:r>
            <a:r>
              <a:rPr dirty="0">
                <a:solidFill>
                  <a:srgbClr val="93C500"/>
                </a:solidFill>
              </a:rPr>
              <a:t>A</a:t>
            </a:r>
            <a:r>
              <a:rPr spc="60" dirty="0">
                <a:solidFill>
                  <a:srgbClr val="93C500"/>
                </a:solidFill>
              </a:rPr>
              <a:t> </a:t>
            </a:r>
            <a:r>
              <a:rPr dirty="0">
                <a:solidFill>
                  <a:srgbClr val="93C500"/>
                </a:solidFill>
              </a:rPr>
              <a:t>DÍVIDA</a:t>
            </a:r>
            <a:r>
              <a:rPr spc="135" dirty="0">
                <a:solidFill>
                  <a:srgbClr val="93C500"/>
                </a:solidFill>
              </a:rPr>
              <a:t> </a:t>
            </a:r>
            <a:r>
              <a:rPr dirty="0">
                <a:solidFill>
                  <a:srgbClr val="93C500"/>
                </a:solidFill>
              </a:rPr>
              <a:t>DOS</a:t>
            </a:r>
            <a:r>
              <a:rPr spc="50" dirty="0">
                <a:solidFill>
                  <a:srgbClr val="93C500"/>
                </a:solidFill>
              </a:rPr>
              <a:t> </a:t>
            </a:r>
            <a:r>
              <a:rPr spc="-10" dirty="0">
                <a:solidFill>
                  <a:srgbClr val="93C500"/>
                </a:solidFill>
              </a:rPr>
              <a:t>ESTADOS </a:t>
            </a:r>
            <a:r>
              <a:rPr dirty="0">
                <a:solidFill>
                  <a:srgbClr val="93C500"/>
                </a:solidFill>
              </a:rPr>
              <a:t>COM</a:t>
            </a:r>
            <a:r>
              <a:rPr spc="60" dirty="0">
                <a:solidFill>
                  <a:srgbClr val="93C500"/>
                </a:solidFill>
              </a:rPr>
              <a:t> </a:t>
            </a:r>
            <a:r>
              <a:rPr dirty="0">
                <a:solidFill>
                  <a:srgbClr val="93C500"/>
                </a:solidFill>
              </a:rPr>
              <a:t>A</a:t>
            </a:r>
            <a:r>
              <a:rPr spc="110" dirty="0">
                <a:solidFill>
                  <a:srgbClr val="93C500"/>
                </a:solidFill>
              </a:rPr>
              <a:t> </a:t>
            </a:r>
            <a:r>
              <a:rPr spc="-10" dirty="0">
                <a:solidFill>
                  <a:srgbClr val="93C500"/>
                </a:solidFill>
              </a:rPr>
              <a:t>UNIÃO:</a:t>
            </a:r>
            <a:r>
              <a:rPr>
                <a:solidFill>
                  <a:srgbClr val="93C500"/>
                </a:solidFill>
              </a:rPr>
              <a:t>	</a:t>
            </a:r>
            <a:r>
              <a:rPr lang="pt-BR" smtClean="0">
                <a:solidFill>
                  <a:srgbClr val="93C500"/>
                </a:solidFill>
              </a:rPr>
              <a:t>PROPAG </a:t>
            </a:r>
            <a:r>
              <a:rPr smtClean="0">
                <a:solidFill>
                  <a:srgbClr val="93C500"/>
                </a:solidFill>
              </a:rPr>
              <a:t>(LC</a:t>
            </a:r>
            <a:r>
              <a:rPr spc="110" smtClean="0">
                <a:solidFill>
                  <a:srgbClr val="93C500"/>
                </a:solidFill>
              </a:rPr>
              <a:t> </a:t>
            </a:r>
            <a:r>
              <a:rPr spc="-10" dirty="0">
                <a:solidFill>
                  <a:srgbClr val="93C500"/>
                </a:solidFill>
              </a:rPr>
              <a:t>212/2025)</a:t>
            </a:r>
          </a:p>
        </p:txBody>
      </p:sp>
      <p:sp>
        <p:nvSpPr>
          <p:cNvPr id="4" name="object 4">
            <a:extLst>
              <a:ext uri="{FF2B5EF4-FFF2-40B4-BE49-F238E27FC236}">
                <a16:creationId xmlns:a16="http://schemas.microsoft.com/office/drawing/2014/main" xmlns="" id="{6B058121-7738-8295-128A-19CC2F561AFB}"/>
              </a:ext>
            </a:extLst>
          </p:cNvPr>
          <p:cNvSpPr txBox="1"/>
          <p:nvPr/>
        </p:nvSpPr>
        <p:spPr>
          <a:xfrm>
            <a:off x="5562600" y="2041321"/>
            <a:ext cx="3657600" cy="2171107"/>
          </a:xfrm>
          <a:prstGeom prst="rect">
            <a:avLst/>
          </a:prstGeom>
        </p:spPr>
        <p:txBody>
          <a:bodyPr vert="horz" wrap="square" lIns="0" tIns="16510" rIns="0" bIns="0" rtlCol="0">
            <a:spAutoFit/>
          </a:bodyPr>
          <a:lstStyle/>
          <a:p>
            <a:pPr marL="12065" marR="65405" algn="just">
              <a:lnSpc>
                <a:spcPct val="100000"/>
              </a:lnSpc>
              <a:spcBef>
                <a:spcPts val="130"/>
              </a:spcBef>
              <a:tabLst>
                <a:tab pos="355600" algn="l"/>
              </a:tabLst>
            </a:pPr>
            <a:r>
              <a:rPr lang="pt-BR" sz="2000" dirty="0">
                <a:solidFill>
                  <a:srgbClr val="FFFFFF"/>
                </a:solidFill>
                <a:latin typeface="Tahoma"/>
                <a:cs typeface="Tahoma"/>
              </a:rPr>
              <a:t>Governo de MG quer entregar R$ 40 BILHÕES de patrimônio público (inclusive da UEMG), para pagar a dívida com a União, de modo que tenha uma redução nos juros, no âmbito do “PROPAG”.</a:t>
            </a:r>
            <a:endParaRPr sz="2000" dirty="0">
              <a:solidFill>
                <a:srgbClr val="FFFFFF"/>
              </a:solidFill>
              <a:latin typeface="Tahoma"/>
              <a:cs typeface="Tahoma"/>
            </a:endParaRPr>
          </a:p>
        </p:txBody>
      </p:sp>
      <p:pic>
        <p:nvPicPr>
          <p:cNvPr id="7170" name="Picture 2" descr="Não à entrega do patrimônio de MG para pagar uma dívida que já foi paga várias vezes!">
            <a:extLst>
              <a:ext uri="{FF2B5EF4-FFF2-40B4-BE49-F238E27FC236}">
                <a16:creationId xmlns:a16="http://schemas.microsoft.com/office/drawing/2014/main" xmlns="" id="{F94F4A71-6A3E-4882-A08D-18C8D38F9B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894" y="1591563"/>
            <a:ext cx="4900424" cy="4900424"/>
          </a:xfrm>
          <a:prstGeom prst="rect">
            <a:avLst/>
          </a:prstGeom>
          <a:noFill/>
          <a:extLst>
            <a:ext uri="{909E8E84-426E-40DD-AFC4-6F175D3DCCD1}">
              <a14:hiddenFill xmlns:a14="http://schemas.microsoft.com/office/drawing/2010/main">
                <a:solidFill>
                  <a:srgbClr val="FFFFFF"/>
                </a:solidFill>
              </a14:hiddenFill>
            </a:ext>
          </a:extLst>
        </p:spPr>
      </p:pic>
      <p:sp>
        <p:nvSpPr>
          <p:cNvPr id="8" name="CaixaDeTexto 7">
            <a:extLst>
              <a:ext uri="{FF2B5EF4-FFF2-40B4-BE49-F238E27FC236}">
                <a16:creationId xmlns:a16="http://schemas.microsoft.com/office/drawing/2014/main" xmlns="" id="{9FD3E580-1FBA-5F39-CDD8-79E90AE91D26}"/>
              </a:ext>
            </a:extLst>
          </p:cNvPr>
          <p:cNvSpPr txBox="1"/>
          <p:nvPr/>
        </p:nvSpPr>
        <p:spPr>
          <a:xfrm>
            <a:off x="5400169" y="4572000"/>
            <a:ext cx="4505831" cy="1219200"/>
          </a:xfrm>
          <a:prstGeom prst="rect">
            <a:avLst/>
          </a:prstGeom>
          <a:noFill/>
        </p:spPr>
        <p:txBody>
          <a:bodyPr wrap="square">
            <a:spAutoFit/>
          </a:bodyPr>
          <a:lstStyle/>
          <a:p>
            <a:r>
              <a:rPr lang="pt-BR" dirty="0">
                <a:hlinkClick r:id="rId3"/>
              </a:rPr>
              <a:t>https://auditoriacidada.org.br/conteudo/nao-a-entrega-do-patrimonio-de-mg-para-pagar-uma-divida-que-ja-foi-paga-varias-vezes/</a:t>
            </a:r>
            <a:r>
              <a:rPr lang="pt-BR" dirty="0"/>
              <a:t> </a:t>
            </a:r>
          </a:p>
        </p:txBody>
      </p:sp>
    </p:spTree>
    <p:extLst>
      <p:ext uri="{BB962C8B-B14F-4D97-AF65-F5344CB8AC3E}">
        <p14:creationId xmlns:p14="http://schemas.microsoft.com/office/powerpoint/2010/main" val="25638753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F90BEF7-0E9C-BCBD-1B3F-46BB481C7261}"/>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xmlns="" id="{27B37B78-FCB3-DBDA-674F-E2F5C5A937EE}"/>
              </a:ext>
            </a:extLst>
          </p:cNvPr>
          <p:cNvSpPr txBox="1">
            <a:spLocks noGrp="1"/>
          </p:cNvSpPr>
          <p:nvPr>
            <p:ph type="title"/>
          </p:nvPr>
        </p:nvSpPr>
        <p:spPr>
          <a:xfrm>
            <a:off x="193039" y="366013"/>
            <a:ext cx="9516110" cy="869725"/>
          </a:xfrm>
          <a:prstGeom prst="rect">
            <a:avLst/>
          </a:prstGeom>
        </p:spPr>
        <p:txBody>
          <a:bodyPr vert="horz" wrap="square" lIns="0" tIns="6350" rIns="0" bIns="0" rtlCol="0">
            <a:spAutoFit/>
          </a:bodyPr>
          <a:lstStyle/>
          <a:p>
            <a:pPr marL="46038" marR="5080" indent="-46038" algn="ctr">
              <a:lnSpc>
                <a:spcPct val="102400"/>
              </a:lnSpc>
              <a:spcBef>
                <a:spcPts val="50"/>
              </a:spcBef>
              <a:tabLst>
                <a:tab pos="3517265" algn="l"/>
              </a:tabLst>
            </a:pPr>
            <a:r>
              <a:rPr lang="pt-BR" smtClean="0">
                <a:solidFill>
                  <a:srgbClr val="93C500"/>
                </a:solidFill>
              </a:rPr>
              <a:t>PROJETOS DE LEI DO GOVERNO DE MG – PROPAG</a:t>
            </a:r>
            <a:br>
              <a:rPr lang="pt-BR" smtClean="0">
                <a:solidFill>
                  <a:srgbClr val="93C500"/>
                </a:solidFill>
              </a:rPr>
            </a:br>
            <a:r>
              <a:rPr lang="pt-BR">
                <a:solidFill>
                  <a:srgbClr val="93C500"/>
                </a:solidFill>
              </a:rPr>
              <a:t>PL </a:t>
            </a:r>
            <a:r>
              <a:rPr lang="pt-BR" smtClean="0">
                <a:solidFill>
                  <a:srgbClr val="93C500"/>
                </a:solidFill>
              </a:rPr>
              <a:t>3.738/2025</a:t>
            </a:r>
            <a:endParaRPr spc="-10" dirty="0">
              <a:solidFill>
                <a:srgbClr val="93C500"/>
              </a:solidFill>
            </a:endParaRPr>
          </a:p>
        </p:txBody>
      </p:sp>
      <p:sp>
        <p:nvSpPr>
          <p:cNvPr id="4" name="object 4">
            <a:extLst>
              <a:ext uri="{FF2B5EF4-FFF2-40B4-BE49-F238E27FC236}">
                <a16:creationId xmlns:a16="http://schemas.microsoft.com/office/drawing/2014/main" xmlns="" id="{6B058121-7738-8295-128A-19CC2F561AFB}"/>
              </a:ext>
            </a:extLst>
          </p:cNvPr>
          <p:cNvSpPr txBox="1"/>
          <p:nvPr/>
        </p:nvSpPr>
        <p:spPr>
          <a:xfrm>
            <a:off x="508000" y="1524000"/>
            <a:ext cx="8686800" cy="5055999"/>
          </a:xfrm>
          <a:prstGeom prst="rect">
            <a:avLst/>
          </a:prstGeom>
        </p:spPr>
        <p:txBody>
          <a:bodyPr vert="horz" wrap="square" lIns="0" tIns="16510" rIns="0" bIns="0" rtlCol="0">
            <a:spAutoFit/>
          </a:bodyPr>
          <a:lstStyle/>
          <a:p>
            <a:pPr marL="46038" marR="5080" indent="-46038" algn="ctr">
              <a:lnSpc>
                <a:spcPct val="102400"/>
              </a:lnSpc>
              <a:spcBef>
                <a:spcPts val="50"/>
              </a:spcBef>
              <a:tabLst>
                <a:tab pos="3517265" algn="l"/>
              </a:tabLst>
            </a:pPr>
            <a:r>
              <a:rPr lang="pt-BR" sz="2000" b="1">
                <a:solidFill>
                  <a:srgbClr val="93C500"/>
                </a:solidFill>
                <a:latin typeface="Tahoma"/>
                <a:ea typeface="+mj-ea"/>
                <a:cs typeface="Tahoma"/>
              </a:rPr>
              <a:t>Autoriza o Estado, por intermédio do Poder Executivo, a transferir para a União a gestão da Universidade do Estado de Minas Gerais.</a:t>
            </a:r>
          </a:p>
          <a:p>
            <a:pPr marL="12065" marR="65405" algn="just">
              <a:lnSpc>
                <a:spcPct val="100000"/>
              </a:lnSpc>
              <a:spcBef>
                <a:spcPts val="130"/>
              </a:spcBef>
              <a:tabLst>
                <a:tab pos="355600" algn="l"/>
              </a:tabLst>
            </a:pPr>
            <a:endParaRPr lang="pt-BR" sz="2000" smtClean="0">
              <a:solidFill>
                <a:srgbClr val="FFFFFF"/>
              </a:solidFill>
              <a:latin typeface="Tahoma"/>
              <a:cs typeface="Tahoma"/>
            </a:endParaRPr>
          </a:p>
          <a:p>
            <a:pPr marL="12065" marR="65405" algn="just">
              <a:lnSpc>
                <a:spcPct val="100000"/>
              </a:lnSpc>
              <a:spcBef>
                <a:spcPts val="130"/>
              </a:spcBef>
              <a:tabLst>
                <a:tab pos="355600" algn="l"/>
              </a:tabLst>
            </a:pPr>
            <a:r>
              <a:rPr lang="pt-BR" sz="2000" smtClean="0">
                <a:solidFill>
                  <a:srgbClr val="FFFFFF"/>
                </a:solidFill>
                <a:latin typeface="Tahoma"/>
                <a:cs typeface="Tahoma"/>
              </a:rPr>
              <a:t>Art. 1º – Fica o Estado, por intermédio do Poder Executivo, autorizado a transferir para a União a gestão da Universidade do Estado de Minas Gerais – Uemg.</a:t>
            </a:r>
          </a:p>
          <a:p>
            <a:pPr marL="12065" marR="65405" algn="just">
              <a:lnSpc>
                <a:spcPct val="100000"/>
              </a:lnSpc>
              <a:spcBef>
                <a:spcPts val="130"/>
              </a:spcBef>
              <a:tabLst>
                <a:tab pos="355600" algn="l"/>
              </a:tabLst>
            </a:pPr>
            <a:endParaRPr lang="pt-BR" sz="2000" smtClean="0">
              <a:solidFill>
                <a:srgbClr val="FFFFFF"/>
              </a:solidFill>
              <a:latin typeface="Tahoma"/>
              <a:cs typeface="Tahoma"/>
            </a:endParaRPr>
          </a:p>
          <a:p>
            <a:pPr marL="12065" marR="65405" algn="just">
              <a:lnSpc>
                <a:spcPct val="100000"/>
              </a:lnSpc>
              <a:spcBef>
                <a:spcPts val="130"/>
              </a:spcBef>
              <a:tabLst>
                <a:tab pos="355600" algn="l"/>
              </a:tabLst>
            </a:pPr>
            <a:r>
              <a:rPr lang="pt-BR" sz="2000" smtClean="0">
                <a:solidFill>
                  <a:srgbClr val="FFFFFF"/>
                </a:solidFill>
                <a:latin typeface="Tahoma"/>
                <a:cs typeface="Tahoma"/>
              </a:rPr>
              <a:t>Art. 2º – Fica o Estado, por intermédio do Poder Executivo, autorizado a transferir para a União os bens móveis e imóveis de propriedade da Uemg.</a:t>
            </a:r>
          </a:p>
          <a:p>
            <a:pPr marL="12065" marR="65405" algn="just">
              <a:lnSpc>
                <a:spcPct val="100000"/>
              </a:lnSpc>
              <a:spcBef>
                <a:spcPts val="130"/>
              </a:spcBef>
              <a:tabLst>
                <a:tab pos="355600" algn="l"/>
              </a:tabLst>
            </a:pPr>
            <a:endParaRPr lang="pt-BR" sz="2000" smtClean="0">
              <a:solidFill>
                <a:srgbClr val="FFFFFF"/>
              </a:solidFill>
              <a:latin typeface="Tahoma"/>
              <a:cs typeface="Tahoma"/>
            </a:endParaRPr>
          </a:p>
          <a:p>
            <a:pPr marL="12065" marR="65405" algn="just">
              <a:lnSpc>
                <a:spcPct val="100000"/>
              </a:lnSpc>
              <a:spcBef>
                <a:spcPts val="130"/>
              </a:spcBef>
              <a:tabLst>
                <a:tab pos="355600" algn="l"/>
              </a:tabLst>
            </a:pPr>
            <a:r>
              <a:rPr lang="pt-BR" sz="2000" smtClean="0">
                <a:solidFill>
                  <a:srgbClr val="FFFFFF"/>
                </a:solidFill>
                <a:latin typeface="Tahoma"/>
                <a:cs typeface="Tahoma"/>
              </a:rPr>
              <a:t>Parágrafo único – Os bens de que trata o caput poderão ser utilizados para o pagamento ou amortização da dívida do Estado no âmbito do Programa de Pleno Pagamento de Dívidas dos Estados, instituído pela Lei Complementar Federal nº 212, de 13 de janeiro de 2025.</a:t>
            </a:r>
          </a:p>
          <a:p>
            <a:pPr marL="12065" marR="65405" algn="just">
              <a:lnSpc>
                <a:spcPct val="100000"/>
              </a:lnSpc>
              <a:spcBef>
                <a:spcPts val="130"/>
              </a:spcBef>
              <a:tabLst>
                <a:tab pos="355600" algn="l"/>
              </a:tabLst>
            </a:pPr>
            <a:endParaRPr lang="pt-BR" sz="2000" smtClean="0">
              <a:solidFill>
                <a:srgbClr val="FFFFFF"/>
              </a:solidFill>
              <a:latin typeface="Tahoma"/>
              <a:cs typeface="Tahoma"/>
            </a:endParaRPr>
          </a:p>
          <a:p>
            <a:pPr marL="12065" marR="65405" algn="just">
              <a:lnSpc>
                <a:spcPct val="100000"/>
              </a:lnSpc>
              <a:spcBef>
                <a:spcPts val="130"/>
              </a:spcBef>
              <a:tabLst>
                <a:tab pos="355600" algn="l"/>
              </a:tabLst>
            </a:pPr>
            <a:r>
              <a:rPr lang="pt-BR" sz="2000" smtClean="0">
                <a:solidFill>
                  <a:srgbClr val="FFFFFF"/>
                </a:solidFill>
                <a:latin typeface="Tahoma"/>
                <a:cs typeface="Tahoma"/>
              </a:rPr>
              <a:t>Art. 3º – Esta lei entra em vigor na data de sua publicação.</a:t>
            </a:r>
            <a:endParaRPr sz="2000" dirty="0">
              <a:solidFill>
                <a:srgbClr val="FFFFFF"/>
              </a:solidFill>
              <a:latin typeface="Tahoma"/>
              <a:cs typeface="Tahoma"/>
            </a:endParaRPr>
          </a:p>
        </p:txBody>
      </p:sp>
    </p:spTree>
    <p:extLst>
      <p:ext uri="{BB962C8B-B14F-4D97-AF65-F5344CB8AC3E}">
        <p14:creationId xmlns:p14="http://schemas.microsoft.com/office/powerpoint/2010/main" val="210864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F90BEF7-0E9C-BCBD-1B3F-46BB481C7261}"/>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xmlns="" id="{27B37B78-FCB3-DBDA-674F-E2F5C5A937EE}"/>
              </a:ext>
            </a:extLst>
          </p:cNvPr>
          <p:cNvSpPr txBox="1">
            <a:spLocks noGrp="1"/>
          </p:cNvSpPr>
          <p:nvPr>
            <p:ph type="title"/>
          </p:nvPr>
        </p:nvSpPr>
        <p:spPr>
          <a:xfrm>
            <a:off x="193039" y="366013"/>
            <a:ext cx="9516110" cy="383118"/>
          </a:xfrm>
          <a:prstGeom prst="rect">
            <a:avLst/>
          </a:prstGeom>
        </p:spPr>
        <p:txBody>
          <a:bodyPr vert="horz" wrap="square" lIns="0" tIns="6350" rIns="0" bIns="0" rtlCol="0">
            <a:spAutoFit/>
          </a:bodyPr>
          <a:lstStyle/>
          <a:p>
            <a:pPr marL="46038" marR="5080" indent="-46038" algn="ctr">
              <a:lnSpc>
                <a:spcPct val="102400"/>
              </a:lnSpc>
              <a:spcBef>
                <a:spcPts val="50"/>
              </a:spcBef>
              <a:tabLst>
                <a:tab pos="3517265" algn="l"/>
              </a:tabLst>
            </a:pPr>
            <a:r>
              <a:rPr lang="pt-BR" sz="2400" smtClean="0">
                <a:solidFill>
                  <a:srgbClr val="93C500"/>
                </a:solidFill>
              </a:rPr>
              <a:t>POSICIONAMENTO DO ANDES/SN SOBRE O PL 3738/2025</a:t>
            </a:r>
            <a:endParaRPr sz="2400" spc="-10" dirty="0">
              <a:solidFill>
                <a:srgbClr val="93C500"/>
              </a:solidFill>
            </a:endParaRPr>
          </a:p>
        </p:txBody>
      </p:sp>
      <p:sp>
        <p:nvSpPr>
          <p:cNvPr id="4" name="object 4">
            <a:extLst>
              <a:ext uri="{FF2B5EF4-FFF2-40B4-BE49-F238E27FC236}">
                <a16:creationId xmlns:a16="http://schemas.microsoft.com/office/drawing/2014/main" xmlns="" id="{6B058121-7738-8295-128A-19CC2F561AFB}"/>
              </a:ext>
            </a:extLst>
          </p:cNvPr>
          <p:cNvSpPr txBox="1"/>
          <p:nvPr/>
        </p:nvSpPr>
        <p:spPr>
          <a:xfrm>
            <a:off x="381000" y="1066800"/>
            <a:ext cx="9144000" cy="5556649"/>
          </a:xfrm>
          <a:prstGeom prst="rect">
            <a:avLst/>
          </a:prstGeom>
        </p:spPr>
        <p:txBody>
          <a:bodyPr vert="horz" wrap="square" lIns="0" tIns="16510" rIns="0" bIns="0" rtlCol="0">
            <a:spAutoFit/>
          </a:bodyPr>
          <a:lstStyle/>
          <a:p>
            <a:pPr marL="342900" marR="5080" indent="-342900" algn="just">
              <a:spcBef>
                <a:spcPts val="1200"/>
              </a:spcBef>
              <a:buFont typeface="Arial" panose="020B0604020202020204" pitchFamily="34" charset="0"/>
              <a:buChar char="•"/>
              <a:tabLst>
                <a:tab pos="3517265" algn="l"/>
              </a:tabLst>
            </a:pPr>
            <a:r>
              <a:rPr lang="pt-BR" sz="2000" b="1" smtClean="0">
                <a:solidFill>
                  <a:schemeClr val="bg1"/>
                </a:solidFill>
                <a:latin typeface="Tahoma"/>
                <a:ea typeface="+mj-ea"/>
                <a:cs typeface="Tahoma"/>
              </a:rPr>
              <a:t>Medida apresentada de forma unilateral e sem qualquer consulta à comunidade acadêmica;</a:t>
            </a:r>
          </a:p>
          <a:p>
            <a:pPr marL="342900" marR="5080" indent="-342900" algn="just">
              <a:spcBef>
                <a:spcPts val="1200"/>
              </a:spcBef>
              <a:buFont typeface="Arial" panose="020B0604020202020204" pitchFamily="34" charset="0"/>
              <a:buChar char="•"/>
              <a:tabLst>
                <a:tab pos="3517265" algn="l"/>
              </a:tabLst>
            </a:pPr>
            <a:r>
              <a:rPr lang="pt-BR" sz="2000" b="1" smtClean="0">
                <a:solidFill>
                  <a:schemeClr val="bg1"/>
                </a:solidFill>
                <a:latin typeface="Tahoma"/>
                <a:ea typeface="+mj-ea"/>
                <a:cs typeface="Tahoma"/>
              </a:rPr>
              <a:t>Segundo Wilma Lucena, 2ª tesoureira da Regional Leste do ANDES-SN, trata-se de uma tentativa de desmonte da universidade estadual. </a:t>
            </a:r>
          </a:p>
          <a:p>
            <a:pPr marL="342900" marR="5080" indent="-342900" algn="just">
              <a:spcBef>
                <a:spcPts val="1200"/>
              </a:spcBef>
              <a:buFont typeface="Arial" panose="020B0604020202020204" pitchFamily="34" charset="0"/>
              <a:buChar char="•"/>
              <a:tabLst>
                <a:tab pos="3517265" algn="l"/>
              </a:tabLst>
            </a:pPr>
            <a:r>
              <a:rPr lang="pt-BR" sz="2000" b="1" smtClean="0">
                <a:solidFill>
                  <a:schemeClr val="bg1"/>
                </a:solidFill>
                <a:latin typeface="Tahoma"/>
                <a:ea typeface="+mj-ea"/>
                <a:cs typeface="Tahoma"/>
              </a:rPr>
              <a:t>“O desgoverno Zema está tentando levar a cabo uma de suas promessas de campanha eleitoral: a privatização da Uemg. O propósito é promover o desmonte do serviço público em Minas Gerais e das carreiras de servidores e servidoras. É também o de aprofundar o processo de mercantilização da educação e acabar com o patrimônio do povo mineiro. </a:t>
            </a:r>
          </a:p>
          <a:p>
            <a:pPr marL="342900" marR="5080" indent="-342900" algn="just">
              <a:spcBef>
                <a:spcPts val="1200"/>
              </a:spcBef>
              <a:buFont typeface="Arial" panose="020B0604020202020204" pitchFamily="34" charset="0"/>
              <a:buChar char="•"/>
              <a:tabLst>
                <a:tab pos="3517265" algn="l"/>
              </a:tabLst>
            </a:pPr>
            <a:r>
              <a:rPr lang="pt-BR" sz="2000" b="1" smtClean="0">
                <a:solidFill>
                  <a:schemeClr val="bg1"/>
                </a:solidFill>
                <a:latin typeface="Tahoma"/>
                <a:ea typeface="+mj-ea"/>
                <a:cs typeface="Tahoma"/>
              </a:rPr>
              <a:t>Diante desse cenário, a auditoria cidadã da dívida pública de Minas Gerais, assim como as mobilizações em relação a esse projeto de desmonte do estado, são urgentes”, criticou a diretora do Sindicato Nacional.</a:t>
            </a:r>
          </a:p>
          <a:p>
            <a:pPr marR="5080" algn="just">
              <a:spcBef>
                <a:spcPts val="1200"/>
              </a:spcBef>
              <a:tabLst>
                <a:tab pos="3517265" algn="l"/>
              </a:tabLst>
            </a:pPr>
            <a:r>
              <a:rPr lang="pt-BR" sz="1000" b="1" smtClean="0">
                <a:solidFill>
                  <a:schemeClr val="bg1"/>
                </a:solidFill>
                <a:latin typeface="Tahoma"/>
                <a:ea typeface="+mj-ea"/>
                <a:cs typeface="Tahoma"/>
              </a:rPr>
              <a:t>Fonte: </a:t>
            </a:r>
            <a:r>
              <a:rPr lang="pt-BR" sz="1000" b="1" smtClean="0">
                <a:solidFill>
                  <a:schemeClr val="bg1"/>
                </a:solidFill>
                <a:latin typeface="Tahoma"/>
                <a:ea typeface="+mj-ea"/>
                <a:cs typeface="Tahoma"/>
                <a:hlinkClick r:id="rId2"/>
              </a:rPr>
              <a:t>https://www.andes.org.br/conteudos/noticia/governo-de-minas-propoe-federalizacao-da-uemg-para-pagar-parte-da-divida-com-a-uniao1</a:t>
            </a:r>
            <a:r>
              <a:rPr lang="pt-BR" sz="1000" b="1" smtClean="0">
                <a:solidFill>
                  <a:schemeClr val="bg1"/>
                </a:solidFill>
                <a:latin typeface="Tahoma"/>
                <a:ea typeface="+mj-ea"/>
                <a:cs typeface="Tahoma"/>
              </a:rPr>
              <a:t> </a:t>
            </a:r>
          </a:p>
        </p:txBody>
      </p:sp>
    </p:spTree>
    <p:extLst>
      <p:ext uri="{BB962C8B-B14F-4D97-AF65-F5344CB8AC3E}">
        <p14:creationId xmlns:p14="http://schemas.microsoft.com/office/powerpoint/2010/main" val="32379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F90BEF7-0E9C-BCBD-1B3F-46BB481C7261}"/>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xmlns="" id="{27B37B78-FCB3-DBDA-674F-E2F5C5A937EE}"/>
              </a:ext>
            </a:extLst>
          </p:cNvPr>
          <p:cNvSpPr txBox="1">
            <a:spLocks noGrp="1"/>
          </p:cNvSpPr>
          <p:nvPr>
            <p:ph type="title"/>
          </p:nvPr>
        </p:nvSpPr>
        <p:spPr>
          <a:xfrm>
            <a:off x="193039" y="366013"/>
            <a:ext cx="9516110" cy="383118"/>
          </a:xfrm>
          <a:prstGeom prst="rect">
            <a:avLst/>
          </a:prstGeom>
        </p:spPr>
        <p:txBody>
          <a:bodyPr vert="horz" wrap="square" lIns="0" tIns="6350" rIns="0" bIns="0" rtlCol="0">
            <a:spAutoFit/>
          </a:bodyPr>
          <a:lstStyle/>
          <a:p>
            <a:pPr marL="46038" marR="5080" indent="-46038" algn="ctr">
              <a:lnSpc>
                <a:spcPct val="102400"/>
              </a:lnSpc>
              <a:spcBef>
                <a:spcPts val="50"/>
              </a:spcBef>
              <a:tabLst>
                <a:tab pos="3517265" algn="l"/>
              </a:tabLst>
            </a:pPr>
            <a:r>
              <a:rPr lang="pt-BR" sz="2400" smtClean="0">
                <a:solidFill>
                  <a:srgbClr val="93C500"/>
                </a:solidFill>
              </a:rPr>
              <a:t>POSICIONAMENTO DO ANDES/SN SOBRE O PL 3738/2025</a:t>
            </a:r>
            <a:endParaRPr sz="2400" spc="-10" dirty="0">
              <a:solidFill>
                <a:srgbClr val="93C500"/>
              </a:solidFill>
            </a:endParaRPr>
          </a:p>
        </p:txBody>
      </p:sp>
      <p:sp>
        <p:nvSpPr>
          <p:cNvPr id="4" name="object 4">
            <a:extLst>
              <a:ext uri="{FF2B5EF4-FFF2-40B4-BE49-F238E27FC236}">
                <a16:creationId xmlns:a16="http://schemas.microsoft.com/office/drawing/2014/main" xmlns="" id="{6B058121-7738-8295-128A-19CC2F561AFB}"/>
              </a:ext>
            </a:extLst>
          </p:cNvPr>
          <p:cNvSpPr txBox="1"/>
          <p:nvPr/>
        </p:nvSpPr>
        <p:spPr>
          <a:xfrm>
            <a:off x="381000" y="1066800"/>
            <a:ext cx="9144000" cy="5556649"/>
          </a:xfrm>
          <a:prstGeom prst="rect">
            <a:avLst/>
          </a:prstGeom>
        </p:spPr>
        <p:txBody>
          <a:bodyPr vert="horz" wrap="square" lIns="0" tIns="16510" rIns="0" bIns="0" rtlCol="0">
            <a:spAutoFit/>
          </a:bodyPr>
          <a:lstStyle/>
          <a:p>
            <a:pPr marL="342900" marR="5080" indent="-342900" algn="just">
              <a:spcBef>
                <a:spcPts val="1200"/>
              </a:spcBef>
              <a:buFont typeface="Arial" panose="020B0604020202020204" pitchFamily="34" charset="0"/>
              <a:buChar char="•"/>
              <a:tabLst>
                <a:tab pos="3517265" algn="l"/>
              </a:tabLst>
            </a:pPr>
            <a:r>
              <a:rPr lang="pt-BR" sz="2000" b="1" smtClean="0">
                <a:solidFill>
                  <a:schemeClr val="bg1"/>
                </a:solidFill>
                <a:latin typeface="Tahoma"/>
                <a:ea typeface="+mj-ea"/>
                <a:cs typeface="Tahoma"/>
              </a:rPr>
              <a:t>“O projeto propõe a extinção da Uemg, incluindo, de forma açodada, arriscada e autoritária, a universidade no debate sobre a dívida pública do Estado. Não há qualquer garantia para os trabalhadores e estudantes da Uemg”, alertou.</a:t>
            </a:r>
          </a:p>
          <a:p>
            <a:pPr marL="342900" marR="5080" indent="-342900" algn="just">
              <a:spcBef>
                <a:spcPts val="1200"/>
              </a:spcBef>
              <a:buFont typeface="Arial" panose="020B0604020202020204" pitchFamily="34" charset="0"/>
              <a:buChar char="•"/>
              <a:tabLst>
                <a:tab pos="3517265" algn="l"/>
              </a:tabLst>
            </a:pPr>
            <a:r>
              <a:rPr lang="pt-BR" sz="2000" b="1" smtClean="0">
                <a:solidFill>
                  <a:schemeClr val="bg1"/>
                </a:solidFill>
                <a:latin typeface="Tahoma"/>
                <a:ea typeface="+mj-ea"/>
                <a:cs typeface="Tahoma"/>
              </a:rPr>
              <a:t>o projeto não assegura a incorporação de servidoras e servidores estaduais ao quadro federal, tampouco apresenta clareza sobre o futuro das carreiras, salários ou direitos adquiridos. Há o risco de que as servidoras e os servidores sejam apenas cedidos à União, com vínculos precários ou até redistribuídos para outros órgãos, sem respaldo legal.</a:t>
            </a:r>
          </a:p>
          <a:p>
            <a:pPr marL="342900" marR="5080" indent="-342900" algn="just">
              <a:spcBef>
                <a:spcPts val="1200"/>
              </a:spcBef>
              <a:buFont typeface="Arial" panose="020B0604020202020204" pitchFamily="34" charset="0"/>
              <a:buChar char="•"/>
              <a:tabLst>
                <a:tab pos="3517265" algn="l"/>
              </a:tabLst>
            </a:pPr>
            <a:r>
              <a:rPr lang="pt-BR" sz="2000" b="1" smtClean="0">
                <a:solidFill>
                  <a:schemeClr val="bg1"/>
                </a:solidFill>
                <a:latin typeface="Tahoma"/>
                <a:ea typeface="+mj-ea"/>
                <a:cs typeface="Tahoma"/>
              </a:rPr>
              <a:t>A Reitoria da instituição não foi convidada a participar de qualquer instância de debate sobre os projetos. A gestão da instituição defendeu que qualquer discussão sobre o futuro da universidade “deve ocorrer com total transparência, com a garantia dos direitos de servidores e diálogo com a comunidade universitária e a sociedade mineira”.</a:t>
            </a:r>
          </a:p>
          <a:p>
            <a:pPr marL="342900" marR="5080" indent="-342900" algn="just">
              <a:spcBef>
                <a:spcPts val="1200"/>
              </a:spcBef>
              <a:buFont typeface="Arial" panose="020B0604020202020204" pitchFamily="34" charset="0"/>
              <a:buChar char="•"/>
              <a:tabLst>
                <a:tab pos="3517265" algn="l"/>
              </a:tabLst>
            </a:pPr>
            <a:r>
              <a:rPr lang="pt-BR" sz="1000" b="1" smtClean="0">
                <a:solidFill>
                  <a:schemeClr val="bg1"/>
                </a:solidFill>
                <a:latin typeface="Tahoma"/>
                <a:ea typeface="+mj-ea"/>
                <a:cs typeface="Tahoma"/>
              </a:rPr>
              <a:t>Fonte: </a:t>
            </a:r>
            <a:r>
              <a:rPr lang="pt-BR" sz="900" b="1" smtClean="0">
                <a:solidFill>
                  <a:schemeClr val="bg1"/>
                </a:solidFill>
                <a:latin typeface="Tahoma"/>
                <a:ea typeface="+mj-ea"/>
                <a:cs typeface="Tahoma"/>
                <a:hlinkClick r:id="rId2"/>
              </a:rPr>
              <a:t>https://www.andes.org.br/conteudos/noticia/governo-de-minas-propoe-federalizacao-da-uemg-para-pagar-parte-da-divida-com-a-uniao1</a:t>
            </a:r>
            <a:r>
              <a:rPr lang="pt-BR" sz="900" b="1" smtClean="0">
                <a:solidFill>
                  <a:schemeClr val="bg1"/>
                </a:solidFill>
                <a:latin typeface="Tahoma"/>
                <a:ea typeface="+mj-ea"/>
                <a:cs typeface="Tahoma"/>
              </a:rPr>
              <a:t> </a:t>
            </a:r>
          </a:p>
        </p:txBody>
      </p:sp>
    </p:spTree>
    <p:extLst>
      <p:ext uri="{BB962C8B-B14F-4D97-AF65-F5344CB8AC3E}">
        <p14:creationId xmlns:p14="http://schemas.microsoft.com/office/powerpoint/2010/main" val="3485395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F90BEF7-0E9C-BCBD-1B3F-46BB481C7261}"/>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xmlns="" id="{27B37B78-FCB3-DBDA-674F-E2F5C5A937EE}"/>
              </a:ext>
            </a:extLst>
          </p:cNvPr>
          <p:cNvSpPr txBox="1">
            <a:spLocks noGrp="1"/>
          </p:cNvSpPr>
          <p:nvPr>
            <p:ph type="title"/>
          </p:nvPr>
        </p:nvSpPr>
        <p:spPr>
          <a:xfrm>
            <a:off x="193039" y="366013"/>
            <a:ext cx="9516110" cy="352148"/>
          </a:xfrm>
          <a:prstGeom prst="rect">
            <a:avLst/>
          </a:prstGeom>
        </p:spPr>
        <p:txBody>
          <a:bodyPr vert="horz" wrap="square" lIns="0" tIns="6350" rIns="0" bIns="0" rtlCol="0">
            <a:spAutoFit/>
          </a:bodyPr>
          <a:lstStyle/>
          <a:p>
            <a:pPr marL="46038" marR="5080" indent="-46038" algn="ctr">
              <a:lnSpc>
                <a:spcPct val="102400"/>
              </a:lnSpc>
              <a:spcBef>
                <a:spcPts val="50"/>
              </a:spcBef>
              <a:tabLst>
                <a:tab pos="3517265" algn="l"/>
              </a:tabLst>
            </a:pPr>
            <a:r>
              <a:rPr lang="pt-BR" sz="2400" smtClean="0">
                <a:solidFill>
                  <a:srgbClr val="93C500"/>
                </a:solidFill>
              </a:rPr>
              <a:t>PLOA 2026 – MG (PL 4527/2025)</a:t>
            </a:r>
            <a:endParaRPr sz="2400" spc="-10" dirty="0">
              <a:solidFill>
                <a:srgbClr val="93C500"/>
              </a:solidFill>
            </a:endParaRPr>
          </a:p>
        </p:txBody>
      </p:sp>
      <p:sp>
        <p:nvSpPr>
          <p:cNvPr id="4" name="object 4">
            <a:extLst>
              <a:ext uri="{FF2B5EF4-FFF2-40B4-BE49-F238E27FC236}">
                <a16:creationId xmlns:a16="http://schemas.microsoft.com/office/drawing/2014/main" xmlns="" id="{6B058121-7738-8295-128A-19CC2F561AFB}"/>
              </a:ext>
            </a:extLst>
          </p:cNvPr>
          <p:cNvSpPr txBox="1"/>
          <p:nvPr/>
        </p:nvSpPr>
        <p:spPr>
          <a:xfrm>
            <a:off x="381000" y="1066800"/>
            <a:ext cx="9144000" cy="5094985"/>
          </a:xfrm>
          <a:prstGeom prst="rect">
            <a:avLst/>
          </a:prstGeom>
        </p:spPr>
        <p:txBody>
          <a:bodyPr vert="horz" wrap="square" lIns="0" tIns="16510" rIns="0" bIns="0" rtlCol="0">
            <a:spAutoFit/>
          </a:bodyPr>
          <a:lstStyle/>
          <a:p>
            <a:pPr marR="5080" algn="ctr">
              <a:spcBef>
                <a:spcPts val="1200"/>
              </a:spcBef>
              <a:tabLst>
                <a:tab pos="3517265" algn="l"/>
              </a:tabLst>
            </a:pPr>
            <a:r>
              <a:rPr lang="pt-BR" sz="2000" b="1" smtClean="0">
                <a:solidFill>
                  <a:schemeClr val="bg1"/>
                </a:solidFill>
                <a:latin typeface="Tahoma"/>
                <a:ea typeface="+mj-ea"/>
                <a:cs typeface="Tahoma"/>
              </a:rPr>
              <a:t>23/10/2025 – Plenário - PALAVRAS DO PRESIDENTE. </a:t>
            </a:r>
          </a:p>
          <a:p>
            <a:pPr marL="342900" marR="5080" indent="-342900" algn="just">
              <a:spcBef>
                <a:spcPts val="1200"/>
              </a:spcBef>
              <a:buFont typeface="Arial" panose="020B0604020202020204" pitchFamily="34" charset="0"/>
              <a:buChar char="•"/>
              <a:tabLst>
                <a:tab pos="3517265" algn="l"/>
              </a:tabLst>
            </a:pPr>
            <a:endParaRPr lang="pt-BR" sz="2000" b="1" smtClean="0">
              <a:solidFill>
                <a:schemeClr val="bg1"/>
              </a:solidFill>
              <a:latin typeface="Tahoma"/>
              <a:ea typeface="+mj-ea"/>
              <a:cs typeface="Tahoma"/>
            </a:endParaRPr>
          </a:p>
          <a:p>
            <a:pPr marL="342900" marR="5080" indent="-342900" algn="just">
              <a:spcBef>
                <a:spcPts val="1200"/>
              </a:spcBef>
              <a:buFont typeface="Arial" panose="020B0604020202020204" pitchFamily="34" charset="0"/>
              <a:buChar char="•"/>
              <a:tabLst>
                <a:tab pos="3517265" algn="l"/>
              </a:tabLst>
            </a:pPr>
            <a:endParaRPr lang="pt-BR" sz="2000" b="1">
              <a:solidFill>
                <a:schemeClr val="bg1"/>
              </a:solidFill>
              <a:latin typeface="Tahoma"/>
              <a:ea typeface="+mj-ea"/>
              <a:cs typeface="Tahoma"/>
            </a:endParaRPr>
          </a:p>
          <a:p>
            <a:pPr marL="342900" marR="5080" indent="-342900" algn="just">
              <a:spcBef>
                <a:spcPts val="1200"/>
              </a:spcBef>
              <a:buFont typeface="Arial" panose="020B0604020202020204" pitchFamily="34" charset="0"/>
              <a:buChar char="•"/>
              <a:tabLst>
                <a:tab pos="3517265" algn="l"/>
              </a:tabLst>
            </a:pPr>
            <a:r>
              <a:rPr lang="pt-BR" sz="2000" b="1" smtClean="0">
                <a:solidFill>
                  <a:schemeClr val="bg1"/>
                </a:solidFill>
                <a:latin typeface="Tahoma"/>
                <a:ea typeface="+mj-ea"/>
                <a:cs typeface="Tahoma"/>
              </a:rPr>
              <a:t>A presidência informa ao Plenário que este projeto de lei foi publicado no Diário do Legislativo do dia 23/10/2025. </a:t>
            </a:r>
          </a:p>
          <a:p>
            <a:pPr marL="342900" marR="5080" indent="-342900" algn="just">
              <a:spcBef>
                <a:spcPts val="1200"/>
              </a:spcBef>
              <a:buFont typeface="Arial" panose="020B0604020202020204" pitchFamily="34" charset="0"/>
              <a:buChar char="•"/>
              <a:tabLst>
                <a:tab pos="3517265" algn="l"/>
              </a:tabLst>
            </a:pPr>
            <a:endParaRPr lang="pt-BR" sz="2000" b="1" smtClean="0">
              <a:solidFill>
                <a:schemeClr val="bg1"/>
              </a:solidFill>
              <a:latin typeface="Tahoma"/>
              <a:ea typeface="+mj-ea"/>
              <a:cs typeface="Tahoma"/>
            </a:endParaRPr>
          </a:p>
          <a:p>
            <a:pPr marL="342900" marR="5080" indent="-342900" algn="just">
              <a:spcBef>
                <a:spcPts val="1200"/>
              </a:spcBef>
              <a:buFont typeface="Arial" panose="020B0604020202020204" pitchFamily="34" charset="0"/>
              <a:buChar char="•"/>
              <a:tabLst>
                <a:tab pos="3517265" algn="l"/>
              </a:tabLst>
            </a:pPr>
            <a:r>
              <a:rPr lang="pt-BR" sz="2000" b="1" smtClean="0">
                <a:solidFill>
                  <a:schemeClr val="bg1"/>
                </a:solidFill>
                <a:latin typeface="Tahoma"/>
                <a:ea typeface="+mj-ea"/>
                <a:cs typeface="Tahoma"/>
              </a:rPr>
              <a:t>A presidência informa, ainda, que o prazo de 20 dias para apresentação de emendas ao projeto na Comissão de Fiscalização Financeira Orçamentária terá início no dia 24/10/2025 e será encerrado no dia 12/11/2025. Publicado no DL em 24/10/2025, pág 22.</a:t>
            </a:r>
          </a:p>
          <a:p>
            <a:pPr marR="5080" algn="just">
              <a:spcBef>
                <a:spcPts val="1200"/>
              </a:spcBef>
              <a:tabLst>
                <a:tab pos="3517265" algn="l"/>
              </a:tabLst>
            </a:pPr>
            <a:endParaRPr lang="pt-BR" sz="2000" b="1" smtClean="0">
              <a:solidFill>
                <a:schemeClr val="bg1"/>
              </a:solidFill>
              <a:latin typeface="Tahoma"/>
              <a:ea typeface="+mj-ea"/>
              <a:cs typeface="Tahoma"/>
            </a:endParaRPr>
          </a:p>
          <a:p>
            <a:pPr marR="5080" algn="ctr">
              <a:spcBef>
                <a:spcPts val="1200"/>
              </a:spcBef>
              <a:tabLst>
                <a:tab pos="3517265" algn="l"/>
              </a:tabLst>
            </a:pPr>
            <a:r>
              <a:rPr lang="pt-BR" sz="2000" b="1" smtClean="0">
                <a:solidFill>
                  <a:schemeClr val="bg1"/>
                </a:solidFill>
                <a:latin typeface="Tahoma"/>
                <a:ea typeface="+mj-ea"/>
                <a:cs typeface="Tahoma"/>
              </a:rPr>
              <a:t>Fonte: </a:t>
            </a:r>
            <a:r>
              <a:rPr lang="pt-BR" sz="2000" b="1" smtClean="0">
                <a:solidFill>
                  <a:schemeClr val="bg1"/>
                </a:solidFill>
                <a:latin typeface="Tahoma"/>
                <a:ea typeface="+mj-ea"/>
                <a:cs typeface="Tahoma"/>
                <a:hlinkClick r:id="rId2"/>
              </a:rPr>
              <a:t>https://www.almg.gov.br/projetos-de-lei/PL/4527/2025</a:t>
            </a:r>
            <a:r>
              <a:rPr lang="pt-BR" sz="2000" b="1" smtClean="0">
                <a:solidFill>
                  <a:schemeClr val="bg1"/>
                </a:solidFill>
                <a:latin typeface="Tahoma"/>
                <a:ea typeface="+mj-ea"/>
                <a:cs typeface="Tahoma"/>
              </a:rPr>
              <a:t> </a:t>
            </a:r>
            <a:endParaRPr lang="pt-BR" sz="2000" b="1" smtClean="0">
              <a:solidFill>
                <a:schemeClr val="bg1"/>
              </a:solidFill>
              <a:latin typeface="Tahoma"/>
              <a:ea typeface="+mj-ea"/>
              <a:cs typeface="Tahoma"/>
            </a:endParaRPr>
          </a:p>
        </p:txBody>
      </p:sp>
    </p:spTree>
    <p:extLst>
      <p:ext uri="{BB962C8B-B14F-4D97-AF65-F5344CB8AC3E}">
        <p14:creationId xmlns:p14="http://schemas.microsoft.com/office/powerpoint/2010/main" val="248473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 y="330199"/>
            <a:ext cx="9576435" cy="2725105"/>
          </a:xfrm>
          <a:prstGeom prst="rect">
            <a:avLst/>
          </a:prstGeom>
        </p:spPr>
        <p:txBody>
          <a:bodyPr vert="horz" wrap="square" lIns="0" tIns="16510" rIns="0" bIns="0" rtlCol="0">
            <a:spAutoFit/>
          </a:bodyPr>
          <a:lstStyle/>
          <a:p>
            <a:pPr marL="1270" algn="ctr">
              <a:spcBef>
                <a:spcPts val="130"/>
              </a:spcBef>
            </a:pPr>
            <a:r>
              <a:rPr lang="pt-BR" sz="2400">
                <a:solidFill>
                  <a:srgbClr val="93C500"/>
                </a:solidFill>
              </a:rPr>
              <a:t>GOVERNO FEDERAL PODE ANULAR AS DÍVIDAS QUE COBRA DOS ESTADOS E AINDA DEVOLVER OS RECURSOS QUE FORAM PAGOS A MAIS</a:t>
            </a:r>
            <a:br>
              <a:rPr lang="pt-BR" sz="2400">
                <a:solidFill>
                  <a:srgbClr val="93C500"/>
                </a:solidFill>
              </a:rPr>
            </a:br>
            <a:r>
              <a:rPr lang="pt-BR" sz="2800" smtClean="0">
                <a:solidFill>
                  <a:srgbClr val="93C500"/>
                </a:solidFill>
              </a:rPr>
              <a:t/>
            </a:r>
            <a:br>
              <a:rPr lang="pt-BR" sz="2800" smtClean="0">
                <a:solidFill>
                  <a:srgbClr val="93C500"/>
                </a:solidFill>
              </a:rPr>
            </a:br>
            <a:r>
              <a:rPr sz="2500" smtClean="0">
                <a:solidFill>
                  <a:srgbClr val="93C500"/>
                </a:solidFill>
              </a:rPr>
              <a:t>NÃO</a:t>
            </a:r>
            <a:r>
              <a:rPr sz="2500" spc="114" smtClean="0">
                <a:solidFill>
                  <a:srgbClr val="93C500"/>
                </a:solidFill>
              </a:rPr>
              <a:t> </a:t>
            </a:r>
            <a:r>
              <a:rPr sz="2500" dirty="0">
                <a:solidFill>
                  <a:srgbClr val="93C500"/>
                </a:solidFill>
              </a:rPr>
              <a:t>FALTA</a:t>
            </a:r>
            <a:r>
              <a:rPr sz="2500" spc="135" dirty="0">
                <a:solidFill>
                  <a:srgbClr val="93C500"/>
                </a:solidFill>
              </a:rPr>
              <a:t> </a:t>
            </a:r>
            <a:r>
              <a:rPr sz="2500" dirty="0">
                <a:solidFill>
                  <a:srgbClr val="93C500"/>
                </a:solidFill>
              </a:rPr>
              <a:t>DINHEIRO</a:t>
            </a:r>
            <a:r>
              <a:rPr sz="2500" spc="45" dirty="0">
                <a:solidFill>
                  <a:srgbClr val="93C500"/>
                </a:solidFill>
              </a:rPr>
              <a:t> </a:t>
            </a:r>
            <a:r>
              <a:rPr sz="2500" dirty="0">
                <a:solidFill>
                  <a:srgbClr val="93C500"/>
                </a:solidFill>
              </a:rPr>
              <a:t>NO</a:t>
            </a:r>
            <a:r>
              <a:rPr sz="2500" spc="114" dirty="0">
                <a:solidFill>
                  <a:srgbClr val="93C500"/>
                </a:solidFill>
              </a:rPr>
              <a:t> </a:t>
            </a:r>
            <a:r>
              <a:rPr sz="2500" spc="-10" dirty="0">
                <a:solidFill>
                  <a:srgbClr val="93C500"/>
                </a:solidFill>
              </a:rPr>
              <a:t>BRASIL</a:t>
            </a:r>
          </a:p>
          <a:p>
            <a:pPr marL="12700" marR="5080" indent="-15240" algn="ctr">
              <a:lnSpc>
                <a:spcPct val="102400"/>
              </a:lnSpc>
            </a:pPr>
            <a:r>
              <a:rPr sz="2500" dirty="0">
                <a:solidFill>
                  <a:srgbClr val="93C500"/>
                </a:solidFill>
              </a:rPr>
              <a:t>Temos</a:t>
            </a:r>
            <a:r>
              <a:rPr sz="2500" spc="75" dirty="0">
                <a:solidFill>
                  <a:srgbClr val="93C500"/>
                </a:solidFill>
              </a:rPr>
              <a:t> </a:t>
            </a:r>
            <a:r>
              <a:rPr sz="2500" dirty="0">
                <a:solidFill>
                  <a:srgbClr val="93C500"/>
                </a:solidFill>
              </a:rPr>
              <a:t>imensas</a:t>
            </a:r>
            <a:r>
              <a:rPr sz="2500" spc="155" dirty="0">
                <a:solidFill>
                  <a:srgbClr val="93C500"/>
                </a:solidFill>
              </a:rPr>
              <a:t> </a:t>
            </a:r>
            <a:r>
              <a:rPr sz="2500" dirty="0">
                <a:solidFill>
                  <a:srgbClr val="93C500"/>
                </a:solidFill>
              </a:rPr>
              <a:t>riquezas</a:t>
            </a:r>
            <a:r>
              <a:rPr sz="2500" spc="70" dirty="0">
                <a:solidFill>
                  <a:srgbClr val="93C500"/>
                </a:solidFill>
              </a:rPr>
              <a:t> </a:t>
            </a:r>
            <a:r>
              <a:rPr sz="2500" dirty="0">
                <a:solidFill>
                  <a:srgbClr val="93C500"/>
                </a:solidFill>
              </a:rPr>
              <a:t>sob</a:t>
            </a:r>
            <a:r>
              <a:rPr sz="2500" spc="130" dirty="0">
                <a:solidFill>
                  <a:srgbClr val="93C500"/>
                </a:solidFill>
              </a:rPr>
              <a:t> </a:t>
            </a:r>
            <a:r>
              <a:rPr sz="2500" dirty="0">
                <a:solidFill>
                  <a:srgbClr val="93C500"/>
                </a:solidFill>
              </a:rPr>
              <a:t>todos</a:t>
            </a:r>
            <a:r>
              <a:rPr sz="2500" spc="70" dirty="0">
                <a:solidFill>
                  <a:srgbClr val="93C500"/>
                </a:solidFill>
              </a:rPr>
              <a:t> </a:t>
            </a:r>
            <a:r>
              <a:rPr sz="2500" dirty="0">
                <a:solidFill>
                  <a:srgbClr val="93C500"/>
                </a:solidFill>
              </a:rPr>
              <a:t>os</a:t>
            </a:r>
            <a:r>
              <a:rPr sz="2500" spc="75" dirty="0">
                <a:solidFill>
                  <a:srgbClr val="93C500"/>
                </a:solidFill>
              </a:rPr>
              <a:t> </a:t>
            </a:r>
            <a:r>
              <a:rPr sz="2500" dirty="0">
                <a:solidFill>
                  <a:srgbClr val="93C500"/>
                </a:solidFill>
              </a:rPr>
              <a:t>aspectos</a:t>
            </a:r>
            <a:r>
              <a:rPr sz="2500" spc="70" dirty="0">
                <a:solidFill>
                  <a:srgbClr val="93C500"/>
                </a:solidFill>
              </a:rPr>
              <a:t> </a:t>
            </a:r>
            <a:r>
              <a:rPr sz="2500" spc="-50" dirty="0">
                <a:solidFill>
                  <a:srgbClr val="93C500"/>
                </a:solidFill>
              </a:rPr>
              <a:t>e </a:t>
            </a:r>
            <a:r>
              <a:rPr sz="2500" dirty="0">
                <a:solidFill>
                  <a:srgbClr val="93C500"/>
                </a:solidFill>
              </a:rPr>
              <a:t>TEMOS</a:t>
            </a:r>
            <a:r>
              <a:rPr sz="2500" spc="155" dirty="0">
                <a:solidFill>
                  <a:srgbClr val="93C500"/>
                </a:solidFill>
              </a:rPr>
              <a:t> </a:t>
            </a:r>
            <a:r>
              <a:rPr sz="2500" dirty="0">
                <a:solidFill>
                  <a:srgbClr val="93C500"/>
                </a:solidFill>
              </a:rPr>
              <a:t>MANTIDO</a:t>
            </a:r>
            <a:r>
              <a:rPr sz="2500" spc="160" dirty="0">
                <a:solidFill>
                  <a:srgbClr val="93C500"/>
                </a:solidFill>
              </a:rPr>
              <a:t> </a:t>
            </a:r>
            <a:r>
              <a:rPr sz="2500" dirty="0">
                <a:solidFill>
                  <a:srgbClr val="93C500"/>
                </a:solidFill>
              </a:rPr>
              <a:t>TRILHÕES</a:t>
            </a:r>
            <a:r>
              <a:rPr sz="2500" spc="85" dirty="0">
                <a:solidFill>
                  <a:srgbClr val="93C500"/>
                </a:solidFill>
              </a:rPr>
              <a:t> </a:t>
            </a:r>
            <a:r>
              <a:rPr sz="2500" dirty="0">
                <a:solidFill>
                  <a:srgbClr val="93C500"/>
                </a:solidFill>
              </a:rPr>
              <a:t>EM</a:t>
            </a:r>
            <a:r>
              <a:rPr sz="2500" spc="195" dirty="0">
                <a:solidFill>
                  <a:srgbClr val="93C500"/>
                </a:solidFill>
              </a:rPr>
              <a:t> </a:t>
            </a:r>
            <a:r>
              <a:rPr sz="2500" dirty="0">
                <a:solidFill>
                  <a:srgbClr val="93C500"/>
                </a:solidFill>
              </a:rPr>
              <a:t>CAIXA</a:t>
            </a:r>
            <a:r>
              <a:rPr sz="2500" spc="95" dirty="0">
                <a:solidFill>
                  <a:srgbClr val="93C500"/>
                </a:solidFill>
              </a:rPr>
              <a:t> </a:t>
            </a:r>
            <a:r>
              <a:rPr sz="2500" dirty="0">
                <a:solidFill>
                  <a:srgbClr val="93C500"/>
                </a:solidFill>
              </a:rPr>
              <a:t>HÁ</a:t>
            </a:r>
            <a:r>
              <a:rPr sz="2500" spc="90" dirty="0">
                <a:solidFill>
                  <a:srgbClr val="93C500"/>
                </a:solidFill>
              </a:rPr>
              <a:t> </a:t>
            </a:r>
            <a:r>
              <a:rPr sz="2500" spc="-10">
                <a:solidFill>
                  <a:srgbClr val="93C500"/>
                </a:solidFill>
              </a:rPr>
              <a:t>VÁRIOS </a:t>
            </a:r>
            <a:r>
              <a:rPr sz="2500" spc="-20" smtClean="0">
                <a:solidFill>
                  <a:srgbClr val="93C500"/>
                </a:solidFill>
              </a:rPr>
              <a:t>ANOS</a:t>
            </a:r>
            <a:endParaRPr sz="2400" spc="-20" dirty="0">
              <a:solidFill>
                <a:srgbClr val="93C500"/>
              </a:solidFill>
            </a:endParaRPr>
          </a:p>
        </p:txBody>
      </p:sp>
      <p:sp>
        <p:nvSpPr>
          <p:cNvPr id="3" name="object 3"/>
          <p:cNvSpPr txBox="1"/>
          <p:nvPr/>
        </p:nvSpPr>
        <p:spPr>
          <a:xfrm>
            <a:off x="204649" y="3429000"/>
            <a:ext cx="9521825" cy="2571115"/>
          </a:xfrm>
          <a:prstGeom prst="rect">
            <a:avLst/>
          </a:prstGeom>
        </p:spPr>
        <p:txBody>
          <a:bodyPr vert="horz" wrap="square" lIns="0" tIns="13335" rIns="0" bIns="0" rtlCol="0">
            <a:spAutoFit/>
          </a:bodyPr>
          <a:lstStyle/>
          <a:p>
            <a:pPr marL="355600" indent="-342900">
              <a:lnSpc>
                <a:spcPct val="100000"/>
              </a:lnSpc>
              <a:spcBef>
                <a:spcPts val="105"/>
              </a:spcBef>
              <a:buFont typeface="Wingdings"/>
              <a:buChar char=""/>
              <a:tabLst>
                <a:tab pos="355600" algn="l"/>
              </a:tabLst>
            </a:pPr>
            <a:r>
              <a:rPr sz="2400" dirty="0">
                <a:solidFill>
                  <a:srgbClr val="FFFFFF"/>
                </a:solidFill>
                <a:latin typeface="Tahoma"/>
                <a:cs typeface="Tahoma"/>
              </a:rPr>
              <a:t>Chegamos</a:t>
            </a:r>
            <a:r>
              <a:rPr sz="2400" spc="-50" dirty="0">
                <a:solidFill>
                  <a:srgbClr val="FFFFFF"/>
                </a:solidFill>
                <a:latin typeface="Tahoma"/>
                <a:cs typeface="Tahoma"/>
              </a:rPr>
              <a:t> </a:t>
            </a:r>
            <a:r>
              <a:rPr sz="2400" dirty="0">
                <a:solidFill>
                  <a:srgbClr val="FFFFFF"/>
                </a:solidFill>
                <a:latin typeface="Tahoma"/>
                <a:cs typeface="Tahoma"/>
              </a:rPr>
              <a:t>a</a:t>
            </a:r>
            <a:r>
              <a:rPr sz="2400" spc="-15" dirty="0">
                <a:solidFill>
                  <a:srgbClr val="FFFFFF"/>
                </a:solidFill>
                <a:latin typeface="Tahoma"/>
                <a:cs typeface="Tahoma"/>
              </a:rPr>
              <a:t> </a:t>
            </a:r>
            <a:r>
              <a:rPr sz="2400" b="1" dirty="0">
                <a:solidFill>
                  <a:srgbClr val="FFFFFF"/>
                </a:solidFill>
                <a:latin typeface="Tahoma"/>
                <a:cs typeface="Tahoma"/>
              </a:rPr>
              <a:t>mais</a:t>
            </a:r>
            <a:r>
              <a:rPr sz="2400" b="1" spc="5" dirty="0">
                <a:solidFill>
                  <a:srgbClr val="FFFFFF"/>
                </a:solidFill>
                <a:latin typeface="Tahoma"/>
                <a:cs typeface="Tahoma"/>
              </a:rPr>
              <a:t> </a:t>
            </a:r>
            <a:r>
              <a:rPr sz="2400" b="1" dirty="0">
                <a:solidFill>
                  <a:srgbClr val="FFFFFF"/>
                </a:solidFill>
                <a:latin typeface="Tahoma"/>
                <a:cs typeface="Tahoma"/>
              </a:rPr>
              <a:t>de</a:t>
            </a:r>
            <a:r>
              <a:rPr sz="2400" b="1" spc="-15" dirty="0">
                <a:solidFill>
                  <a:srgbClr val="FFFFFF"/>
                </a:solidFill>
                <a:latin typeface="Tahoma"/>
                <a:cs typeface="Tahoma"/>
              </a:rPr>
              <a:t> </a:t>
            </a:r>
            <a:r>
              <a:rPr sz="2400" b="1" dirty="0">
                <a:solidFill>
                  <a:srgbClr val="FFFFFF"/>
                </a:solidFill>
                <a:latin typeface="Tahoma"/>
                <a:cs typeface="Tahoma"/>
              </a:rPr>
              <a:t>R$</a:t>
            </a:r>
            <a:r>
              <a:rPr sz="2400" b="1" spc="-25" dirty="0">
                <a:solidFill>
                  <a:srgbClr val="FFFFFF"/>
                </a:solidFill>
                <a:latin typeface="Tahoma"/>
                <a:cs typeface="Tahoma"/>
              </a:rPr>
              <a:t> </a:t>
            </a:r>
            <a:r>
              <a:rPr sz="2400" b="1" dirty="0">
                <a:solidFill>
                  <a:srgbClr val="FFFFFF"/>
                </a:solidFill>
                <a:latin typeface="Tahoma"/>
                <a:cs typeface="Tahoma"/>
              </a:rPr>
              <a:t>5</a:t>
            </a:r>
            <a:r>
              <a:rPr sz="2400" b="1" spc="-25" dirty="0">
                <a:solidFill>
                  <a:srgbClr val="FFFFFF"/>
                </a:solidFill>
                <a:latin typeface="Tahoma"/>
                <a:cs typeface="Tahoma"/>
              </a:rPr>
              <a:t> </a:t>
            </a:r>
            <a:r>
              <a:rPr sz="2400" b="1" dirty="0">
                <a:solidFill>
                  <a:srgbClr val="FFFFFF"/>
                </a:solidFill>
                <a:latin typeface="Tahoma"/>
                <a:cs typeface="Tahoma"/>
              </a:rPr>
              <a:t>TRILHÕES</a:t>
            </a:r>
            <a:r>
              <a:rPr sz="2400" b="1" spc="-35" dirty="0">
                <a:solidFill>
                  <a:srgbClr val="FFFFFF"/>
                </a:solidFill>
                <a:latin typeface="Tahoma"/>
                <a:cs typeface="Tahoma"/>
              </a:rPr>
              <a:t> </a:t>
            </a:r>
            <a:r>
              <a:rPr sz="2400" b="1" dirty="0">
                <a:solidFill>
                  <a:srgbClr val="FFFFFF"/>
                </a:solidFill>
                <a:latin typeface="Tahoma"/>
                <a:cs typeface="Tahoma"/>
              </a:rPr>
              <a:t>em</a:t>
            </a:r>
            <a:r>
              <a:rPr sz="2400" b="1" spc="-25" dirty="0">
                <a:solidFill>
                  <a:srgbClr val="FFFFFF"/>
                </a:solidFill>
                <a:latin typeface="Tahoma"/>
                <a:cs typeface="Tahoma"/>
              </a:rPr>
              <a:t> </a:t>
            </a:r>
            <a:r>
              <a:rPr sz="2400" b="1" spc="-10" dirty="0">
                <a:solidFill>
                  <a:srgbClr val="FFFFFF"/>
                </a:solidFill>
                <a:latin typeface="Tahoma"/>
                <a:cs typeface="Tahoma"/>
              </a:rPr>
              <a:t>caixa:</a:t>
            </a:r>
            <a:endParaRPr sz="2400">
              <a:latin typeface="Tahoma"/>
              <a:cs typeface="Tahoma"/>
            </a:endParaRPr>
          </a:p>
          <a:p>
            <a:pPr>
              <a:lnSpc>
                <a:spcPct val="100000"/>
              </a:lnSpc>
              <a:spcBef>
                <a:spcPts val="1830"/>
              </a:spcBef>
            </a:pPr>
            <a:endParaRPr sz="2400">
              <a:latin typeface="Tahoma"/>
              <a:cs typeface="Tahoma"/>
            </a:endParaRPr>
          </a:p>
          <a:p>
            <a:pPr marL="241300" indent="-228600">
              <a:lnSpc>
                <a:spcPct val="100000"/>
              </a:lnSpc>
              <a:buSzPct val="127906"/>
              <a:buFont typeface="Arial MT"/>
              <a:buChar char="•"/>
              <a:tabLst>
                <a:tab pos="241300" algn="l"/>
              </a:tabLst>
            </a:pPr>
            <a:r>
              <a:rPr sz="2150" b="1" dirty="0">
                <a:solidFill>
                  <a:srgbClr val="FFFFFF"/>
                </a:solidFill>
                <a:latin typeface="Tahoma"/>
                <a:cs typeface="Tahoma"/>
              </a:rPr>
              <a:t>R$</a:t>
            </a:r>
            <a:r>
              <a:rPr sz="2150" b="1" spc="70" dirty="0">
                <a:solidFill>
                  <a:srgbClr val="FFFFFF"/>
                </a:solidFill>
                <a:latin typeface="Tahoma"/>
                <a:cs typeface="Tahoma"/>
              </a:rPr>
              <a:t> </a:t>
            </a:r>
            <a:r>
              <a:rPr sz="2150" b="1" dirty="0">
                <a:solidFill>
                  <a:srgbClr val="FFFFFF"/>
                </a:solidFill>
                <a:latin typeface="Tahoma"/>
                <a:cs typeface="Tahoma"/>
              </a:rPr>
              <a:t>1,632</a:t>
            </a:r>
            <a:r>
              <a:rPr sz="2150" b="1" spc="65" dirty="0">
                <a:solidFill>
                  <a:srgbClr val="FFFFFF"/>
                </a:solidFill>
                <a:latin typeface="Tahoma"/>
                <a:cs typeface="Tahoma"/>
              </a:rPr>
              <a:t> </a:t>
            </a:r>
            <a:r>
              <a:rPr sz="2150" b="1" dirty="0">
                <a:solidFill>
                  <a:srgbClr val="FFFFFF"/>
                </a:solidFill>
                <a:latin typeface="Tahoma"/>
                <a:cs typeface="Tahoma"/>
              </a:rPr>
              <a:t>TRILHÃO</a:t>
            </a:r>
            <a:r>
              <a:rPr sz="2150" b="1" spc="95" dirty="0">
                <a:solidFill>
                  <a:srgbClr val="FFFFFF"/>
                </a:solidFill>
                <a:latin typeface="Tahoma"/>
                <a:cs typeface="Tahoma"/>
              </a:rPr>
              <a:t> </a:t>
            </a:r>
            <a:r>
              <a:rPr sz="2150" dirty="0">
                <a:solidFill>
                  <a:srgbClr val="FFFFFF"/>
                </a:solidFill>
                <a:latin typeface="Tahoma"/>
                <a:cs typeface="Tahoma"/>
              </a:rPr>
              <a:t>na</a:t>
            </a:r>
            <a:r>
              <a:rPr sz="2150" spc="135" dirty="0">
                <a:solidFill>
                  <a:srgbClr val="FFFFFF"/>
                </a:solidFill>
                <a:latin typeface="Tahoma"/>
                <a:cs typeface="Tahoma"/>
              </a:rPr>
              <a:t> </a:t>
            </a:r>
            <a:r>
              <a:rPr sz="2150" dirty="0">
                <a:solidFill>
                  <a:srgbClr val="FFFFFF"/>
                </a:solidFill>
                <a:latin typeface="Tahoma"/>
                <a:cs typeface="Tahoma"/>
              </a:rPr>
              <a:t>Conta</a:t>
            </a:r>
            <a:r>
              <a:rPr sz="2150" spc="50" dirty="0">
                <a:solidFill>
                  <a:srgbClr val="FFFFFF"/>
                </a:solidFill>
                <a:latin typeface="Tahoma"/>
                <a:cs typeface="Tahoma"/>
              </a:rPr>
              <a:t> </a:t>
            </a:r>
            <a:r>
              <a:rPr sz="2150" dirty="0">
                <a:solidFill>
                  <a:srgbClr val="FFFFFF"/>
                </a:solidFill>
                <a:latin typeface="Tahoma"/>
                <a:cs typeface="Tahoma"/>
              </a:rPr>
              <a:t>Única</a:t>
            </a:r>
            <a:r>
              <a:rPr sz="2150" spc="50" dirty="0">
                <a:solidFill>
                  <a:srgbClr val="FFFFFF"/>
                </a:solidFill>
                <a:latin typeface="Tahoma"/>
                <a:cs typeface="Tahoma"/>
              </a:rPr>
              <a:t> </a:t>
            </a:r>
            <a:r>
              <a:rPr sz="2150" dirty="0">
                <a:solidFill>
                  <a:srgbClr val="FFFFFF"/>
                </a:solidFill>
                <a:latin typeface="Tahoma"/>
                <a:cs typeface="Tahoma"/>
              </a:rPr>
              <a:t>do</a:t>
            </a:r>
            <a:r>
              <a:rPr sz="2150" spc="85" dirty="0">
                <a:solidFill>
                  <a:srgbClr val="FFFFFF"/>
                </a:solidFill>
                <a:latin typeface="Tahoma"/>
                <a:cs typeface="Tahoma"/>
              </a:rPr>
              <a:t> </a:t>
            </a:r>
            <a:r>
              <a:rPr sz="2150" dirty="0">
                <a:solidFill>
                  <a:srgbClr val="FFFFFF"/>
                </a:solidFill>
                <a:latin typeface="Tahoma"/>
                <a:cs typeface="Tahoma"/>
              </a:rPr>
              <a:t>Tesouro</a:t>
            </a:r>
            <a:r>
              <a:rPr sz="2150" spc="90" dirty="0">
                <a:solidFill>
                  <a:srgbClr val="FFFFFF"/>
                </a:solidFill>
                <a:latin typeface="Tahoma"/>
                <a:cs typeface="Tahoma"/>
              </a:rPr>
              <a:t> </a:t>
            </a:r>
            <a:r>
              <a:rPr sz="2150" dirty="0">
                <a:solidFill>
                  <a:srgbClr val="FFFFFF"/>
                </a:solidFill>
                <a:latin typeface="Tahoma"/>
                <a:cs typeface="Tahoma"/>
              </a:rPr>
              <a:t>Nacional</a:t>
            </a:r>
            <a:r>
              <a:rPr sz="2150" spc="100" dirty="0">
                <a:solidFill>
                  <a:srgbClr val="FFFFFF"/>
                </a:solidFill>
                <a:latin typeface="Tahoma"/>
                <a:cs typeface="Tahoma"/>
              </a:rPr>
              <a:t> </a:t>
            </a:r>
            <a:r>
              <a:rPr sz="2150" dirty="0">
                <a:solidFill>
                  <a:srgbClr val="FFFFFF"/>
                </a:solidFill>
                <a:latin typeface="Tahoma"/>
                <a:cs typeface="Tahoma"/>
              </a:rPr>
              <a:t>(</a:t>
            </a:r>
            <a:r>
              <a:rPr sz="2150">
                <a:solidFill>
                  <a:srgbClr val="FFFFFF"/>
                </a:solidFill>
                <a:latin typeface="Tahoma"/>
                <a:cs typeface="Tahoma"/>
              </a:rPr>
              <a:t>em</a:t>
            </a:r>
            <a:r>
              <a:rPr sz="2150" spc="40">
                <a:solidFill>
                  <a:srgbClr val="FFFFFF"/>
                </a:solidFill>
                <a:latin typeface="Tahoma"/>
                <a:cs typeface="Tahoma"/>
              </a:rPr>
              <a:t> </a:t>
            </a:r>
            <a:r>
              <a:rPr sz="2150" spc="-10" smtClean="0">
                <a:solidFill>
                  <a:srgbClr val="FFFFFF"/>
                </a:solidFill>
                <a:latin typeface="Tahoma"/>
                <a:cs typeface="Tahoma"/>
              </a:rPr>
              <a:t>31/12/2024</a:t>
            </a:r>
            <a:r>
              <a:rPr lang="pt-BR" sz="2150" spc="-10" smtClean="0">
                <a:solidFill>
                  <a:srgbClr val="FFFFFF"/>
                </a:solidFill>
                <a:latin typeface="Tahoma"/>
                <a:cs typeface="Tahoma"/>
              </a:rPr>
              <a:t>)</a:t>
            </a:r>
            <a:endParaRPr sz="2150">
              <a:latin typeface="Tahoma"/>
              <a:cs typeface="Tahoma"/>
            </a:endParaRPr>
          </a:p>
          <a:p>
            <a:pPr marL="193675" indent="-180975">
              <a:lnSpc>
                <a:spcPct val="100000"/>
              </a:lnSpc>
              <a:spcBef>
                <a:spcPts val="1405"/>
              </a:spcBef>
              <a:buFont typeface="Arial MT"/>
              <a:buChar char="•"/>
              <a:tabLst>
                <a:tab pos="193675" algn="l"/>
              </a:tabLst>
            </a:pPr>
            <a:r>
              <a:rPr sz="2150" b="1" dirty="0">
                <a:solidFill>
                  <a:srgbClr val="FFFFFF"/>
                </a:solidFill>
                <a:latin typeface="Tahoma"/>
                <a:cs typeface="Tahoma"/>
              </a:rPr>
              <a:t>R$</a:t>
            </a:r>
            <a:r>
              <a:rPr sz="2150" b="1" spc="85" dirty="0">
                <a:solidFill>
                  <a:srgbClr val="FFFFFF"/>
                </a:solidFill>
                <a:latin typeface="Tahoma"/>
                <a:cs typeface="Tahoma"/>
              </a:rPr>
              <a:t> </a:t>
            </a:r>
            <a:r>
              <a:rPr sz="2150" b="1" dirty="0">
                <a:solidFill>
                  <a:srgbClr val="FFFFFF"/>
                </a:solidFill>
                <a:latin typeface="Tahoma"/>
                <a:cs typeface="Tahoma"/>
              </a:rPr>
              <a:t>1,415</a:t>
            </a:r>
            <a:r>
              <a:rPr sz="2150" b="1" spc="70" dirty="0">
                <a:solidFill>
                  <a:srgbClr val="FFFFFF"/>
                </a:solidFill>
                <a:latin typeface="Tahoma"/>
                <a:cs typeface="Tahoma"/>
              </a:rPr>
              <a:t> </a:t>
            </a:r>
            <a:r>
              <a:rPr sz="2150" b="1" dirty="0">
                <a:solidFill>
                  <a:srgbClr val="FFFFFF"/>
                </a:solidFill>
                <a:latin typeface="Tahoma"/>
                <a:cs typeface="Tahoma"/>
              </a:rPr>
              <a:t>TRILHÃO</a:t>
            </a:r>
            <a:r>
              <a:rPr sz="2150" b="1" spc="110" dirty="0">
                <a:solidFill>
                  <a:srgbClr val="FFFFFF"/>
                </a:solidFill>
                <a:latin typeface="Tahoma"/>
                <a:cs typeface="Tahoma"/>
              </a:rPr>
              <a:t> </a:t>
            </a:r>
            <a:r>
              <a:rPr sz="2150" dirty="0">
                <a:solidFill>
                  <a:srgbClr val="FFFFFF"/>
                </a:solidFill>
                <a:latin typeface="Tahoma"/>
                <a:cs typeface="Tahoma"/>
              </a:rPr>
              <a:t>no</a:t>
            </a:r>
            <a:r>
              <a:rPr sz="2150" spc="180" dirty="0">
                <a:solidFill>
                  <a:srgbClr val="FFFFFF"/>
                </a:solidFill>
                <a:latin typeface="Tahoma"/>
                <a:cs typeface="Tahoma"/>
              </a:rPr>
              <a:t> </a:t>
            </a:r>
            <a:r>
              <a:rPr sz="2150" dirty="0">
                <a:solidFill>
                  <a:srgbClr val="FFFFFF"/>
                </a:solidFill>
                <a:latin typeface="Tahoma"/>
                <a:cs typeface="Tahoma"/>
              </a:rPr>
              <a:t>caixa</a:t>
            </a:r>
            <a:r>
              <a:rPr sz="2150" spc="65" dirty="0">
                <a:solidFill>
                  <a:srgbClr val="FFFFFF"/>
                </a:solidFill>
                <a:latin typeface="Tahoma"/>
                <a:cs typeface="Tahoma"/>
              </a:rPr>
              <a:t> </a:t>
            </a:r>
            <a:r>
              <a:rPr sz="2150" dirty="0">
                <a:solidFill>
                  <a:srgbClr val="FFFFFF"/>
                </a:solidFill>
                <a:latin typeface="Tahoma"/>
                <a:cs typeface="Tahoma"/>
              </a:rPr>
              <a:t>do</a:t>
            </a:r>
            <a:r>
              <a:rPr sz="2150" spc="90" dirty="0">
                <a:solidFill>
                  <a:srgbClr val="FFFFFF"/>
                </a:solidFill>
                <a:latin typeface="Tahoma"/>
                <a:cs typeface="Tahoma"/>
              </a:rPr>
              <a:t> </a:t>
            </a:r>
            <a:r>
              <a:rPr sz="2150" dirty="0">
                <a:solidFill>
                  <a:srgbClr val="FFFFFF"/>
                </a:solidFill>
                <a:latin typeface="Tahoma"/>
                <a:cs typeface="Tahoma"/>
              </a:rPr>
              <a:t>Banco</a:t>
            </a:r>
            <a:r>
              <a:rPr sz="2150" spc="95" dirty="0">
                <a:solidFill>
                  <a:srgbClr val="FFFFFF"/>
                </a:solidFill>
                <a:latin typeface="Tahoma"/>
                <a:cs typeface="Tahoma"/>
              </a:rPr>
              <a:t> </a:t>
            </a:r>
            <a:r>
              <a:rPr sz="2150" dirty="0">
                <a:solidFill>
                  <a:srgbClr val="FFFFFF"/>
                </a:solidFill>
                <a:latin typeface="Tahoma"/>
                <a:cs typeface="Tahoma"/>
              </a:rPr>
              <a:t>Central</a:t>
            </a:r>
            <a:r>
              <a:rPr sz="2150" spc="110" dirty="0">
                <a:solidFill>
                  <a:srgbClr val="FFFFFF"/>
                </a:solidFill>
                <a:latin typeface="Tahoma"/>
                <a:cs typeface="Tahoma"/>
              </a:rPr>
              <a:t> </a:t>
            </a:r>
            <a:r>
              <a:rPr sz="2150" dirty="0">
                <a:solidFill>
                  <a:srgbClr val="FFFFFF"/>
                </a:solidFill>
                <a:latin typeface="Tahoma"/>
                <a:cs typeface="Tahoma"/>
              </a:rPr>
              <a:t>(em</a:t>
            </a:r>
            <a:r>
              <a:rPr sz="2150" spc="55" dirty="0">
                <a:solidFill>
                  <a:srgbClr val="FFFFFF"/>
                </a:solidFill>
                <a:latin typeface="Tahoma"/>
                <a:cs typeface="Tahoma"/>
              </a:rPr>
              <a:t> </a:t>
            </a:r>
            <a:r>
              <a:rPr sz="2150" spc="-10" dirty="0">
                <a:solidFill>
                  <a:srgbClr val="FFFFFF"/>
                </a:solidFill>
                <a:latin typeface="Tahoma"/>
                <a:cs typeface="Tahoma"/>
              </a:rPr>
              <a:t>31/12/2024)</a:t>
            </a:r>
            <a:endParaRPr sz="2150">
              <a:latin typeface="Tahoma"/>
              <a:cs typeface="Tahoma"/>
            </a:endParaRPr>
          </a:p>
          <a:p>
            <a:pPr marL="285750">
              <a:lnSpc>
                <a:spcPct val="100000"/>
              </a:lnSpc>
              <a:spcBef>
                <a:spcPts val="45"/>
              </a:spcBef>
            </a:pPr>
            <a:r>
              <a:rPr sz="1700" dirty="0">
                <a:solidFill>
                  <a:srgbClr val="FFFFFF"/>
                </a:solidFill>
                <a:latin typeface="Tahoma"/>
                <a:cs typeface="Tahoma"/>
              </a:rPr>
              <a:t>(Operações</a:t>
            </a:r>
            <a:r>
              <a:rPr sz="1700" spc="-70" dirty="0">
                <a:solidFill>
                  <a:srgbClr val="FFFFFF"/>
                </a:solidFill>
                <a:latin typeface="Tahoma"/>
                <a:cs typeface="Tahoma"/>
              </a:rPr>
              <a:t> </a:t>
            </a:r>
            <a:r>
              <a:rPr sz="1700" dirty="0">
                <a:solidFill>
                  <a:srgbClr val="FFFFFF"/>
                </a:solidFill>
                <a:latin typeface="Tahoma"/>
                <a:cs typeface="Tahoma"/>
              </a:rPr>
              <a:t>Compromissadas</a:t>
            </a:r>
            <a:r>
              <a:rPr sz="1700" spc="-70" dirty="0">
                <a:solidFill>
                  <a:srgbClr val="FFFFFF"/>
                </a:solidFill>
                <a:latin typeface="Tahoma"/>
                <a:cs typeface="Tahoma"/>
              </a:rPr>
              <a:t> </a:t>
            </a:r>
            <a:r>
              <a:rPr sz="1700" dirty="0">
                <a:solidFill>
                  <a:srgbClr val="FFFFFF"/>
                </a:solidFill>
                <a:latin typeface="Tahoma"/>
                <a:cs typeface="Tahoma"/>
              </a:rPr>
              <a:t>e</a:t>
            </a:r>
            <a:r>
              <a:rPr sz="1700" spc="-55" dirty="0">
                <a:solidFill>
                  <a:srgbClr val="FFFFFF"/>
                </a:solidFill>
                <a:latin typeface="Tahoma"/>
                <a:cs typeface="Tahoma"/>
              </a:rPr>
              <a:t> </a:t>
            </a:r>
            <a:r>
              <a:rPr sz="1700" dirty="0">
                <a:solidFill>
                  <a:srgbClr val="FFFFFF"/>
                </a:solidFill>
                <a:latin typeface="Tahoma"/>
                <a:cs typeface="Tahoma"/>
              </a:rPr>
              <a:t>Depósitos </a:t>
            </a:r>
            <a:r>
              <a:rPr sz="1700" spc="-10" dirty="0">
                <a:solidFill>
                  <a:srgbClr val="FFFFFF"/>
                </a:solidFill>
                <a:latin typeface="Tahoma"/>
                <a:cs typeface="Tahoma"/>
              </a:rPr>
              <a:t>Voluntários</a:t>
            </a:r>
            <a:r>
              <a:rPr sz="1700" spc="-65" dirty="0">
                <a:solidFill>
                  <a:srgbClr val="FFFFFF"/>
                </a:solidFill>
                <a:latin typeface="Tahoma"/>
                <a:cs typeface="Tahoma"/>
              </a:rPr>
              <a:t> </a:t>
            </a:r>
            <a:r>
              <a:rPr sz="1700" dirty="0">
                <a:solidFill>
                  <a:srgbClr val="FFFFFF"/>
                </a:solidFill>
                <a:latin typeface="Tahoma"/>
                <a:cs typeface="Tahoma"/>
              </a:rPr>
              <a:t>Remunerados –</a:t>
            </a:r>
            <a:r>
              <a:rPr sz="1700" spc="-50" dirty="0">
                <a:solidFill>
                  <a:srgbClr val="FFFFFF"/>
                </a:solidFill>
                <a:latin typeface="Tahoma"/>
                <a:cs typeface="Tahoma"/>
              </a:rPr>
              <a:t> </a:t>
            </a:r>
            <a:r>
              <a:rPr sz="1700" dirty="0">
                <a:solidFill>
                  <a:srgbClr val="FFFFFF"/>
                </a:solidFill>
                <a:latin typeface="Tahoma"/>
                <a:cs typeface="Tahoma"/>
              </a:rPr>
              <a:t>“Bolsa</a:t>
            </a:r>
            <a:r>
              <a:rPr sz="1700" spc="-55" dirty="0">
                <a:solidFill>
                  <a:srgbClr val="FFFFFF"/>
                </a:solidFill>
                <a:latin typeface="Tahoma"/>
                <a:cs typeface="Tahoma"/>
              </a:rPr>
              <a:t> </a:t>
            </a:r>
            <a:r>
              <a:rPr sz="1700" spc="-10" dirty="0">
                <a:solidFill>
                  <a:srgbClr val="FFFFFF"/>
                </a:solidFill>
                <a:latin typeface="Tahoma"/>
                <a:cs typeface="Tahoma"/>
              </a:rPr>
              <a:t>Banqueiro”)</a:t>
            </a:r>
            <a:endParaRPr sz="1700">
              <a:latin typeface="Tahoma"/>
              <a:cs typeface="Tahoma"/>
            </a:endParaRPr>
          </a:p>
          <a:p>
            <a:pPr marL="193675" indent="-180975">
              <a:lnSpc>
                <a:spcPct val="100000"/>
              </a:lnSpc>
              <a:spcBef>
                <a:spcPts val="1190"/>
              </a:spcBef>
              <a:buFont typeface="Arial MT"/>
              <a:buChar char="•"/>
              <a:tabLst>
                <a:tab pos="193675" algn="l"/>
              </a:tabLst>
            </a:pPr>
            <a:r>
              <a:rPr sz="2150" b="1" dirty="0">
                <a:solidFill>
                  <a:srgbClr val="FFFFFF"/>
                </a:solidFill>
                <a:latin typeface="Tahoma"/>
                <a:cs typeface="Tahoma"/>
              </a:rPr>
              <a:t>R$</a:t>
            </a:r>
            <a:r>
              <a:rPr sz="2150" b="1" spc="110" dirty="0">
                <a:solidFill>
                  <a:srgbClr val="FFFFFF"/>
                </a:solidFill>
                <a:latin typeface="Tahoma"/>
                <a:cs typeface="Tahoma"/>
              </a:rPr>
              <a:t> </a:t>
            </a:r>
            <a:r>
              <a:rPr sz="2150" b="1" dirty="0">
                <a:solidFill>
                  <a:srgbClr val="FFFFFF"/>
                </a:solidFill>
                <a:latin typeface="Tahoma"/>
                <a:cs typeface="Tahoma"/>
              </a:rPr>
              <a:t>2,040</a:t>
            </a:r>
            <a:r>
              <a:rPr sz="2150" b="1" spc="90" dirty="0">
                <a:solidFill>
                  <a:srgbClr val="FFFFFF"/>
                </a:solidFill>
                <a:latin typeface="Tahoma"/>
                <a:cs typeface="Tahoma"/>
              </a:rPr>
              <a:t> </a:t>
            </a:r>
            <a:r>
              <a:rPr sz="2150" b="1" dirty="0">
                <a:solidFill>
                  <a:srgbClr val="FFFFFF"/>
                </a:solidFill>
                <a:latin typeface="Tahoma"/>
                <a:cs typeface="Tahoma"/>
              </a:rPr>
              <a:t>TRILHÕES</a:t>
            </a:r>
            <a:r>
              <a:rPr sz="2150" b="1" spc="225" dirty="0">
                <a:solidFill>
                  <a:srgbClr val="FFFFFF"/>
                </a:solidFill>
                <a:latin typeface="Tahoma"/>
                <a:cs typeface="Tahoma"/>
              </a:rPr>
              <a:t> </a:t>
            </a:r>
            <a:r>
              <a:rPr sz="2150" dirty="0">
                <a:solidFill>
                  <a:srgbClr val="FFFFFF"/>
                </a:solidFill>
                <a:latin typeface="Tahoma"/>
                <a:cs typeface="Tahoma"/>
              </a:rPr>
              <a:t>em</a:t>
            </a:r>
            <a:r>
              <a:rPr sz="2150" spc="85" dirty="0">
                <a:solidFill>
                  <a:srgbClr val="FFFFFF"/>
                </a:solidFill>
                <a:latin typeface="Tahoma"/>
                <a:cs typeface="Tahoma"/>
              </a:rPr>
              <a:t> </a:t>
            </a:r>
            <a:r>
              <a:rPr sz="2150" dirty="0">
                <a:solidFill>
                  <a:srgbClr val="FFFFFF"/>
                </a:solidFill>
                <a:latin typeface="Tahoma"/>
                <a:cs typeface="Tahoma"/>
              </a:rPr>
              <a:t>Reservas</a:t>
            </a:r>
            <a:r>
              <a:rPr sz="2150" spc="110" dirty="0">
                <a:solidFill>
                  <a:srgbClr val="FFFFFF"/>
                </a:solidFill>
                <a:latin typeface="Tahoma"/>
                <a:cs typeface="Tahoma"/>
              </a:rPr>
              <a:t> </a:t>
            </a:r>
            <a:r>
              <a:rPr sz="2150" dirty="0">
                <a:solidFill>
                  <a:srgbClr val="FFFFFF"/>
                </a:solidFill>
                <a:latin typeface="Tahoma"/>
                <a:cs typeface="Tahoma"/>
              </a:rPr>
              <a:t>Internacionais</a:t>
            </a:r>
            <a:r>
              <a:rPr sz="2150" spc="114" dirty="0">
                <a:solidFill>
                  <a:srgbClr val="FFFFFF"/>
                </a:solidFill>
                <a:latin typeface="Tahoma"/>
                <a:cs typeface="Tahoma"/>
              </a:rPr>
              <a:t> </a:t>
            </a:r>
            <a:r>
              <a:rPr sz="2150" dirty="0">
                <a:solidFill>
                  <a:srgbClr val="FFFFFF"/>
                </a:solidFill>
                <a:latin typeface="Tahoma"/>
                <a:cs typeface="Tahoma"/>
              </a:rPr>
              <a:t>(em</a:t>
            </a:r>
            <a:r>
              <a:rPr sz="2150" spc="80" dirty="0">
                <a:solidFill>
                  <a:srgbClr val="FFFFFF"/>
                </a:solidFill>
                <a:latin typeface="Tahoma"/>
                <a:cs typeface="Tahoma"/>
              </a:rPr>
              <a:t> </a:t>
            </a:r>
            <a:r>
              <a:rPr sz="2150" spc="-10" dirty="0">
                <a:solidFill>
                  <a:srgbClr val="FFFFFF"/>
                </a:solidFill>
                <a:latin typeface="Tahoma"/>
                <a:cs typeface="Tahoma"/>
              </a:rPr>
              <a:t>31/12/2024)</a:t>
            </a:r>
            <a:endParaRPr sz="2150">
              <a:latin typeface="Tahoma"/>
              <a:cs typeface="Tahoma"/>
            </a:endParaRPr>
          </a:p>
        </p:txBody>
      </p:sp>
      <p:sp>
        <p:nvSpPr>
          <p:cNvPr id="4" name="object 4"/>
          <p:cNvSpPr txBox="1"/>
          <p:nvPr/>
        </p:nvSpPr>
        <p:spPr>
          <a:xfrm>
            <a:off x="323077" y="6172200"/>
            <a:ext cx="9284970" cy="453390"/>
          </a:xfrm>
          <a:prstGeom prst="rect">
            <a:avLst/>
          </a:prstGeom>
        </p:spPr>
        <p:txBody>
          <a:bodyPr vert="horz" wrap="square" lIns="0" tIns="26034" rIns="0" bIns="0" rtlCol="0">
            <a:spAutoFit/>
          </a:bodyPr>
          <a:lstStyle/>
          <a:p>
            <a:pPr marL="12700" marR="5080">
              <a:lnSpc>
                <a:spcPts val="1650"/>
              </a:lnSpc>
              <a:spcBef>
                <a:spcPts val="204"/>
              </a:spcBef>
            </a:pPr>
            <a:r>
              <a:rPr sz="1400" dirty="0">
                <a:solidFill>
                  <a:srgbClr val="FFFFFF"/>
                </a:solidFill>
                <a:latin typeface="Tahoma"/>
                <a:cs typeface="Tahoma"/>
              </a:rPr>
              <a:t>Fonte:</a:t>
            </a:r>
            <a:r>
              <a:rPr sz="1400" spc="-65" dirty="0">
                <a:solidFill>
                  <a:srgbClr val="FFFFFF"/>
                </a:solidFill>
                <a:latin typeface="Tahoma"/>
                <a:cs typeface="Tahoma"/>
              </a:rPr>
              <a:t> </a:t>
            </a:r>
            <a:r>
              <a:rPr sz="1400" u="sng" spc="-10" dirty="0">
                <a:solidFill>
                  <a:srgbClr val="E68200"/>
                </a:solidFill>
                <a:uFill>
                  <a:solidFill>
                    <a:srgbClr val="E68200"/>
                  </a:solidFill>
                </a:uFill>
                <a:latin typeface="Tahoma"/>
                <a:cs typeface="Tahoma"/>
                <a:hlinkClick r:id="rId2"/>
              </a:rPr>
              <a:t>https://www.bcb.gov.br/content/estatisticas/hist_estatisticasfiscais/202411_Tabelas_de_estatisticas_fiscais.xlsx</a:t>
            </a:r>
            <a:r>
              <a:rPr sz="1400" spc="-10" dirty="0">
                <a:solidFill>
                  <a:srgbClr val="E68200"/>
                </a:solidFill>
                <a:latin typeface="Tahoma"/>
                <a:cs typeface="Tahoma"/>
              </a:rPr>
              <a:t> </a:t>
            </a:r>
            <a:r>
              <a:rPr sz="1400" spc="-20" dirty="0">
                <a:solidFill>
                  <a:srgbClr val="FFFFFF"/>
                </a:solidFill>
                <a:latin typeface="Tahoma"/>
                <a:cs typeface="Tahoma"/>
              </a:rPr>
              <a:t>(Tabela</a:t>
            </a:r>
            <a:r>
              <a:rPr sz="1400" spc="-10" dirty="0">
                <a:solidFill>
                  <a:srgbClr val="FFFFFF"/>
                </a:solidFill>
                <a:latin typeface="Tahoma"/>
                <a:cs typeface="Tahoma"/>
              </a:rPr>
              <a:t> </a:t>
            </a:r>
            <a:r>
              <a:rPr sz="1400" dirty="0">
                <a:solidFill>
                  <a:srgbClr val="FFFFFF"/>
                </a:solidFill>
                <a:latin typeface="Tahoma"/>
                <a:cs typeface="Tahoma"/>
              </a:rPr>
              <a:t>4,</a:t>
            </a:r>
            <a:r>
              <a:rPr sz="1400" spc="15" dirty="0">
                <a:solidFill>
                  <a:srgbClr val="FFFFFF"/>
                </a:solidFill>
                <a:latin typeface="Tahoma"/>
                <a:cs typeface="Tahoma"/>
              </a:rPr>
              <a:t> </a:t>
            </a:r>
            <a:r>
              <a:rPr sz="1400" dirty="0">
                <a:solidFill>
                  <a:srgbClr val="FFFFFF"/>
                </a:solidFill>
                <a:latin typeface="Tahoma"/>
                <a:cs typeface="Tahoma"/>
              </a:rPr>
              <a:t>Linhas</a:t>
            </a:r>
            <a:r>
              <a:rPr sz="1400" spc="-35" dirty="0">
                <a:solidFill>
                  <a:srgbClr val="FFFFFF"/>
                </a:solidFill>
                <a:latin typeface="Tahoma"/>
                <a:cs typeface="Tahoma"/>
              </a:rPr>
              <a:t> </a:t>
            </a:r>
            <a:r>
              <a:rPr sz="1400" dirty="0">
                <a:solidFill>
                  <a:srgbClr val="FFFFFF"/>
                </a:solidFill>
                <a:latin typeface="Tahoma"/>
                <a:cs typeface="Tahoma"/>
              </a:rPr>
              <a:t>44,</a:t>
            </a:r>
            <a:r>
              <a:rPr sz="1400" spc="10" dirty="0">
                <a:solidFill>
                  <a:srgbClr val="FFFFFF"/>
                </a:solidFill>
                <a:latin typeface="Tahoma"/>
                <a:cs typeface="Tahoma"/>
              </a:rPr>
              <a:t> </a:t>
            </a:r>
            <a:r>
              <a:rPr sz="1400" dirty="0">
                <a:solidFill>
                  <a:srgbClr val="FFFFFF"/>
                </a:solidFill>
                <a:latin typeface="Tahoma"/>
                <a:cs typeface="Tahoma"/>
              </a:rPr>
              <a:t>50</a:t>
            </a:r>
            <a:r>
              <a:rPr sz="1400" spc="-30" dirty="0">
                <a:solidFill>
                  <a:srgbClr val="FFFFFF"/>
                </a:solidFill>
                <a:latin typeface="Tahoma"/>
                <a:cs typeface="Tahoma"/>
              </a:rPr>
              <a:t> </a:t>
            </a:r>
            <a:r>
              <a:rPr sz="1400" dirty="0">
                <a:solidFill>
                  <a:srgbClr val="FFFFFF"/>
                </a:solidFill>
                <a:latin typeface="Tahoma"/>
                <a:cs typeface="Tahoma"/>
              </a:rPr>
              <a:t>e</a:t>
            </a:r>
            <a:r>
              <a:rPr sz="1400" spc="-75" dirty="0">
                <a:solidFill>
                  <a:srgbClr val="FFFFFF"/>
                </a:solidFill>
                <a:latin typeface="Tahoma"/>
                <a:cs typeface="Tahoma"/>
              </a:rPr>
              <a:t> </a:t>
            </a:r>
            <a:r>
              <a:rPr sz="1400" dirty="0">
                <a:solidFill>
                  <a:srgbClr val="FFFFFF"/>
                </a:solidFill>
                <a:latin typeface="Tahoma"/>
                <a:cs typeface="Tahoma"/>
              </a:rPr>
              <a:t>52),</a:t>
            </a:r>
            <a:r>
              <a:rPr sz="1400" spc="-60" dirty="0">
                <a:solidFill>
                  <a:srgbClr val="FFFFFF"/>
                </a:solidFill>
                <a:latin typeface="Tahoma"/>
                <a:cs typeface="Tahoma"/>
              </a:rPr>
              <a:t> </a:t>
            </a:r>
            <a:r>
              <a:rPr sz="1400" dirty="0">
                <a:solidFill>
                  <a:srgbClr val="FFFFFF"/>
                </a:solidFill>
                <a:latin typeface="Tahoma"/>
                <a:cs typeface="Tahoma"/>
              </a:rPr>
              <a:t>e</a:t>
            </a:r>
            <a:r>
              <a:rPr sz="1400" spc="-5" dirty="0">
                <a:solidFill>
                  <a:srgbClr val="FFFFFF"/>
                </a:solidFill>
                <a:latin typeface="Tahoma"/>
                <a:cs typeface="Tahoma"/>
              </a:rPr>
              <a:t> </a:t>
            </a:r>
            <a:r>
              <a:rPr sz="1400" dirty="0">
                <a:solidFill>
                  <a:srgbClr val="FFFFFF"/>
                </a:solidFill>
                <a:latin typeface="Tahoma"/>
                <a:cs typeface="Tahoma"/>
              </a:rPr>
              <a:t>Serie</a:t>
            </a:r>
            <a:r>
              <a:rPr sz="1400" spc="-5" dirty="0">
                <a:solidFill>
                  <a:srgbClr val="FFFFFF"/>
                </a:solidFill>
                <a:latin typeface="Tahoma"/>
                <a:cs typeface="Tahoma"/>
              </a:rPr>
              <a:t> </a:t>
            </a:r>
            <a:r>
              <a:rPr sz="1400" spc="-25" dirty="0">
                <a:solidFill>
                  <a:srgbClr val="FFFFFF"/>
                </a:solidFill>
                <a:latin typeface="Tahoma"/>
                <a:cs typeface="Tahoma"/>
              </a:rPr>
              <a:t>Temporal</a:t>
            </a:r>
            <a:r>
              <a:rPr sz="1400" spc="-30" dirty="0">
                <a:solidFill>
                  <a:srgbClr val="FFFFFF"/>
                </a:solidFill>
                <a:latin typeface="Tahoma"/>
                <a:cs typeface="Tahoma"/>
              </a:rPr>
              <a:t> </a:t>
            </a:r>
            <a:r>
              <a:rPr sz="1400" dirty="0">
                <a:solidFill>
                  <a:srgbClr val="FFFFFF"/>
                </a:solidFill>
                <a:latin typeface="Tahoma"/>
                <a:cs typeface="Tahoma"/>
              </a:rPr>
              <a:t>do</a:t>
            </a:r>
            <a:r>
              <a:rPr sz="1400" spc="-30" dirty="0">
                <a:solidFill>
                  <a:srgbClr val="FFFFFF"/>
                </a:solidFill>
                <a:latin typeface="Tahoma"/>
                <a:cs typeface="Tahoma"/>
              </a:rPr>
              <a:t> </a:t>
            </a:r>
            <a:r>
              <a:rPr sz="1400" dirty="0">
                <a:solidFill>
                  <a:srgbClr val="FFFFFF"/>
                </a:solidFill>
                <a:latin typeface="Tahoma"/>
                <a:cs typeface="Tahoma"/>
              </a:rPr>
              <a:t>BCB</a:t>
            </a:r>
            <a:r>
              <a:rPr sz="1400" spc="-20" dirty="0">
                <a:solidFill>
                  <a:srgbClr val="FFFFFF"/>
                </a:solidFill>
                <a:latin typeface="Tahoma"/>
                <a:cs typeface="Tahoma"/>
              </a:rPr>
              <a:t> </a:t>
            </a:r>
            <a:r>
              <a:rPr sz="1400" dirty="0">
                <a:solidFill>
                  <a:srgbClr val="FFFFFF"/>
                </a:solidFill>
                <a:latin typeface="Tahoma"/>
                <a:cs typeface="Tahoma"/>
              </a:rPr>
              <a:t>nº</a:t>
            </a:r>
            <a:r>
              <a:rPr sz="1400" spc="-30" dirty="0">
                <a:solidFill>
                  <a:srgbClr val="FFFFFF"/>
                </a:solidFill>
                <a:latin typeface="Tahoma"/>
                <a:cs typeface="Tahoma"/>
              </a:rPr>
              <a:t> </a:t>
            </a:r>
            <a:r>
              <a:rPr sz="1400" spc="-10" dirty="0">
                <a:solidFill>
                  <a:srgbClr val="FFFFFF"/>
                </a:solidFill>
                <a:latin typeface="Tahoma"/>
                <a:cs typeface="Tahoma"/>
              </a:rPr>
              <a:t>13.621</a:t>
            </a:r>
            <a:endParaRPr sz="1400">
              <a:latin typeface="Tahoma"/>
              <a:cs typeface="Tahom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73772" y="328294"/>
            <a:ext cx="8449945" cy="1308100"/>
          </a:xfrm>
          <a:prstGeom prst="rect">
            <a:avLst/>
          </a:prstGeom>
        </p:spPr>
        <p:txBody>
          <a:bodyPr vert="horz" wrap="square" lIns="0" tIns="6350" rIns="0" bIns="0" rtlCol="0">
            <a:spAutoFit/>
          </a:bodyPr>
          <a:lstStyle/>
          <a:p>
            <a:pPr marL="12065" marR="5080" algn="ctr">
              <a:lnSpc>
                <a:spcPct val="102400"/>
              </a:lnSpc>
              <a:spcBef>
                <a:spcPts val="50"/>
              </a:spcBef>
            </a:pPr>
            <a:r>
              <a:rPr dirty="0"/>
              <a:t>A</a:t>
            </a:r>
            <a:r>
              <a:rPr spc="165" dirty="0"/>
              <a:t> </a:t>
            </a:r>
            <a:r>
              <a:rPr dirty="0"/>
              <a:t>CONJUNTURA</a:t>
            </a:r>
            <a:r>
              <a:rPr spc="95" dirty="0"/>
              <a:t> </a:t>
            </a:r>
            <a:r>
              <a:rPr dirty="0"/>
              <a:t>ESCANCARA</a:t>
            </a:r>
            <a:r>
              <a:rPr spc="90" dirty="0"/>
              <a:t> </a:t>
            </a:r>
            <a:r>
              <a:rPr dirty="0"/>
              <a:t>O</a:t>
            </a:r>
            <a:r>
              <a:rPr spc="160" dirty="0"/>
              <a:t> </a:t>
            </a:r>
            <a:r>
              <a:rPr dirty="0"/>
              <a:t>PRIVILÉGIO</a:t>
            </a:r>
            <a:r>
              <a:rPr spc="160" dirty="0"/>
              <a:t> </a:t>
            </a:r>
            <a:r>
              <a:rPr spc="-25" dirty="0"/>
              <a:t>DA </a:t>
            </a:r>
            <a:r>
              <a:rPr dirty="0"/>
              <a:t>DÍVIDA</a:t>
            </a:r>
            <a:r>
              <a:rPr spc="55" dirty="0"/>
              <a:t> </a:t>
            </a:r>
            <a:r>
              <a:rPr dirty="0"/>
              <a:t>PÚBLICA</a:t>
            </a:r>
            <a:r>
              <a:rPr spc="135" dirty="0"/>
              <a:t> </a:t>
            </a:r>
            <a:r>
              <a:rPr dirty="0"/>
              <a:t>E</a:t>
            </a:r>
            <a:r>
              <a:rPr spc="100" dirty="0"/>
              <a:t> </a:t>
            </a:r>
            <a:r>
              <a:rPr dirty="0"/>
              <a:t>CAMINHA</a:t>
            </a:r>
            <a:r>
              <a:rPr spc="130" dirty="0"/>
              <a:t> </a:t>
            </a:r>
            <a:r>
              <a:rPr dirty="0"/>
              <a:t>NO</a:t>
            </a:r>
            <a:r>
              <a:rPr spc="120" dirty="0"/>
              <a:t> </a:t>
            </a:r>
            <a:r>
              <a:rPr spc="-10" dirty="0"/>
              <a:t>SENTIDO </a:t>
            </a:r>
            <a:r>
              <a:rPr dirty="0"/>
              <a:t>CONTRÁRIO</a:t>
            </a:r>
            <a:r>
              <a:rPr spc="110" dirty="0"/>
              <a:t> </a:t>
            </a:r>
            <a:r>
              <a:rPr dirty="0"/>
              <a:t>AO</a:t>
            </a:r>
            <a:r>
              <a:rPr spc="110" dirty="0"/>
              <a:t> </a:t>
            </a:r>
            <a:r>
              <a:rPr dirty="0"/>
              <a:t>QUE</a:t>
            </a:r>
            <a:r>
              <a:rPr spc="90" dirty="0"/>
              <a:t> </a:t>
            </a:r>
            <a:r>
              <a:rPr dirty="0"/>
              <a:t>O</a:t>
            </a:r>
            <a:r>
              <a:rPr spc="110" dirty="0"/>
              <a:t> </a:t>
            </a:r>
            <a:r>
              <a:rPr dirty="0"/>
              <a:t>PAÍS</a:t>
            </a:r>
            <a:r>
              <a:rPr spc="114" dirty="0"/>
              <a:t> </a:t>
            </a:r>
            <a:r>
              <a:rPr spc="-10" dirty="0"/>
              <a:t>NECESSITA</a:t>
            </a:r>
          </a:p>
        </p:txBody>
      </p:sp>
      <p:sp>
        <p:nvSpPr>
          <p:cNvPr id="3" name="object 3"/>
          <p:cNvSpPr txBox="1"/>
          <p:nvPr/>
        </p:nvSpPr>
        <p:spPr>
          <a:xfrm>
            <a:off x="422275" y="1717357"/>
            <a:ext cx="9417050" cy="4912995"/>
          </a:xfrm>
          <a:prstGeom prst="rect">
            <a:avLst/>
          </a:prstGeom>
        </p:spPr>
        <p:txBody>
          <a:bodyPr vert="horz" wrap="square" lIns="0" tIns="12700" rIns="0" bIns="0" rtlCol="0">
            <a:spAutoFit/>
          </a:bodyPr>
          <a:lstStyle/>
          <a:p>
            <a:pPr marL="101600">
              <a:lnSpc>
                <a:spcPts val="2865"/>
              </a:lnSpc>
              <a:spcBef>
                <a:spcPts val="100"/>
              </a:spcBef>
            </a:pPr>
            <a:r>
              <a:rPr sz="2400" spc="-10" dirty="0">
                <a:solidFill>
                  <a:srgbClr val="FFFFFF"/>
                </a:solidFill>
                <a:latin typeface="Tahoma"/>
                <a:cs typeface="Tahoma"/>
              </a:rPr>
              <a:t>PRECISAMOS:</a:t>
            </a:r>
            <a:endParaRPr sz="2400" dirty="0">
              <a:latin typeface="Tahoma"/>
              <a:cs typeface="Tahoma"/>
            </a:endParaRPr>
          </a:p>
          <a:p>
            <a:pPr marL="355600" marR="5080" indent="-343535">
              <a:lnSpc>
                <a:spcPts val="2850"/>
              </a:lnSpc>
              <a:spcBef>
                <a:spcPts val="105"/>
              </a:spcBef>
              <a:buFont typeface="Wingdings"/>
              <a:buChar char=""/>
              <a:tabLst>
                <a:tab pos="355600" algn="l"/>
                <a:tab pos="1130300" algn="l"/>
                <a:tab pos="2431415" algn="l"/>
                <a:tab pos="3197860" algn="l"/>
                <a:tab pos="4415790" algn="l"/>
                <a:tab pos="4890135" algn="l"/>
                <a:tab pos="6082030" algn="l"/>
                <a:tab pos="7261225" algn="l"/>
              </a:tabLst>
            </a:pPr>
            <a:r>
              <a:rPr sz="2400" spc="-20" dirty="0">
                <a:solidFill>
                  <a:srgbClr val="FFFFFF"/>
                </a:solidFill>
                <a:latin typeface="Tahoma"/>
                <a:cs typeface="Tahoma"/>
              </a:rPr>
              <a:t>Mais</a:t>
            </a:r>
            <a:r>
              <a:rPr sz="2400" dirty="0">
                <a:solidFill>
                  <a:srgbClr val="FFFFFF"/>
                </a:solidFill>
                <a:latin typeface="Tahoma"/>
                <a:cs typeface="Tahoma"/>
              </a:rPr>
              <a:t>	</a:t>
            </a:r>
            <a:r>
              <a:rPr sz="2400" spc="-10" dirty="0">
                <a:solidFill>
                  <a:srgbClr val="FFFFFF"/>
                </a:solidFill>
                <a:latin typeface="Tahoma"/>
                <a:cs typeface="Tahoma"/>
              </a:rPr>
              <a:t>recursos</a:t>
            </a:r>
            <a:r>
              <a:rPr sz="2400" dirty="0">
                <a:solidFill>
                  <a:srgbClr val="FFFFFF"/>
                </a:solidFill>
                <a:latin typeface="Tahoma"/>
                <a:cs typeface="Tahoma"/>
              </a:rPr>
              <a:t>	</a:t>
            </a:r>
            <a:r>
              <a:rPr sz="2400" spc="-20" dirty="0">
                <a:solidFill>
                  <a:srgbClr val="FFFFFF"/>
                </a:solidFill>
                <a:latin typeface="Tahoma"/>
                <a:cs typeface="Tahoma"/>
              </a:rPr>
              <a:t>para</a:t>
            </a:r>
            <a:r>
              <a:rPr sz="2400" dirty="0">
                <a:solidFill>
                  <a:srgbClr val="FFFFFF"/>
                </a:solidFill>
                <a:latin typeface="Tahoma"/>
                <a:cs typeface="Tahoma"/>
              </a:rPr>
              <a:t>	</a:t>
            </a:r>
            <a:r>
              <a:rPr sz="2400" spc="-10" dirty="0">
                <a:solidFill>
                  <a:srgbClr val="FFFFFF"/>
                </a:solidFill>
                <a:latin typeface="Tahoma"/>
                <a:cs typeface="Tahoma"/>
              </a:rPr>
              <a:t>garantir</a:t>
            </a:r>
            <a:r>
              <a:rPr sz="2400" dirty="0">
                <a:solidFill>
                  <a:srgbClr val="FFFFFF"/>
                </a:solidFill>
                <a:latin typeface="Tahoma"/>
                <a:cs typeface="Tahoma"/>
              </a:rPr>
              <a:t>	</a:t>
            </a:r>
            <a:r>
              <a:rPr sz="2400" spc="-25" dirty="0">
                <a:solidFill>
                  <a:srgbClr val="FFFFFF"/>
                </a:solidFill>
                <a:latin typeface="Tahoma"/>
                <a:cs typeface="Tahoma"/>
              </a:rPr>
              <a:t>os</a:t>
            </a:r>
            <a:r>
              <a:rPr sz="2400" dirty="0">
                <a:solidFill>
                  <a:srgbClr val="FFFFFF"/>
                </a:solidFill>
                <a:latin typeface="Tahoma"/>
                <a:cs typeface="Tahoma"/>
              </a:rPr>
              <a:t>	</a:t>
            </a:r>
            <a:r>
              <a:rPr sz="2400" spc="-10" dirty="0">
                <a:solidFill>
                  <a:srgbClr val="FFFFFF"/>
                </a:solidFill>
                <a:latin typeface="Tahoma"/>
                <a:cs typeface="Tahoma"/>
              </a:rPr>
              <a:t>Direitos</a:t>
            </a:r>
            <a:r>
              <a:rPr sz="2400" dirty="0">
                <a:solidFill>
                  <a:srgbClr val="FFFFFF"/>
                </a:solidFill>
                <a:latin typeface="Tahoma"/>
                <a:cs typeface="Tahoma"/>
              </a:rPr>
              <a:t>	</a:t>
            </a:r>
            <a:r>
              <a:rPr sz="2400" spc="-10" dirty="0">
                <a:solidFill>
                  <a:srgbClr val="FFFFFF"/>
                </a:solidFill>
                <a:latin typeface="Tahoma"/>
                <a:cs typeface="Tahoma"/>
              </a:rPr>
              <a:t>Sociais,</a:t>
            </a:r>
            <a:r>
              <a:rPr sz="2400" dirty="0">
                <a:solidFill>
                  <a:srgbClr val="FFFFFF"/>
                </a:solidFill>
                <a:latin typeface="Tahoma"/>
                <a:cs typeface="Tahoma"/>
              </a:rPr>
              <a:t>	</a:t>
            </a:r>
            <a:r>
              <a:rPr sz="2400" spc="-10" dirty="0">
                <a:solidFill>
                  <a:srgbClr val="FFFFFF"/>
                </a:solidFill>
                <a:latin typeface="Tahoma"/>
                <a:cs typeface="Tahoma"/>
              </a:rPr>
              <a:t>i</a:t>
            </a:r>
            <a:r>
              <a:rPr sz="2400" b="1" spc="-10" dirty="0">
                <a:solidFill>
                  <a:srgbClr val="FFFFFF"/>
                </a:solidFill>
                <a:latin typeface="Tahoma"/>
                <a:cs typeface="Tahoma"/>
              </a:rPr>
              <a:t>nvestimentos </a:t>
            </a:r>
            <a:r>
              <a:rPr sz="2400" b="1" dirty="0">
                <a:solidFill>
                  <a:srgbClr val="FFFFFF"/>
                </a:solidFill>
                <a:latin typeface="Tahoma"/>
                <a:cs typeface="Tahoma"/>
              </a:rPr>
              <a:t>em</a:t>
            </a:r>
            <a:r>
              <a:rPr sz="2400" b="1" spc="95" dirty="0">
                <a:solidFill>
                  <a:srgbClr val="FFFFFF"/>
                </a:solidFill>
                <a:latin typeface="Tahoma"/>
                <a:cs typeface="Tahoma"/>
              </a:rPr>
              <a:t> </a:t>
            </a:r>
            <a:r>
              <a:rPr sz="2400" b="1" dirty="0">
                <a:solidFill>
                  <a:srgbClr val="FFFFFF"/>
                </a:solidFill>
                <a:latin typeface="Tahoma"/>
                <a:cs typeface="Tahoma"/>
              </a:rPr>
              <a:t>nosso</a:t>
            </a:r>
            <a:r>
              <a:rPr sz="2400" b="1" spc="130" dirty="0">
                <a:solidFill>
                  <a:srgbClr val="FFFFFF"/>
                </a:solidFill>
                <a:latin typeface="Tahoma"/>
                <a:cs typeface="Tahoma"/>
              </a:rPr>
              <a:t> </a:t>
            </a:r>
            <a:r>
              <a:rPr sz="2400" b="1" dirty="0">
                <a:solidFill>
                  <a:srgbClr val="FFFFFF"/>
                </a:solidFill>
                <a:latin typeface="Tahoma"/>
                <a:cs typeface="Tahoma"/>
              </a:rPr>
              <a:t>desenvolvimento</a:t>
            </a:r>
            <a:r>
              <a:rPr sz="2400" b="1" spc="80" dirty="0">
                <a:solidFill>
                  <a:srgbClr val="FFFFFF"/>
                </a:solidFill>
                <a:latin typeface="Tahoma"/>
                <a:cs typeface="Tahoma"/>
              </a:rPr>
              <a:t> </a:t>
            </a:r>
            <a:r>
              <a:rPr sz="2400" b="1" dirty="0">
                <a:solidFill>
                  <a:srgbClr val="FFFFFF"/>
                </a:solidFill>
                <a:latin typeface="Tahoma"/>
                <a:cs typeface="Tahoma"/>
              </a:rPr>
              <a:t>socioeconômico</a:t>
            </a:r>
            <a:r>
              <a:rPr sz="2400" b="1" spc="90" dirty="0">
                <a:solidFill>
                  <a:srgbClr val="FFFFFF"/>
                </a:solidFill>
                <a:latin typeface="Tahoma"/>
                <a:cs typeface="Tahoma"/>
              </a:rPr>
              <a:t> </a:t>
            </a:r>
            <a:r>
              <a:rPr sz="2400" b="1" dirty="0">
                <a:solidFill>
                  <a:srgbClr val="FFFFFF"/>
                </a:solidFill>
                <a:latin typeface="Tahoma"/>
                <a:cs typeface="Tahoma"/>
              </a:rPr>
              <a:t>e</a:t>
            </a:r>
            <a:r>
              <a:rPr sz="2400" b="1" spc="100" dirty="0">
                <a:solidFill>
                  <a:srgbClr val="FFFFFF"/>
                </a:solidFill>
                <a:latin typeface="Tahoma"/>
                <a:cs typeface="Tahoma"/>
              </a:rPr>
              <a:t> </a:t>
            </a:r>
            <a:r>
              <a:rPr sz="2400" b="1" dirty="0">
                <a:solidFill>
                  <a:srgbClr val="FFFFFF"/>
                </a:solidFill>
                <a:latin typeface="Tahoma"/>
                <a:cs typeface="Tahoma"/>
              </a:rPr>
              <a:t>na</a:t>
            </a:r>
            <a:r>
              <a:rPr sz="2400" b="1" spc="60" dirty="0">
                <a:solidFill>
                  <a:srgbClr val="FFFFFF"/>
                </a:solidFill>
                <a:latin typeface="Tahoma"/>
                <a:cs typeface="Tahoma"/>
              </a:rPr>
              <a:t> </a:t>
            </a:r>
            <a:r>
              <a:rPr sz="2400" b="1" spc="-10" dirty="0">
                <a:solidFill>
                  <a:srgbClr val="FFFFFF"/>
                </a:solidFill>
                <a:latin typeface="Tahoma"/>
                <a:cs typeface="Tahoma"/>
              </a:rPr>
              <a:t>estrutura</a:t>
            </a:r>
            <a:endParaRPr sz="2400" dirty="0">
              <a:latin typeface="Tahoma"/>
              <a:cs typeface="Tahoma"/>
            </a:endParaRPr>
          </a:p>
          <a:p>
            <a:pPr marL="355600">
              <a:lnSpc>
                <a:spcPts val="2830"/>
              </a:lnSpc>
            </a:pPr>
            <a:r>
              <a:rPr sz="2400" b="1" dirty="0">
                <a:solidFill>
                  <a:srgbClr val="FFFFFF"/>
                </a:solidFill>
                <a:latin typeface="Tahoma"/>
                <a:cs typeface="Tahoma"/>
              </a:rPr>
              <a:t>do</a:t>
            </a:r>
            <a:r>
              <a:rPr sz="2400" b="1" spc="-35" dirty="0">
                <a:solidFill>
                  <a:srgbClr val="FFFFFF"/>
                </a:solidFill>
                <a:latin typeface="Tahoma"/>
                <a:cs typeface="Tahoma"/>
              </a:rPr>
              <a:t> </a:t>
            </a:r>
            <a:r>
              <a:rPr sz="2400" b="1" spc="-10" dirty="0">
                <a:solidFill>
                  <a:srgbClr val="FFFFFF"/>
                </a:solidFill>
                <a:latin typeface="Tahoma"/>
                <a:cs typeface="Tahoma"/>
              </a:rPr>
              <a:t>Estado</a:t>
            </a:r>
            <a:r>
              <a:rPr sz="2400" spc="-10" dirty="0">
                <a:solidFill>
                  <a:srgbClr val="FFFFFF"/>
                </a:solidFill>
                <a:latin typeface="Tahoma"/>
                <a:cs typeface="Tahoma"/>
              </a:rPr>
              <a:t>;</a:t>
            </a:r>
            <a:endParaRPr sz="2400" dirty="0">
              <a:latin typeface="Tahoma"/>
              <a:cs typeface="Tahoma"/>
            </a:endParaRPr>
          </a:p>
          <a:p>
            <a:pPr marL="355600" marR="8255" indent="-343535">
              <a:lnSpc>
                <a:spcPts val="2930"/>
              </a:lnSpc>
              <a:spcBef>
                <a:spcPts val="45"/>
              </a:spcBef>
              <a:buFont typeface="Wingdings"/>
              <a:buChar char=""/>
              <a:tabLst>
                <a:tab pos="355600" algn="l"/>
                <a:tab pos="2153285" algn="l"/>
                <a:tab pos="3981450" algn="l"/>
                <a:tab pos="4655820" algn="l"/>
                <a:tab pos="5680710" algn="l"/>
                <a:tab pos="6891020" algn="l"/>
                <a:tab pos="7619365" algn="l"/>
              </a:tabLst>
            </a:pPr>
            <a:r>
              <a:rPr sz="2400" spc="-10" dirty="0">
                <a:solidFill>
                  <a:srgbClr val="FFFFFF"/>
                </a:solidFill>
                <a:latin typeface="Tahoma"/>
                <a:cs typeface="Tahoma"/>
              </a:rPr>
              <a:t>Interromper</a:t>
            </a:r>
            <a:r>
              <a:rPr sz="2400" dirty="0">
                <a:solidFill>
                  <a:srgbClr val="FFFFFF"/>
                </a:solidFill>
                <a:latin typeface="Tahoma"/>
                <a:cs typeface="Tahoma"/>
              </a:rPr>
              <a:t>	</a:t>
            </a:r>
            <a:r>
              <a:rPr sz="2400" spc="-10" dirty="0">
                <a:solidFill>
                  <a:srgbClr val="FFFFFF"/>
                </a:solidFill>
                <a:latin typeface="Tahoma"/>
                <a:cs typeface="Tahoma"/>
              </a:rPr>
              <a:t>mecanismos</a:t>
            </a:r>
            <a:r>
              <a:rPr sz="2400" dirty="0">
                <a:solidFill>
                  <a:srgbClr val="FFFFFF"/>
                </a:solidFill>
                <a:latin typeface="Tahoma"/>
                <a:cs typeface="Tahoma"/>
              </a:rPr>
              <a:t>	</a:t>
            </a:r>
            <a:r>
              <a:rPr sz="2400" spc="-25" dirty="0">
                <a:solidFill>
                  <a:srgbClr val="FFFFFF"/>
                </a:solidFill>
                <a:latin typeface="Tahoma"/>
                <a:cs typeface="Tahoma"/>
              </a:rPr>
              <a:t>que</a:t>
            </a:r>
            <a:r>
              <a:rPr sz="2400" dirty="0">
                <a:solidFill>
                  <a:srgbClr val="FFFFFF"/>
                </a:solidFill>
                <a:latin typeface="Tahoma"/>
                <a:cs typeface="Tahoma"/>
              </a:rPr>
              <a:t>	</a:t>
            </a:r>
            <a:r>
              <a:rPr sz="2400" spc="-10" dirty="0">
                <a:solidFill>
                  <a:srgbClr val="FFFFFF"/>
                </a:solidFill>
                <a:latin typeface="Tahoma"/>
                <a:cs typeface="Tahoma"/>
              </a:rPr>
              <a:t>geram</a:t>
            </a:r>
            <a:r>
              <a:rPr sz="2400" dirty="0">
                <a:solidFill>
                  <a:srgbClr val="FFFFFF"/>
                </a:solidFill>
                <a:latin typeface="Tahoma"/>
                <a:cs typeface="Tahoma"/>
              </a:rPr>
              <a:t>	</a:t>
            </a:r>
            <a:r>
              <a:rPr sz="2400" spc="-10" dirty="0">
                <a:solidFill>
                  <a:srgbClr val="FFFFFF"/>
                </a:solidFill>
                <a:latin typeface="Tahoma"/>
                <a:cs typeface="Tahoma"/>
              </a:rPr>
              <a:t>“dívida”</a:t>
            </a:r>
            <a:r>
              <a:rPr sz="2400" dirty="0">
                <a:solidFill>
                  <a:srgbClr val="FFFFFF"/>
                </a:solidFill>
                <a:latin typeface="Tahoma"/>
                <a:cs typeface="Tahoma"/>
              </a:rPr>
              <a:t>	</a:t>
            </a:r>
            <a:r>
              <a:rPr sz="2400" spc="-25" dirty="0">
                <a:solidFill>
                  <a:srgbClr val="FFFFFF"/>
                </a:solidFill>
                <a:latin typeface="Tahoma"/>
                <a:cs typeface="Tahoma"/>
              </a:rPr>
              <a:t>sem</a:t>
            </a:r>
            <a:r>
              <a:rPr sz="2400" dirty="0">
                <a:solidFill>
                  <a:srgbClr val="FFFFFF"/>
                </a:solidFill>
                <a:latin typeface="Tahoma"/>
                <a:cs typeface="Tahoma"/>
              </a:rPr>
              <a:t>	</a:t>
            </a:r>
            <a:r>
              <a:rPr sz="2400" spc="-10" dirty="0">
                <a:solidFill>
                  <a:srgbClr val="FFFFFF"/>
                </a:solidFill>
                <a:latin typeface="Tahoma"/>
                <a:cs typeface="Tahoma"/>
              </a:rPr>
              <a:t>contrapartida </a:t>
            </a:r>
            <a:r>
              <a:rPr sz="2400" dirty="0">
                <a:solidFill>
                  <a:srgbClr val="FFFFFF"/>
                </a:solidFill>
                <a:latin typeface="Tahoma"/>
                <a:cs typeface="Tahoma"/>
              </a:rPr>
              <a:t>em</a:t>
            </a:r>
            <a:r>
              <a:rPr sz="2400" spc="-10" dirty="0">
                <a:solidFill>
                  <a:srgbClr val="FFFFFF"/>
                </a:solidFill>
                <a:latin typeface="Tahoma"/>
                <a:cs typeface="Tahoma"/>
              </a:rPr>
              <a:t> investimentos.</a:t>
            </a:r>
            <a:endParaRPr sz="2400" dirty="0">
              <a:latin typeface="Tahoma"/>
              <a:cs typeface="Tahoma"/>
            </a:endParaRPr>
          </a:p>
          <a:p>
            <a:pPr marL="3413125">
              <a:lnSpc>
                <a:spcPct val="100000"/>
              </a:lnSpc>
              <a:spcBef>
                <a:spcPts val="1019"/>
              </a:spcBef>
            </a:pPr>
            <a:r>
              <a:rPr sz="2750" b="1" dirty="0">
                <a:solidFill>
                  <a:srgbClr val="92D050"/>
                </a:solidFill>
                <a:latin typeface="Tahoma"/>
                <a:cs typeface="Tahoma"/>
              </a:rPr>
              <a:t>O</a:t>
            </a:r>
            <a:r>
              <a:rPr sz="2750" b="1" spc="70" dirty="0">
                <a:solidFill>
                  <a:srgbClr val="92D050"/>
                </a:solidFill>
                <a:latin typeface="Tahoma"/>
                <a:cs typeface="Tahoma"/>
              </a:rPr>
              <a:t> </a:t>
            </a:r>
            <a:r>
              <a:rPr sz="2750" b="1" dirty="0">
                <a:solidFill>
                  <a:srgbClr val="92D050"/>
                </a:solidFill>
                <a:latin typeface="Tahoma"/>
                <a:cs typeface="Tahoma"/>
              </a:rPr>
              <a:t>QUE</a:t>
            </a:r>
            <a:r>
              <a:rPr sz="2750" b="1" spc="65" dirty="0">
                <a:solidFill>
                  <a:srgbClr val="92D050"/>
                </a:solidFill>
                <a:latin typeface="Tahoma"/>
                <a:cs typeface="Tahoma"/>
              </a:rPr>
              <a:t> </a:t>
            </a:r>
            <a:r>
              <a:rPr sz="2750" b="1" spc="-10" dirty="0">
                <a:solidFill>
                  <a:srgbClr val="92D050"/>
                </a:solidFill>
                <a:latin typeface="Tahoma"/>
                <a:cs typeface="Tahoma"/>
              </a:rPr>
              <a:t>FAZER?</a:t>
            </a:r>
            <a:endParaRPr sz="2750" dirty="0">
              <a:latin typeface="Tahoma"/>
              <a:cs typeface="Tahoma"/>
            </a:endParaRPr>
          </a:p>
          <a:p>
            <a:pPr marL="469900" indent="-457200">
              <a:lnSpc>
                <a:spcPct val="100000"/>
              </a:lnSpc>
              <a:spcBef>
                <a:spcPts val="880"/>
              </a:spcBef>
              <a:buClr>
                <a:srgbClr val="FF9900"/>
              </a:buClr>
              <a:buFont typeface="Arial MT"/>
              <a:buChar char="•"/>
              <a:tabLst>
                <a:tab pos="469900" algn="l"/>
              </a:tabLst>
            </a:pPr>
            <a:r>
              <a:rPr sz="2400" dirty="0">
                <a:solidFill>
                  <a:srgbClr val="FFFFFF"/>
                </a:solidFill>
                <a:latin typeface="Tahoma"/>
                <a:cs typeface="Tahoma"/>
              </a:rPr>
              <a:t>AUDITORIA</a:t>
            </a:r>
            <a:r>
              <a:rPr sz="2400" spc="-60" dirty="0">
                <a:solidFill>
                  <a:srgbClr val="FFFFFF"/>
                </a:solidFill>
                <a:latin typeface="Tahoma"/>
                <a:cs typeface="Tahoma"/>
              </a:rPr>
              <a:t> </a:t>
            </a:r>
            <a:r>
              <a:rPr sz="2400" dirty="0">
                <a:solidFill>
                  <a:srgbClr val="FFFFFF"/>
                </a:solidFill>
                <a:latin typeface="Tahoma"/>
                <a:cs typeface="Tahoma"/>
              </a:rPr>
              <a:t>DA</a:t>
            </a:r>
            <a:r>
              <a:rPr sz="2400" spc="-65" dirty="0">
                <a:solidFill>
                  <a:srgbClr val="FFFFFF"/>
                </a:solidFill>
                <a:latin typeface="Tahoma"/>
                <a:cs typeface="Tahoma"/>
              </a:rPr>
              <a:t> </a:t>
            </a:r>
            <a:r>
              <a:rPr sz="2400" dirty="0">
                <a:solidFill>
                  <a:srgbClr val="FFFFFF"/>
                </a:solidFill>
                <a:latin typeface="Tahoma"/>
                <a:cs typeface="Tahoma"/>
              </a:rPr>
              <a:t>DÍVIDA</a:t>
            </a:r>
            <a:r>
              <a:rPr sz="2400" spc="-65" dirty="0">
                <a:solidFill>
                  <a:srgbClr val="FFFFFF"/>
                </a:solidFill>
                <a:latin typeface="Tahoma"/>
                <a:cs typeface="Tahoma"/>
              </a:rPr>
              <a:t> </a:t>
            </a:r>
            <a:r>
              <a:rPr sz="2400" dirty="0">
                <a:solidFill>
                  <a:srgbClr val="FFFFFF"/>
                </a:solidFill>
                <a:latin typeface="Tahoma"/>
                <a:cs typeface="Tahoma"/>
              </a:rPr>
              <a:t>COM</a:t>
            </a:r>
            <a:r>
              <a:rPr sz="2400" spc="-95" dirty="0">
                <a:solidFill>
                  <a:srgbClr val="FFFFFF"/>
                </a:solidFill>
                <a:latin typeface="Tahoma"/>
                <a:cs typeface="Tahoma"/>
              </a:rPr>
              <a:t> </a:t>
            </a:r>
            <a:r>
              <a:rPr sz="2400" spc="-10" dirty="0">
                <a:solidFill>
                  <a:srgbClr val="FFFFFF"/>
                </a:solidFill>
                <a:latin typeface="Tahoma"/>
                <a:cs typeface="Tahoma"/>
              </a:rPr>
              <a:t>PARTICIPAÇÃO</a:t>
            </a:r>
            <a:r>
              <a:rPr sz="2400" spc="-95" dirty="0">
                <a:solidFill>
                  <a:srgbClr val="FFFFFF"/>
                </a:solidFill>
                <a:latin typeface="Tahoma"/>
                <a:cs typeface="Tahoma"/>
              </a:rPr>
              <a:t> </a:t>
            </a:r>
            <a:r>
              <a:rPr sz="2400" spc="-10" dirty="0">
                <a:solidFill>
                  <a:srgbClr val="FFFFFF"/>
                </a:solidFill>
                <a:latin typeface="Tahoma"/>
                <a:cs typeface="Tahoma"/>
              </a:rPr>
              <a:t>SOCIAL</a:t>
            </a:r>
            <a:endParaRPr sz="2400" dirty="0">
              <a:latin typeface="Tahoma"/>
              <a:cs typeface="Tahoma"/>
            </a:endParaRPr>
          </a:p>
          <a:p>
            <a:pPr marL="469900" indent="-457200">
              <a:lnSpc>
                <a:spcPct val="100000"/>
              </a:lnSpc>
              <a:spcBef>
                <a:spcPts val="500"/>
              </a:spcBef>
              <a:buClr>
                <a:srgbClr val="FF9900"/>
              </a:buClr>
              <a:buFont typeface="Arial MT"/>
              <a:buChar char="•"/>
              <a:tabLst>
                <a:tab pos="469900" algn="l"/>
              </a:tabLst>
            </a:pPr>
            <a:r>
              <a:rPr sz="2400" dirty="0">
                <a:solidFill>
                  <a:srgbClr val="FFFFFF"/>
                </a:solidFill>
                <a:latin typeface="Tahoma"/>
                <a:cs typeface="Tahoma"/>
              </a:rPr>
              <a:t>LIMITE</a:t>
            </a:r>
            <a:r>
              <a:rPr sz="2400" spc="-45" dirty="0">
                <a:solidFill>
                  <a:srgbClr val="FFFFFF"/>
                </a:solidFill>
                <a:latin typeface="Tahoma"/>
                <a:cs typeface="Tahoma"/>
              </a:rPr>
              <a:t> </a:t>
            </a:r>
            <a:r>
              <a:rPr sz="2400" dirty="0">
                <a:solidFill>
                  <a:srgbClr val="FFFFFF"/>
                </a:solidFill>
                <a:latin typeface="Tahoma"/>
                <a:cs typeface="Tahoma"/>
              </a:rPr>
              <a:t>DOS</a:t>
            </a:r>
            <a:r>
              <a:rPr sz="2400" spc="-30" dirty="0">
                <a:solidFill>
                  <a:srgbClr val="FFFFFF"/>
                </a:solidFill>
                <a:latin typeface="Tahoma"/>
                <a:cs typeface="Tahoma"/>
              </a:rPr>
              <a:t> </a:t>
            </a:r>
            <a:r>
              <a:rPr sz="2400" dirty="0">
                <a:solidFill>
                  <a:srgbClr val="FFFFFF"/>
                </a:solidFill>
                <a:latin typeface="Tahoma"/>
                <a:cs typeface="Tahoma"/>
              </a:rPr>
              <a:t>JUROS</a:t>
            </a:r>
            <a:r>
              <a:rPr sz="2400" spc="-30" dirty="0">
                <a:solidFill>
                  <a:srgbClr val="FFFFFF"/>
                </a:solidFill>
                <a:latin typeface="Tahoma"/>
                <a:cs typeface="Tahoma"/>
              </a:rPr>
              <a:t> </a:t>
            </a:r>
            <a:r>
              <a:rPr sz="2400" dirty="0">
                <a:solidFill>
                  <a:srgbClr val="FFFFFF"/>
                </a:solidFill>
                <a:latin typeface="Tahoma"/>
                <a:cs typeface="Tahoma"/>
              </a:rPr>
              <a:t>EM</a:t>
            </a:r>
            <a:r>
              <a:rPr sz="2400" spc="-10" dirty="0">
                <a:solidFill>
                  <a:srgbClr val="FFFFFF"/>
                </a:solidFill>
                <a:latin typeface="Tahoma"/>
                <a:cs typeface="Tahoma"/>
              </a:rPr>
              <a:t> </a:t>
            </a:r>
            <a:r>
              <a:rPr sz="2400" spc="-25" dirty="0">
                <a:solidFill>
                  <a:srgbClr val="FFFFFF"/>
                </a:solidFill>
                <a:latin typeface="Tahoma"/>
                <a:cs typeface="Tahoma"/>
              </a:rPr>
              <a:t>LEI</a:t>
            </a:r>
            <a:endParaRPr sz="2400" dirty="0">
              <a:latin typeface="Tahoma"/>
              <a:cs typeface="Tahoma"/>
            </a:endParaRPr>
          </a:p>
          <a:p>
            <a:pPr marL="469900" indent="-457200">
              <a:lnSpc>
                <a:spcPct val="100000"/>
              </a:lnSpc>
              <a:spcBef>
                <a:spcPts val="500"/>
              </a:spcBef>
              <a:buClr>
                <a:srgbClr val="FF9900"/>
              </a:buClr>
              <a:buFont typeface="Arial MT"/>
              <a:buChar char="•"/>
              <a:tabLst>
                <a:tab pos="469900" algn="l"/>
              </a:tabLst>
            </a:pPr>
            <a:r>
              <a:rPr lang="pt-BR" sz="2400" smtClean="0">
                <a:solidFill>
                  <a:srgbClr val="FFFFFF"/>
                </a:solidFill>
                <a:latin typeface="Tahoma"/>
                <a:cs typeface="Tahoma"/>
              </a:rPr>
              <a:t>BARRAR</a:t>
            </a:r>
            <a:r>
              <a:rPr sz="2400" spc="-75" smtClean="0">
                <a:solidFill>
                  <a:srgbClr val="FFFFFF"/>
                </a:solidFill>
                <a:latin typeface="Tahoma"/>
                <a:cs typeface="Tahoma"/>
              </a:rPr>
              <a:t> </a:t>
            </a:r>
            <a:r>
              <a:rPr sz="2400" dirty="0">
                <a:solidFill>
                  <a:srgbClr val="FFFFFF"/>
                </a:solidFill>
                <a:latin typeface="Tahoma"/>
                <a:cs typeface="Tahoma"/>
              </a:rPr>
              <a:t>O</a:t>
            </a:r>
            <a:r>
              <a:rPr sz="2400" spc="-45" dirty="0">
                <a:solidFill>
                  <a:srgbClr val="FFFFFF"/>
                </a:solidFill>
                <a:latin typeface="Tahoma"/>
                <a:cs typeface="Tahoma"/>
              </a:rPr>
              <a:t> </a:t>
            </a:r>
            <a:r>
              <a:rPr sz="2400" dirty="0">
                <a:solidFill>
                  <a:srgbClr val="FFFFFF"/>
                </a:solidFill>
                <a:latin typeface="Tahoma"/>
                <a:cs typeface="Tahoma"/>
              </a:rPr>
              <a:t>ESQUEMA</a:t>
            </a:r>
            <a:r>
              <a:rPr sz="2400" spc="-85" dirty="0">
                <a:solidFill>
                  <a:srgbClr val="FFFFFF"/>
                </a:solidFill>
                <a:latin typeface="Tahoma"/>
                <a:cs typeface="Tahoma"/>
              </a:rPr>
              <a:t> </a:t>
            </a:r>
            <a:r>
              <a:rPr sz="2400" dirty="0">
                <a:solidFill>
                  <a:srgbClr val="FFFFFF"/>
                </a:solidFill>
                <a:latin typeface="Tahoma"/>
                <a:cs typeface="Tahoma"/>
              </a:rPr>
              <a:t>DE</a:t>
            </a:r>
            <a:r>
              <a:rPr sz="2400" spc="-70" dirty="0">
                <a:solidFill>
                  <a:srgbClr val="FFFFFF"/>
                </a:solidFill>
                <a:latin typeface="Tahoma"/>
                <a:cs typeface="Tahoma"/>
              </a:rPr>
              <a:t> </a:t>
            </a:r>
            <a:r>
              <a:rPr sz="2400" spc="-10" dirty="0">
                <a:solidFill>
                  <a:srgbClr val="FFFFFF"/>
                </a:solidFill>
                <a:latin typeface="Tahoma"/>
                <a:cs typeface="Tahoma"/>
              </a:rPr>
              <a:t>SECURITIZAÇÃO</a:t>
            </a:r>
            <a:endParaRPr sz="2400" dirty="0">
              <a:latin typeface="Tahoma"/>
              <a:cs typeface="Tahoma"/>
            </a:endParaRPr>
          </a:p>
          <a:p>
            <a:pPr marL="469900" indent="-457200">
              <a:lnSpc>
                <a:spcPts val="2865"/>
              </a:lnSpc>
              <a:spcBef>
                <a:spcPts val="500"/>
              </a:spcBef>
              <a:buClr>
                <a:srgbClr val="FF9900"/>
              </a:buClr>
              <a:buFont typeface="Arial MT"/>
              <a:buChar char="•"/>
              <a:tabLst>
                <a:tab pos="469900" algn="l"/>
              </a:tabLst>
            </a:pPr>
            <a:r>
              <a:rPr sz="2400" dirty="0">
                <a:solidFill>
                  <a:srgbClr val="FFFF00"/>
                </a:solidFill>
                <a:latin typeface="Tahoma"/>
                <a:cs typeface="Tahoma"/>
              </a:rPr>
              <a:t>Mobilização,</a:t>
            </a:r>
            <a:r>
              <a:rPr sz="2400" spc="-45" dirty="0">
                <a:solidFill>
                  <a:srgbClr val="FFFF00"/>
                </a:solidFill>
                <a:latin typeface="Tahoma"/>
                <a:cs typeface="Tahoma"/>
              </a:rPr>
              <a:t> </a:t>
            </a:r>
            <a:r>
              <a:rPr sz="2400" dirty="0">
                <a:solidFill>
                  <a:srgbClr val="FFFF00"/>
                </a:solidFill>
                <a:latin typeface="Tahoma"/>
                <a:cs typeface="Tahoma"/>
              </a:rPr>
              <a:t>Frente</a:t>
            </a:r>
            <a:r>
              <a:rPr sz="2400" spc="-50" dirty="0">
                <a:solidFill>
                  <a:srgbClr val="FFFF00"/>
                </a:solidFill>
                <a:latin typeface="Tahoma"/>
                <a:cs typeface="Tahoma"/>
              </a:rPr>
              <a:t> </a:t>
            </a:r>
            <a:r>
              <a:rPr sz="2400" spc="-35" dirty="0">
                <a:solidFill>
                  <a:srgbClr val="FFFF00"/>
                </a:solidFill>
                <a:latin typeface="Tahoma"/>
                <a:cs typeface="Tahoma"/>
              </a:rPr>
              <a:t>Parlamentar,</a:t>
            </a:r>
            <a:r>
              <a:rPr sz="2400" spc="-110" dirty="0">
                <a:solidFill>
                  <a:srgbClr val="FFFF00"/>
                </a:solidFill>
                <a:latin typeface="Tahoma"/>
                <a:cs typeface="Tahoma"/>
              </a:rPr>
              <a:t> </a:t>
            </a:r>
            <a:r>
              <a:rPr sz="2400" dirty="0">
                <a:solidFill>
                  <a:srgbClr val="FFFF00"/>
                </a:solidFill>
                <a:latin typeface="Tahoma"/>
                <a:cs typeface="Tahoma"/>
              </a:rPr>
              <a:t>CAMPANHA</a:t>
            </a:r>
            <a:r>
              <a:rPr sz="2400" spc="-70" dirty="0">
                <a:solidFill>
                  <a:srgbClr val="FFFF00"/>
                </a:solidFill>
                <a:latin typeface="Tahoma"/>
                <a:cs typeface="Tahoma"/>
              </a:rPr>
              <a:t> </a:t>
            </a:r>
            <a:r>
              <a:rPr sz="2400" dirty="0">
                <a:solidFill>
                  <a:srgbClr val="FFFF00"/>
                </a:solidFill>
                <a:latin typeface="Tahoma"/>
                <a:cs typeface="Tahoma"/>
              </a:rPr>
              <a:t>NACIONAL</a:t>
            </a:r>
            <a:r>
              <a:rPr sz="2400" spc="-60" dirty="0">
                <a:solidFill>
                  <a:srgbClr val="FFFF00"/>
                </a:solidFill>
                <a:latin typeface="Tahoma"/>
                <a:cs typeface="Tahoma"/>
              </a:rPr>
              <a:t> </a:t>
            </a:r>
            <a:r>
              <a:rPr sz="2400" spc="-25" dirty="0">
                <a:solidFill>
                  <a:srgbClr val="FFFF00"/>
                </a:solidFill>
                <a:latin typeface="Tahoma"/>
                <a:cs typeface="Tahoma"/>
              </a:rPr>
              <a:t>POR</a:t>
            </a:r>
            <a:endParaRPr sz="2400" dirty="0">
              <a:latin typeface="Tahoma"/>
              <a:cs typeface="Tahoma"/>
            </a:endParaRPr>
          </a:p>
          <a:p>
            <a:pPr marL="469900">
              <a:lnSpc>
                <a:spcPts val="2865"/>
              </a:lnSpc>
            </a:pPr>
            <a:r>
              <a:rPr sz="2400" dirty="0">
                <a:solidFill>
                  <a:srgbClr val="FFFF00"/>
                </a:solidFill>
                <a:latin typeface="Tahoma"/>
                <a:cs typeface="Tahoma"/>
              </a:rPr>
              <a:t>DIREITOS</a:t>
            </a:r>
            <a:r>
              <a:rPr sz="2400" spc="-100" dirty="0">
                <a:solidFill>
                  <a:srgbClr val="FFFF00"/>
                </a:solidFill>
                <a:latin typeface="Tahoma"/>
                <a:cs typeface="Tahoma"/>
              </a:rPr>
              <a:t> </a:t>
            </a:r>
            <a:r>
              <a:rPr sz="2400" spc="-10" dirty="0">
                <a:solidFill>
                  <a:srgbClr val="FFFF00"/>
                </a:solidFill>
                <a:latin typeface="Tahoma"/>
                <a:cs typeface="Tahoma"/>
              </a:rPr>
              <a:t>SOCIAIS</a:t>
            </a:r>
            <a:endParaRPr sz="2400" dirty="0">
              <a:latin typeface="Tahoma"/>
              <a:cs typeface="Tahom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 xmlns:a16="http://schemas.microsoft.com/office/drawing/2014/main" id="{3D529AD5-CFD0-4521-11CC-5CE40B538F94}"/>
              </a:ext>
            </a:extLst>
          </p:cNvPr>
          <p:cNvPicPr>
            <a:picLocks noChangeAspect="1"/>
          </p:cNvPicPr>
          <p:nvPr/>
        </p:nvPicPr>
        <p:blipFill>
          <a:blip r:embed="rId2"/>
          <a:stretch>
            <a:fillRect/>
          </a:stretch>
        </p:blipFill>
        <p:spPr>
          <a:xfrm>
            <a:off x="1658257" y="1219200"/>
            <a:ext cx="6756400" cy="4783894"/>
          </a:xfrm>
          <a:prstGeom prst="rect">
            <a:avLst/>
          </a:prstGeom>
        </p:spPr>
      </p:pic>
    </p:spTree>
    <p:extLst>
      <p:ext uri="{BB962C8B-B14F-4D97-AF65-F5344CB8AC3E}">
        <p14:creationId xmlns:p14="http://schemas.microsoft.com/office/powerpoint/2010/main" val="153847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930" y="223138"/>
            <a:ext cx="9293225" cy="1308100"/>
          </a:xfrm>
          <a:prstGeom prst="rect">
            <a:avLst/>
          </a:prstGeom>
        </p:spPr>
        <p:txBody>
          <a:bodyPr vert="horz" wrap="square" lIns="0" tIns="6350" rIns="0" bIns="0" rtlCol="0">
            <a:spAutoFit/>
          </a:bodyPr>
          <a:lstStyle/>
          <a:p>
            <a:pPr marL="12065" marR="5080" algn="ctr">
              <a:lnSpc>
                <a:spcPct val="102400"/>
              </a:lnSpc>
              <a:spcBef>
                <a:spcPts val="50"/>
              </a:spcBef>
            </a:pPr>
            <a:r>
              <a:rPr b="0" dirty="0">
                <a:solidFill>
                  <a:srgbClr val="FFFFFF"/>
                </a:solidFill>
                <a:latin typeface="Tahoma"/>
                <a:cs typeface="Tahoma"/>
              </a:rPr>
              <a:t>A</a:t>
            </a:r>
            <a:r>
              <a:rPr b="0" spc="90" dirty="0">
                <a:solidFill>
                  <a:srgbClr val="FFFFFF"/>
                </a:solidFill>
                <a:latin typeface="Tahoma"/>
                <a:cs typeface="Tahoma"/>
              </a:rPr>
              <a:t> </a:t>
            </a:r>
            <a:r>
              <a:rPr b="0" dirty="0">
                <a:solidFill>
                  <a:srgbClr val="FFFFFF"/>
                </a:solidFill>
                <a:latin typeface="Tahoma"/>
                <a:cs typeface="Tahoma"/>
              </a:rPr>
              <a:t>dívida</a:t>
            </a:r>
            <a:r>
              <a:rPr b="0" spc="75" dirty="0">
                <a:solidFill>
                  <a:srgbClr val="FFFFFF"/>
                </a:solidFill>
                <a:latin typeface="Tahoma"/>
                <a:cs typeface="Tahoma"/>
              </a:rPr>
              <a:t> </a:t>
            </a:r>
            <a:r>
              <a:rPr b="0" dirty="0">
                <a:solidFill>
                  <a:srgbClr val="FFFFFF"/>
                </a:solidFill>
                <a:latin typeface="Tahoma"/>
                <a:cs typeface="Tahoma"/>
              </a:rPr>
              <a:t>pública</a:t>
            </a:r>
            <a:r>
              <a:rPr b="0" spc="60" dirty="0">
                <a:solidFill>
                  <a:srgbClr val="FFFFFF"/>
                </a:solidFill>
                <a:latin typeface="Tahoma"/>
                <a:cs typeface="Tahoma"/>
              </a:rPr>
              <a:t> </a:t>
            </a:r>
            <a:r>
              <a:rPr b="0" dirty="0">
                <a:solidFill>
                  <a:srgbClr val="FFFFFF"/>
                </a:solidFill>
                <a:latin typeface="Tahoma"/>
                <a:cs typeface="Tahoma"/>
              </a:rPr>
              <a:t>deveria</a:t>
            </a:r>
            <a:r>
              <a:rPr b="0" spc="150" dirty="0">
                <a:solidFill>
                  <a:srgbClr val="FFFFFF"/>
                </a:solidFill>
                <a:latin typeface="Tahoma"/>
                <a:cs typeface="Tahoma"/>
              </a:rPr>
              <a:t> </a:t>
            </a:r>
            <a:r>
              <a:rPr b="0" dirty="0">
                <a:solidFill>
                  <a:srgbClr val="FFFFFF"/>
                </a:solidFill>
                <a:latin typeface="Tahoma"/>
                <a:cs typeface="Tahoma"/>
              </a:rPr>
              <a:t>estar</a:t>
            </a:r>
            <a:r>
              <a:rPr b="0" spc="80" dirty="0">
                <a:solidFill>
                  <a:srgbClr val="FFFFFF"/>
                </a:solidFill>
                <a:latin typeface="Tahoma"/>
                <a:cs typeface="Tahoma"/>
              </a:rPr>
              <a:t> </a:t>
            </a:r>
            <a:r>
              <a:rPr b="0" dirty="0">
                <a:solidFill>
                  <a:srgbClr val="FFFFFF"/>
                </a:solidFill>
                <a:latin typeface="Tahoma"/>
                <a:cs typeface="Tahoma"/>
              </a:rPr>
              <a:t>financiando</a:t>
            </a:r>
            <a:r>
              <a:rPr b="0" spc="100" dirty="0">
                <a:solidFill>
                  <a:srgbClr val="FFFFFF"/>
                </a:solidFill>
                <a:latin typeface="Tahoma"/>
                <a:cs typeface="Tahoma"/>
              </a:rPr>
              <a:t> </a:t>
            </a:r>
            <a:r>
              <a:rPr b="0" dirty="0">
                <a:solidFill>
                  <a:srgbClr val="FFFFFF"/>
                </a:solidFill>
                <a:latin typeface="Tahoma"/>
                <a:cs typeface="Tahoma"/>
              </a:rPr>
              <a:t>investimentos</a:t>
            </a:r>
            <a:r>
              <a:rPr b="0" spc="145" dirty="0">
                <a:solidFill>
                  <a:srgbClr val="FFFFFF"/>
                </a:solidFill>
                <a:latin typeface="Tahoma"/>
                <a:cs typeface="Tahoma"/>
              </a:rPr>
              <a:t> </a:t>
            </a:r>
            <a:r>
              <a:rPr b="0" spc="-25" dirty="0">
                <a:solidFill>
                  <a:srgbClr val="FFFFFF"/>
                </a:solidFill>
                <a:latin typeface="Tahoma"/>
                <a:cs typeface="Tahoma"/>
              </a:rPr>
              <a:t>de </a:t>
            </a:r>
            <a:r>
              <a:rPr b="0" dirty="0">
                <a:solidFill>
                  <a:srgbClr val="FFFFFF"/>
                </a:solidFill>
                <a:latin typeface="Tahoma"/>
                <a:cs typeface="Tahoma"/>
              </a:rPr>
              <a:t>interesse</a:t>
            </a:r>
            <a:r>
              <a:rPr b="0" spc="65" dirty="0">
                <a:solidFill>
                  <a:srgbClr val="FFFFFF"/>
                </a:solidFill>
                <a:latin typeface="Tahoma"/>
                <a:cs typeface="Tahoma"/>
              </a:rPr>
              <a:t> </a:t>
            </a:r>
            <a:r>
              <a:rPr b="0" dirty="0">
                <a:solidFill>
                  <a:srgbClr val="FFFFFF"/>
                </a:solidFill>
                <a:latin typeface="Tahoma"/>
                <a:cs typeface="Tahoma"/>
              </a:rPr>
              <a:t>da</a:t>
            </a:r>
            <a:r>
              <a:rPr b="0" spc="75" dirty="0">
                <a:solidFill>
                  <a:srgbClr val="FFFFFF"/>
                </a:solidFill>
                <a:latin typeface="Tahoma"/>
                <a:cs typeface="Tahoma"/>
              </a:rPr>
              <a:t> </a:t>
            </a:r>
            <a:r>
              <a:rPr b="0" dirty="0">
                <a:solidFill>
                  <a:srgbClr val="FFFFFF"/>
                </a:solidFill>
                <a:latin typeface="Tahoma"/>
                <a:cs typeface="Tahoma"/>
              </a:rPr>
              <a:t>sociedade</a:t>
            </a:r>
            <a:r>
              <a:rPr b="0" spc="150" dirty="0">
                <a:solidFill>
                  <a:srgbClr val="FFFFFF"/>
                </a:solidFill>
                <a:latin typeface="Tahoma"/>
                <a:cs typeface="Tahoma"/>
              </a:rPr>
              <a:t> </a:t>
            </a:r>
            <a:r>
              <a:rPr b="0" dirty="0">
                <a:solidFill>
                  <a:srgbClr val="FFFFFF"/>
                </a:solidFill>
                <a:latin typeface="Tahoma"/>
                <a:cs typeface="Tahoma"/>
              </a:rPr>
              <a:t>e</a:t>
            </a:r>
            <a:r>
              <a:rPr b="0" spc="75" dirty="0">
                <a:solidFill>
                  <a:srgbClr val="FFFFFF"/>
                </a:solidFill>
                <a:latin typeface="Tahoma"/>
                <a:cs typeface="Tahoma"/>
              </a:rPr>
              <a:t> </a:t>
            </a:r>
            <a:r>
              <a:rPr b="0" dirty="0">
                <a:solidFill>
                  <a:srgbClr val="FFFFFF"/>
                </a:solidFill>
                <a:latin typeface="Tahoma"/>
                <a:cs typeface="Tahoma"/>
              </a:rPr>
              <a:t>do</a:t>
            </a:r>
            <a:r>
              <a:rPr b="0" spc="105" dirty="0">
                <a:solidFill>
                  <a:srgbClr val="FFFFFF"/>
                </a:solidFill>
                <a:latin typeface="Tahoma"/>
                <a:cs typeface="Tahoma"/>
              </a:rPr>
              <a:t> </a:t>
            </a:r>
            <a:r>
              <a:rPr b="0" dirty="0">
                <a:solidFill>
                  <a:srgbClr val="FFFFFF"/>
                </a:solidFill>
                <a:latin typeface="Tahoma"/>
                <a:cs typeface="Tahoma"/>
              </a:rPr>
              <a:t>país,</a:t>
            </a:r>
            <a:r>
              <a:rPr b="0" spc="95" dirty="0">
                <a:solidFill>
                  <a:srgbClr val="FFFFFF"/>
                </a:solidFill>
                <a:latin typeface="Tahoma"/>
                <a:cs typeface="Tahoma"/>
              </a:rPr>
              <a:t> </a:t>
            </a:r>
            <a:r>
              <a:rPr b="0" dirty="0">
                <a:solidFill>
                  <a:srgbClr val="FFFFFF"/>
                </a:solidFill>
                <a:latin typeface="Tahoma"/>
                <a:cs typeface="Tahoma"/>
              </a:rPr>
              <a:t>viabilizando</a:t>
            </a:r>
            <a:r>
              <a:rPr b="0" spc="105" dirty="0">
                <a:solidFill>
                  <a:srgbClr val="FFFFFF"/>
                </a:solidFill>
                <a:latin typeface="Tahoma"/>
                <a:cs typeface="Tahoma"/>
              </a:rPr>
              <a:t> </a:t>
            </a:r>
            <a:r>
              <a:rPr b="0" dirty="0">
                <a:solidFill>
                  <a:srgbClr val="FFFFFF"/>
                </a:solidFill>
                <a:latin typeface="Tahoma"/>
                <a:cs typeface="Tahoma"/>
              </a:rPr>
              <a:t>o</a:t>
            </a:r>
            <a:r>
              <a:rPr b="0" spc="105" dirty="0">
                <a:solidFill>
                  <a:srgbClr val="FFFFFF"/>
                </a:solidFill>
                <a:latin typeface="Tahoma"/>
                <a:cs typeface="Tahoma"/>
              </a:rPr>
              <a:t> </a:t>
            </a:r>
            <a:r>
              <a:rPr b="0" spc="-10" dirty="0">
                <a:solidFill>
                  <a:srgbClr val="FFFFFF"/>
                </a:solidFill>
                <a:latin typeface="Tahoma"/>
                <a:cs typeface="Tahoma"/>
              </a:rPr>
              <a:t>nosso </a:t>
            </a:r>
            <a:r>
              <a:rPr b="0" dirty="0">
                <a:solidFill>
                  <a:srgbClr val="FFFFFF"/>
                </a:solidFill>
                <a:latin typeface="Tahoma"/>
                <a:cs typeface="Tahoma"/>
              </a:rPr>
              <a:t>desenvolvimento</a:t>
            </a:r>
            <a:r>
              <a:rPr b="0" spc="150" dirty="0">
                <a:solidFill>
                  <a:srgbClr val="FFFFFF"/>
                </a:solidFill>
                <a:latin typeface="Tahoma"/>
                <a:cs typeface="Tahoma"/>
              </a:rPr>
              <a:t> </a:t>
            </a:r>
            <a:r>
              <a:rPr b="0" spc="-10" dirty="0">
                <a:solidFill>
                  <a:srgbClr val="FFFFFF"/>
                </a:solidFill>
                <a:latin typeface="Tahoma"/>
                <a:cs typeface="Tahoma"/>
              </a:rPr>
              <a:t>socioeconômico.</a:t>
            </a:r>
          </a:p>
        </p:txBody>
      </p:sp>
      <p:sp>
        <p:nvSpPr>
          <p:cNvPr id="3" name="object 3"/>
          <p:cNvSpPr txBox="1"/>
          <p:nvPr/>
        </p:nvSpPr>
        <p:spPr>
          <a:xfrm>
            <a:off x="385762" y="1720468"/>
            <a:ext cx="9451975" cy="4541884"/>
          </a:xfrm>
          <a:prstGeom prst="rect">
            <a:avLst/>
          </a:prstGeom>
        </p:spPr>
        <p:txBody>
          <a:bodyPr vert="horz" wrap="square" lIns="0" tIns="5715" rIns="0" bIns="0" rtlCol="0">
            <a:spAutoFit/>
          </a:bodyPr>
          <a:lstStyle/>
          <a:p>
            <a:pPr marL="459740" marR="354330" algn="ctr">
              <a:lnSpc>
                <a:spcPct val="102499"/>
              </a:lnSpc>
              <a:spcBef>
                <a:spcPts val="45"/>
              </a:spcBef>
            </a:pPr>
            <a:r>
              <a:rPr sz="2750" dirty="0">
                <a:solidFill>
                  <a:srgbClr val="FFFFFF"/>
                </a:solidFill>
                <a:latin typeface="Tahoma"/>
                <a:cs typeface="Tahoma"/>
              </a:rPr>
              <a:t>Mas</a:t>
            </a:r>
            <a:r>
              <a:rPr sz="2750" spc="40" dirty="0">
                <a:solidFill>
                  <a:srgbClr val="FFFFFF"/>
                </a:solidFill>
                <a:latin typeface="Tahoma"/>
                <a:cs typeface="Tahoma"/>
              </a:rPr>
              <a:t> </a:t>
            </a:r>
            <a:r>
              <a:rPr sz="2750" dirty="0">
                <a:solidFill>
                  <a:srgbClr val="FFFFFF"/>
                </a:solidFill>
                <a:latin typeface="Tahoma"/>
                <a:cs typeface="Tahoma"/>
              </a:rPr>
              <a:t>não</a:t>
            </a:r>
            <a:r>
              <a:rPr sz="2750" spc="90" dirty="0">
                <a:solidFill>
                  <a:srgbClr val="FFFFFF"/>
                </a:solidFill>
                <a:latin typeface="Tahoma"/>
                <a:cs typeface="Tahoma"/>
              </a:rPr>
              <a:t> </a:t>
            </a:r>
            <a:r>
              <a:rPr sz="2750" dirty="0">
                <a:solidFill>
                  <a:srgbClr val="FFFFFF"/>
                </a:solidFill>
                <a:latin typeface="Tahoma"/>
                <a:cs typeface="Tahoma"/>
              </a:rPr>
              <a:t>é</a:t>
            </a:r>
            <a:r>
              <a:rPr sz="2750" spc="135" dirty="0">
                <a:solidFill>
                  <a:srgbClr val="FFFFFF"/>
                </a:solidFill>
                <a:latin typeface="Tahoma"/>
                <a:cs typeface="Tahoma"/>
              </a:rPr>
              <a:t> </a:t>
            </a:r>
            <a:r>
              <a:rPr sz="2750" dirty="0">
                <a:solidFill>
                  <a:srgbClr val="FFFFFF"/>
                </a:solidFill>
                <a:latin typeface="Tahoma"/>
                <a:cs typeface="Tahoma"/>
              </a:rPr>
              <a:t>isso</a:t>
            </a:r>
            <a:r>
              <a:rPr sz="2750" spc="85" dirty="0">
                <a:solidFill>
                  <a:srgbClr val="FFFFFF"/>
                </a:solidFill>
                <a:latin typeface="Tahoma"/>
                <a:cs typeface="Tahoma"/>
              </a:rPr>
              <a:t> </a:t>
            </a:r>
            <a:r>
              <a:rPr sz="2750" dirty="0">
                <a:solidFill>
                  <a:srgbClr val="FFFFFF"/>
                </a:solidFill>
                <a:latin typeface="Tahoma"/>
                <a:cs typeface="Tahoma"/>
              </a:rPr>
              <a:t>que</a:t>
            </a:r>
            <a:r>
              <a:rPr sz="2750" spc="60" dirty="0">
                <a:solidFill>
                  <a:srgbClr val="FFFFFF"/>
                </a:solidFill>
                <a:latin typeface="Tahoma"/>
                <a:cs typeface="Tahoma"/>
              </a:rPr>
              <a:t> </a:t>
            </a:r>
            <a:r>
              <a:rPr sz="2750" dirty="0">
                <a:solidFill>
                  <a:srgbClr val="FFFFFF"/>
                </a:solidFill>
                <a:latin typeface="Tahoma"/>
                <a:cs typeface="Tahoma"/>
              </a:rPr>
              <a:t>acontece!</a:t>
            </a:r>
            <a:r>
              <a:rPr sz="2750" spc="70" dirty="0">
                <a:solidFill>
                  <a:srgbClr val="FFFFFF"/>
                </a:solidFill>
                <a:latin typeface="Tahoma"/>
                <a:cs typeface="Tahoma"/>
              </a:rPr>
              <a:t> </a:t>
            </a:r>
            <a:r>
              <a:rPr sz="2750" dirty="0">
                <a:solidFill>
                  <a:srgbClr val="FFFFFF"/>
                </a:solidFill>
                <a:latin typeface="Tahoma"/>
                <a:cs typeface="Tahoma"/>
              </a:rPr>
              <a:t>O</a:t>
            </a:r>
            <a:r>
              <a:rPr sz="2750" spc="80" dirty="0">
                <a:solidFill>
                  <a:srgbClr val="FFFFFF"/>
                </a:solidFill>
                <a:latin typeface="Tahoma"/>
                <a:cs typeface="Tahoma"/>
              </a:rPr>
              <a:t> </a:t>
            </a:r>
            <a:r>
              <a:rPr sz="2750" dirty="0">
                <a:solidFill>
                  <a:srgbClr val="FFFFFF"/>
                </a:solidFill>
                <a:latin typeface="Tahoma"/>
                <a:cs typeface="Tahoma"/>
              </a:rPr>
              <a:t>endividamento</a:t>
            </a:r>
            <a:r>
              <a:rPr sz="2750" spc="90" dirty="0">
                <a:solidFill>
                  <a:srgbClr val="FFFFFF"/>
                </a:solidFill>
                <a:latin typeface="Tahoma"/>
                <a:cs typeface="Tahoma"/>
              </a:rPr>
              <a:t> </a:t>
            </a:r>
            <a:r>
              <a:rPr sz="2750" spc="-10" dirty="0">
                <a:solidFill>
                  <a:srgbClr val="FFFFFF"/>
                </a:solidFill>
                <a:latin typeface="Tahoma"/>
                <a:cs typeface="Tahoma"/>
              </a:rPr>
              <a:t>público </a:t>
            </a:r>
            <a:r>
              <a:rPr sz="2750" dirty="0">
                <a:solidFill>
                  <a:srgbClr val="FFFFFF"/>
                </a:solidFill>
                <a:latin typeface="Tahoma"/>
                <a:cs typeface="Tahoma"/>
              </a:rPr>
              <a:t>tem</a:t>
            </a:r>
            <a:r>
              <a:rPr sz="2750" spc="70" dirty="0">
                <a:solidFill>
                  <a:srgbClr val="FFFFFF"/>
                </a:solidFill>
                <a:latin typeface="Tahoma"/>
                <a:cs typeface="Tahoma"/>
              </a:rPr>
              <a:t> </a:t>
            </a:r>
            <a:r>
              <a:rPr sz="2750" dirty="0">
                <a:solidFill>
                  <a:srgbClr val="FFFFFF"/>
                </a:solidFill>
                <a:latin typeface="Tahoma"/>
                <a:cs typeface="Tahoma"/>
              </a:rPr>
              <a:t>funcionado</a:t>
            </a:r>
            <a:r>
              <a:rPr sz="2750" spc="80" dirty="0">
                <a:solidFill>
                  <a:srgbClr val="FFFFFF"/>
                </a:solidFill>
                <a:latin typeface="Tahoma"/>
                <a:cs typeface="Tahoma"/>
              </a:rPr>
              <a:t> </a:t>
            </a:r>
            <a:r>
              <a:rPr sz="2750" dirty="0">
                <a:solidFill>
                  <a:srgbClr val="FFFFFF"/>
                </a:solidFill>
                <a:latin typeface="Tahoma"/>
                <a:cs typeface="Tahoma"/>
              </a:rPr>
              <a:t>às</a:t>
            </a:r>
            <a:r>
              <a:rPr sz="2750" spc="40" dirty="0">
                <a:solidFill>
                  <a:srgbClr val="FFFFFF"/>
                </a:solidFill>
                <a:latin typeface="Tahoma"/>
                <a:cs typeface="Tahoma"/>
              </a:rPr>
              <a:t> </a:t>
            </a:r>
            <a:r>
              <a:rPr sz="2750" spc="-10" dirty="0">
                <a:solidFill>
                  <a:srgbClr val="FFFFFF"/>
                </a:solidFill>
                <a:latin typeface="Tahoma"/>
                <a:cs typeface="Tahoma"/>
              </a:rPr>
              <a:t>avessas:</a:t>
            </a:r>
            <a:endParaRPr sz="2750">
              <a:latin typeface="Tahoma"/>
              <a:cs typeface="Tahoma"/>
            </a:endParaRPr>
          </a:p>
          <a:p>
            <a:pPr marL="1270" algn="ctr">
              <a:lnSpc>
                <a:spcPct val="100000"/>
              </a:lnSpc>
              <a:spcBef>
                <a:spcPts val="3235"/>
              </a:spcBef>
            </a:pPr>
            <a:r>
              <a:rPr sz="3200" b="1" dirty="0">
                <a:solidFill>
                  <a:srgbClr val="93C500"/>
                </a:solidFill>
                <a:latin typeface="Tahoma"/>
                <a:cs typeface="Tahoma"/>
              </a:rPr>
              <a:t>“SISTEMA</a:t>
            </a:r>
            <a:r>
              <a:rPr sz="3200" b="1" spc="-60" dirty="0">
                <a:solidFill>
                  <a:srgbClr val="93C500"/>
                </a:solidFill>
                <a:latin typeface="Tahoma"/>
                <a:cs typeface="Tahoma"/>
              </a:rPr>
              <a:t> </a:t>
            </a:r>
            <a:r>
              <a:rPr sz="3200" b="1" dirty="0">
                <a:solidFill>
                  <a:srgbClr val="93C500"/>
                </a:solidFill>
                <a:latin typeface="Tahoma"/>
                <a:cs typeface="Tahoma"/>
              </a:rPr>
              <a:t>DA</a:t>
            </a:r>
            <a:r>
              <a:rPr sz="3200" b="1" spc="-60" dirty="0">
                <a:solidFill>
                  <a:srgbClr val="93C500"/>
                </a:solidFill>
                <a:latin typeface="Tahoma"/>
                <a:cs typeface="Tahoma"/>
              </a:rPr>
              <a:t> </a:t>
            </a:r>
            <a:r>
              <a:rPr sz="3200" b="1" spc="-10" dirty="0">
                <a:solidFill>
                  <a:srgbClr val="93C500"/>
                </a:solidFill>
                <a:latin typeface="Tahoma"/>
                <a:cs typeface="Tahoma"/>
              </a:rPr>
              <a:t>DÍVIDA”</a:t>
            </a:r>
            <a:endParaRPr sz="3200">
              <a:latin typeface="Tahoma"/>
              <a:cs typeface="Tahoma"/>
            </a:endParaRPr>
          </a:p>
          <a:p>
            <a:pPr marL="355600" indent="-342900">
              <a:lnSpc>
                <a:spcPct val="100000"/>
              </a:lnSpc>
              <a:spcBef>
                <a:spcPts val="1395"/>
              </a:spcBef>
              <a:buClr>
                <a:srgbClr val="FF9900"/>
              </a:buClr>
              <a:buFont typeface="Arial MT"/>
              <a:buChar char="•"/>
              <a:tabLst>
                <a:tab pos="355600" algn="l"/>
              </a:tabLst>
            </a:pPr>
            <a:r>
              <a:rPr sz="2400" dirty="0">
                <a:solidFill>
                  <a:srgbClr val="FFFFFF"/>
                </a:solidFill>
                <a:latin typeface="Tahoma"/>
                <a:cs typeface="Tahoma"/>
              </a:rPr>
              <a:t>Contínua</a:t>
            </a:r>
            <a:r>
              <a:rPr sz="2400" spc="-50" dirty="0">
                <a:solidFill>
                  <a:srgbClr val="FFFFFF"/>
                </a:solidFill>
                <a:latin typeface="Tahoma"/>
                <a:cs typeface="Tahoma"/>
              </a:rPr>
              <a:t> </a:t>
            </a:r>
            <a:r>
              <a:rPr sz="2400" dirty="0">
                <a:solidFill>
                  <a:srgbClr val="FFFFFF"/>
                </a:solidFill>
                <a:latin typeface="Tahoma"/>
                <a:cs typeface="Tahoma"/>
              </a:rPr>
              <a:t>subtração</a:t>
            </a:r>
            <a:r>
              <a:rPr sz="2400" spc="-55" dirty="0">
                <a:solidFill>
                  <a:srgbClr val="FFFFFF"/>
                </a:solidFill>
                <a:latin typeface="Tahoma"/>
                <a:cs typeface="Tahoma"/>
              </a:rPr>
              <a:t> </a:t>
            </a:r>
            <a:r>
              <a:rPr sz="2400" dirty="0">
                <a:solidFill>
                  <a:srgbClr val="FFFFFF"/>
                </a:solidFill>
                <a:latin typeface="Tahoma"/>
                <a:cs typeface="Tahoma"/>
              </a:rPr>
              <a:t>de</a:t>
            </a:r>
            <a:r>
              <a:rPr sz="2400" spc="-85" dirty="0">
                <a:solidFill>
                  <a:srgbClr val="FFFFFF"/>
                </a:solidFill>
                <a:latin typeface="Tahoma"/>
                <a:cs typeface="Tahoma"/>
              </a:rPr>
              <a:t> </a:t>
            </a:r>
            <a:r>
              <a:rPr sz="2400" dirty="0">
                <a:solidFill>
                  <a:srgbClr val="FFFFFF"/>
                </a:solidFill>
                <a:latin typeface="Tahoma"/>
                <a:cs typeface="Tahoma"/>
              </a:rPr>
              <a:t>recursos</a:t>
            </a:r>
            <a:r>
              <a:rPr sz="2400" spc="-45" dirty="0">
                <a:solidFill>
                  <a:srgbClr val="FFFFFF"/>
                </a:solidFill>
                <a:latin typeface="Tahoma"/>
                <a:cs typeface="Tahoma"/>
              </a:rPr>
              <a:t> </a:t>
            </a:r>
            <a:r>
              <a:rPr sz="2400" spc="-10" dirty="0">
                <a:solidFill>
                  <a:srgbClr val="FFFFFF"/>
                </a:solidFill>
                <a:latin typeface="Tahoma"/>
                <a:cs typeface="Tahoma"/>
              </a:rPr>
              <a:t>públicos;</a:t>
            </a:r>
            <a:endParaRPr sz="2400">
              <a:latin typeface="Tahoma"/>
              <a:cs typeface="Tahoma"/>
            </a:endParaRPr>
          </a:p>
          <a:p>
            <a:pPr marL="355600" indent="-342900">
              <a:lnSpc>
                <a:spcPct val="100000"/>
              </a:lnSpc>
              <a:spcBef>
                <a:spcPts val="1475"/>
              </a:spcBef>
              <a:buClr>
                <a:srgbClr val="FF9900"/>
              </a:buClr>
              <a:buFont typeface="Arial MT"/>
              <a:buChar char="•"/>
              <a:tabLst>
                <a:tab pos="355600" algn="l"/>
                <a:tab pos="1744345" algn="l"/>
                <a:tab pos="2271395" algn="l"/>
                <a:tab pos="4252595" algn="l"/>
                <a:tab pos="4867910" algn="l"/>
                <a:tab pos="7004050" algn="l"/>
                <a:tab pos="7930515" algn="l"/>
                <a:tab pos="9272905" algn="l"/>
              </a:tabLst>
            </a:pPr>
            <a:r>
              <a:rPr sz="2400" spc="-10" dirty="0">
                <a:solidFill>
                  <a:srgbClr val="FFFFFF"/>
                </a:solidFill>
                <a:latin typeface="Tahoma"/>
                <a:cs typeface="Tahoma"/>
              </a:rPr>
              <a:t>Ausência</a:t>
            </a:r>
            <a:r>
              <a:rPr sz="2400" dirty="0">
                <a:solidFill>
                  <a:srgbClr val="FFFFFF"/>
                </a:solidFill>
                <a:latin typeface="Tahoma"/>
                <a:cs typeface="Tahoma"/>
              </a:rPr>
              <a:t>	</a:t>
            </a:r>
            <a:r>
              <a:rPr sz="2400" spc="-25" dirty="0">
                <a:solidFill>
                  <a:srgbClr val="FFFFFF"/>
                </a:solidFill>
                <a:latin typeface="Tahoma"/>
                <a:cs typeface="Tahoma"/>
              </a:rPr>
              <a:t>de</a:t>
            </a:r>
            <a:r>
              <a:rPr sz="2400" dirty="0">
                <a:solidFill>
                  <a:srgbClr val="FFFFFF"/>
                </a:solidFill>
                <a:latin typeface="Tahoma"/>
                <a:cs typeface="Tahoma"/>
              </a:rPr>
              <a:t>	</a:t>
            </a:r>
            <a:r>
              <a:rPr sz="2400" spc="-10" dirty="0">
                <a:solidFill>
                  <a:srgbClr val="FFFFFF"/>
                </a:solidFill>
                <a:latin typeface="Tahoma"/>
                <a:cs typeface="Tahoma"/>
              </a:rPr>
              <a:t>contrapartida</a:t>
            </a:r>
            <a:r>
              <a:rPr sz="2400" dirty="0">
                <a:solidFill>
                  <a:srgbClr val="FFFFFF"/>
                </a:solidFill>
                <a:latin typeface="Tahoma"/>
                <a:cs typeface="Tahoma"/>
              </a:rPr>
              <a:t>	</a:t>
            </a:r>
            <a:r>
              <a:rPr sz="2400" spc="-25" dirty="0">
                <a:solidFill>
                  <a:srgbClr val="FFFFFF"/>
                </a:solidFill>
                <a:latin typeface="Tahoma"/>
                <a:cs typeface="Tahoma"/>
              </a:rPr>
              <a:t>em</a:t>
            </a:r>
            <a:r>
              <a:rPr sz="2400" dirty="0">
                <a:solidFill>
                  <a:srgbClr val="FFFFFF"/>
                </a:solidFill>
                <a:latin typeface="Tahoma"/>
                <a:cs typeface="Tahoma"/>
              </a:rPr>
              <a:t>	</a:t>
            </a:r>
            <a:r>
              <a:rPr sz="2400" spc="-10" dirty="0">
                <a:solidFill>
                  <a:srgbClr val="FFFFFF"/>
                </a:solidFill>
                <a:latin typeface="Tahoma"/>
                <a:cs typeface="Tahoma"/>
              </a:rPr>
              <a:t>investimentos,</a:t>
            </a:r>
            <a:r>
              <a:rPr sz="2400" dirty="0">
                <a:solidFill>
                  <a:srgbClr val="FFFFFF"/>
                </a:solidFill>
                <a:latin typeface="Tahoma"/>
                <a:cs typeface="Tahoma"/>
              </a:rPr>
              <a:t>	</a:t>
            </a:r>
            <a:r>
              <a:rPr sz="2400" spc="-20" dirty="0">
                <a:solidFill>
                  <a:srgbClr val="FFFFFF"/>
                </a:solidFill>
                <a:latin typeface="Tahoma"/>
                <a:cs typeface="Tahoma"/>
              </a:rPr>
              <a:t>como</a:t>
            </a:r>
            <a:r>
              <a:rPr sz="2400" dirty="0">
                <a:solidFill>
                  <a:srgbClr val="FFFFFF"/>
                </a:solidFill>
                <a:latin typeface="Tahoma"/>
                <a:cs typeface="Tahoma"/>
              </a:rPr>
              <a:t>	</a:t>
            </a:r>
            <a:r>
              <a:rPr sz="2400" spc="-10" dirty="0">
                <a:solidFill>
                  <a:srgbClr val="FFFFFF"/>
                </a:solidFill>
                <a:latin typeface="Tahoma"/>
                <a:cs typeface="Tahoma"/>
              </a:rPr>
              <a:t>declarou</a:t>
            </a:r>
            <a:r>
              <a:rPr sz="2400" dirty="0">
                <a:solidFill>
                  <a:srgbClr val="FFFFFF"/>
                </a:solidFill>
                <a:latin typeface="Tahoma"/>
                <a:cs typeface="Tahoma"/>
              </a:rPr>
              <a:t>	</a:t>
            </a:r>
            <a:r>
              <a:rPr sz="2400" spc="-50" dirty="0">
                <a:solidFill>
                  <a:srgbClr val="FFFFFF"/>
                </a:solidFill>
                <a:latin typeface="Tahoma"/>
                <a:cs typeface="Tahoma"/>
              </a:rPr>
              <a:t>o</a:t>
            </a:r>
            <a:endParaRPr sz="2400">
              <a:latin typeface="Tahoma"/>
              <a:cs typeface="Tahoma"/>
            </a:endParaRPr>
          </a:p>
          <a:p>
            <a:pPr marL="355600">
              <a:lnSpc>
                <a:spcPct val="100000"/>
              </a:lnSpc>
              <a:spcBef>
                <a:spcPts val="1400"/>
              </a:spcBef>
            </a:pPr>
            <a:r>
              <a:rPr sz="2400" spc="-20" dirty="0">
                <a:solidFill>
                  <a:srgbClr val="FFFFFF"/>
                </a:solidFill>
                <a:latin typeface="Tahoma"/>
                <a:cs typeface="Tahoma"/>
              </a:rPr>
              <a:t>Tribunal</a:t>
            </a:r>
            <a:r>
              <a:rPr sz="2400" spc="-45" dirty="0">
                <a:solidFill>
                  <a:srgbClr val="FFFFFF"/>
                </a:solidFill>
                <a:latin typeface="Tahoma"/>
                <a:cs typeface="Tahoma"/>
              </a:rPr>
              <a:t> </a:t>
            </a:r>
            <a:r>
              <a:rPr sz="2400" dirty="0">
                <a:solidFill>
                  <a:srgbClr val="FFFFFF"/>
                </a:solidFill>
                <a:latin typeface="Tahoma"/>
                <a:cs typeface="Tahoma"/>
              </a:rPr>
              <a:t>de</a:t>
            </a:r>
            <a:r>
              <a:rPr sz="2400" spc="-65" dirty="0">
                <a:solidFill>
                  <a:srgbClr val="FFFFFF"/>
                </a:solidFill>
                <a:latin typeface="Tahoma"/>
                <a:cs typeface="Tahoma"/>
              </a:rPr>
              <a:t> </a:t>
            </a:r>
            <a:r>
              <a:rPr sz="2400" dirty="0">
                <a:solidFill>
                  <a:srgbClr val="FFFFFF"/>
                </a:solidFill>
                <a:latin typeface="Tahoma"/>
                <a:cs typeface="Tahoma"/>
              </a:rPr>
              <a:t>Contas</a:t>
            </a:r>
            <a:r>
              <a:rPr sz="2400" spc="-40" dirty="0">
                <a:solidFill>
                  <a:srgbClr val="FFFFFF"/>
                </a:solidFill>
                <a:latin typeface="Tahoma"/>
                <a:cs typeface="Tahoma"/>
              </a:rPr>
              <a:t> </a:t>
            </a:r>
            <a:r>
              <a:rPr sz="2400" dirty="0">
                <a:solidFill>
                  <a:srgbClr val="FFFFFF"/>
                </a:solidFill>
                <a:latin typeface="Tahoma"/>
                <a:cs typeface="Tahoma"/>
              </a:rPr>
              <a:t>da</a:t>
            </a:r>
            <a:r>
              <a:rPr sz="2400" spc="-65" dirty="0">
                <a:solidFill>
                  <a:srgbClr val="FFFFFF"/>
                </a:solidFill>
                <a:latin typeface="Tahoma"/>
                <a:cs typeface="Tahoma"/>
              </a:rPr>
              <a:t> </a:t>
            </a:r>
            <a:r>
              <a:rPr sz="2400" dirty="0">
                <a:solidFill>
                  <a:srgbClr val="FFFFFF"/>
                </a:solidFill>
                <a:latin typeface="Tahoma"/>
                <a:cs typeface="Tahoma"/>
              </a:rPr>
              <a:t>União</a:t>
            </a:r>
            <a:r>
              <a:rPr sz="2400" spc="-35" dirty="0">
                <a:solidFill>
                  <a:srgbClr val="FFFFFF"/>
                </a:solidFill>
                <a:latin typeface="Tahoma"/>
                <a:cs typeface="Tahoma"/>
              </a:rPr>
              <a:t> </a:t>
            </a:r>
            <a:r>
              <a:rPr sz="2400" dirty="0">
                <a:solidFill>
                  <a:srgbClr val="FFFFFF"/>
                </a:solidFill>
                <a:latin typeface="Tahoma"/>
                <a:cs typeface="Tahoma"/>
              </a:rPr>
              <a:t>TCU</a:t>
            </a:r>
            <a:r>
              <a:rPr sz="2400" spc="-35" dirty="0">
                <a:solidFill>
                  <a:srgbClr val="FFFFFF"/>
                </a:solidFill>
                <a:latin typeface="Tahoma"/>
                <a:cs typeface="Tahoma"/>
              </a:rPr>
              <a:t> </a:t>
            </a:r>
            <a:r>
              <a:rPr sz="2400" u="heavy" spc="-10" dirty="0">
                <a:solidFill>
                  <a:srgbClr val="E68200"/>
                </a:solidFill>
                <a:uFill>
                  <a:solidFill>
                    <a:srgbClr val="E68200"/>
                  </a:solidFill>
                </a:uFill>
                <a:latin typeface="Times New Roman"/>
                <a:cs typeface="Times New Roman"/>
                <a:hlinkClick r:id="rId2"/>
              </a:rPr>
              <a:t>https://bit.ly/2NTPlJo</a:t>
            </a:r>
            <a:endParaRPr sz="2400">
              <a:latin typeface="Times New Roman"/>
              <a:cs typeface="Times New Roman"/>
            </a:endParaRPr>
          </a:p>
          <a:p>
            <a:pPr marL="355600" indent="-342900">
              <a:lnSpc>
                <a:spcPct val="100000"/>
              </a:lnSpc>
              <a:spcBef>
                <a:spcPts val="1475"/>
              </a:spcBef>
              <a:buClr>
                <a:srgbClr val="FF9900"/>
              </a:buClr>
              <a:buFont typeface="Arial MT"/>
              <a:buChar char="•"/>
              <a:tabLst>
                <a:tab pos="355600" algn="l"/>
              </a:tabLst>
            </a:pPr>
            <a:r>
              <a:rPr sz="2400" dirty="0">
                <a:solidFill>
                  <a:srgbClr val="FFFFFF"/>
                </a:solidFill>
                <a:latin typeface="Tahoma"/>
                <a:cs typeface="Tahoma"/>
              </a:rPr>
              <a:t>Dívida</a:t>
            </a:r>
            <a:r>
              <a:rPr sz="2400" spc="-50" dirty="0">
                <a:solidFill>
                  <a:srgbClr val="FFFFFF"/>
                </a:solidFill>
                <a:latin typeface="Tahoma"/>
                <a:cs typeface="Tahoma"/>
              </a:rPr>
              <a:t> </a:t>
            </a:r>
            <a:r>
              <a:rPr sz="2400" dirty="0">
                <a:solidFill>
                  <a:srgbClr val="FFFFFF"/>
                </a:solidFill>
                <a:latin typeface="Tahoma"/>
                <a:cs typeface="Tahoma"/>
              </a:rPr>
              <a:t>alta</a:t>
            </a:r>
            <a:r>
              <a:rPr sz="2400" spc="-50" dirty="0">
                <a:solidFill>
                  <a:srgbClr val="FFFFFF"/>
                </a:solidFill>
                <a:latin typeface="Tahoma"/>
                <a:cs typeface="Tahoma"/>
              </a:rPr>
              <a:t> </a:t>
            </a:r>
            <a:r>
              <a:rPr sz="2400" dirty="0">
                <a:solidFill>
                  <a:srgbClr val="FFFFFF"/>
                </a:solidFill>
                <a:latin typeface="Tahoma"/>
                <a:cs typeface="Tahoma"/>
              </a:rPr>
              <a:t>tem</a:t>
            </a:r>
            <a:r>
              <a:rPr sz="2400" spc="-55" dirty="0">
                <a:solidFill>
                  <a:srgbClr val="FFFFFF"/>
                </a:solidFill>
                <a:latin typeface="Tahoma"/>
                <a:cs typeface="Tahoma"/>
              </a:rPr>
              <a:t> </a:t>
            </a:r>
            <a:r>
              <a:rPr sz="2400" dirty="0">
                <a:solidFill>
                  <a:srgbClr val="FFFFFF"/>
                </a:solidFill>
                <a:latin typeface="Tahoma"/>
                <a:cs typeface="Tahoma"/>
              </a:rPr>
              <a:t>justificado</a:t>
            </a:r>
            <a:r>
              <a:rPr sz="2400" spc="-85" dirty="0">
                <a:solidFill>
                  <a:srgbClr val="FFFFFF"/>
                </a:solidFill>
                <a:latin typeface="Tahoma"/>
                <a:cs typeface="Tahoma"/>
              </a:rPr>
              <a:t> </a:t>
            </a:r>
            <a:r>
              <a:rPr sz="2400" dirty="0">
                <a:solidFill>
                  <a:srgbClr val="FFFFFF"/>
                </a:solidFill>
                <a:latin typeface="Tahoma"/>
                <a:cs typeface="Tahoma"/>
              </a:rPr>
              <a:t>teto</a:t>
            </a:r>
            <a:r>
              <a:rPr sz="2400" spc="-15" dirty="0">
                <a:solidFill>
                  <a:srgbClr val="FFFFFF"/>
                </a:solidFill>
                <a:latin typeface="Tahoma"/>
                <a:cs typeface="Tahoma"/>
              </a:rPr>
              <a:t> </a:t>
            </a:r>
            <a:r>
              <a:rPr sz="2400" dirty="0">
                <a:solidFill>
                  <a:srgbClr val="FFFFFF"/>
                </a:solidFill>
                <a:latin typeface="Tahoma"/>
                <a:cs typeface="Tahoma"/>
              </a:rPr>
              <a:t>de</a:t>
            </a:r>
            <a:r>
              <a:rPr sz="2400" spc="-50" dirty="0">
                <a:solidFill>
                  <a:srgbClr val="FFFFFF"/>
                </a:solidFill>
                <a:latin typeface="Tahoma"/>
                <a:cs typeface="Tahoma"/>
              </a:rPr>
              <a:t> </a:t>
            </a:r>
            <a:r>
              <a:rPr sz="2400" dirty="0">
                <a:solidFill>
                  <a:srgbClr val="FFFFFF"/>
                </a:solidFill>
                <a:latin typeface="Tahoma"/>
                <a:cs typeface="Tahoma"/>
              </a:rPr>
              <a:t>gastos,</a:t>
            </a:r>
            <a:r>
              <a:rPr sz="2400" spc="-35" dirty="0">
                <a:solidFill>
                  <a:srgbClr val="FFFFFF"/>
                </a:solidFill>
                <a:latin typeface="Tahoma"/>
                <a:cs typeface="Tahoma"/>
              </a:rPr>
              <a:t> </a:t>
            </a:r>
            <a:r>
              <a:rPr sz="2400" dirty="0">
                <a:solidFill>
                  <a:srgbClr val="FFFFFF"/>
                </a:solidFill>
                <a:latin typeface="Tahoma"/>
                <a:cs typeface="Tahoma"/>
              </a:rPr>
              <a:t>arcabouço</a:t>
            </a:r>
            <a:r>
              <a:rPr sz="2400" spc="-85" dirty="0">
                <a:solidFill>
                  <a:srgbClr val="FFFFFF"/>
                </a:solidFill>
                <a:latin typeface="Tahoma"/>
                <a:cs typeface="Tahoma"/>
              </a:rPr>
              <a:t> </a:t>
            </a:r>
            <a:r>
              <a:rPr sz="2400" spc="-10" dirty="0">
                <a:solidFill>
                  <a:srgbClr val="FFFFFF"/>
                </a:solidFill>
                <a:latin typeface="Tahoma"/>
                <a:cs typeface="Tahoma"/>
              </a:rPr>
              <a:t>fiscal,</a:t>
            </a:r>
            <a:endParaRPr sz="2400">
              <a:latin typeface="Tahoma"/>
              <a:cs typeface="Tahoma"/>
            </a:endParaRPr>
          </a:p>
          <a:p>
            <a:pPr marL="355600">
              <a:lnSpc>
                <a:spcPct val="100000"/>
              </a:lnSpc>
              <a:spcBef>
                <a:spcPts val="1400"/>
              </a:spcBef>
            </a:pPr>
            <a:r>
              <a:rPr sz="2400" spc="-10" dirty="0">
                <a:solidFill>
                  <a:srgbClr val="FFFFFF"/>
                </a:solidFill>
                <a:latin typeface="Tahoma"/>
                <a:cs typeface="Tahoma"/>
              </a:rPr>
              <a:t>contrarreformas,</a:t>
            </a:r>
            <a:r>
              <a:rPr sz="2400" spc="-114" dirty="0">
                <a:solidFill>
                  <a:srgbClr val="FFFFFF"/>
                </a:solidFill>
                <a:latin typeface="Tahoma"/>
                <a:cs typeface="Tahoma"/>
              </a:rPr>
              <a:t> </a:t>
            </a:r>
            <a:r>
              <a:rPr sz="2400" dirty="0">
                <a:solidFill>
                  <a:srgbClr val="FFFFFF"/>
                </a:solidFill>
                <a:latin typeface="Tahoma"/>
                <a:cs typeface="Tahoma"/>
              </a:rPr>
              <a:t>privatizações,</a:t>
            </a:r>
            <a:r>
              <a:rPr sz="2400" spc="-110" dirty="0">
                <a:solidFill>
                  <a:srgbClr val="FFFFFF"/>
                </a:solidFill>
                <a:latin typeface="Tahoma"/>
                <a:cs typeface="Tahoma"/>
              </a:rPr>
              <a:t> </a:t>
            </a:r>
            <a:r>
              <a:rPr sz="2400" dirty="0">
                <a:solidFill>
                  <a:srgbClr val="FFFFFF"/>
                </a:solidFill>
                <a:latin typeface="Tahoma"/>
                <a:cs typeface="Tahoma"/>
              </a:rPr>
              <a:t>juros</a:t>
            </a:r>
            <a:r>
              <a:rPr sz="2400" spc="-80" dirty="0">
                <a:solidFill>
                  <a:srgbClr val="FFFFFF"/>
                </a:solidFill>
                <a:latin typeface="Tahoma"/>
                <a:cs typeface="Tahoma"/>
              </a:rPr>
              <a:t> </a:t>
            </a:r>
            <a:r>
              <a:rPr sz="2400">
                <a:solidFill>
                  <a:srgbClr val="FFFFFF"/>
                </a:solidFill>
                <a:latin typeface="Tahoma"/>
                <a:cs typeface="Tahoma"/>
              </a:rPr>
              <a:t>altos</a:t>
            </a:r>
            <a:r>
              <a:rPr sz="2400" spc="-20">
                <a:solidFill>
                  <a:srgbClr val="FFFFFF"/>
                </a:solidFill>
                <a:latin typeface="Tahoma"/>
                <a:cs typeface="Tahoma"/>
              </a:rPr>
              <a:t> </a:t>
            </a:r>
            <a:r>
              <a:rPr sz="2400" spc="-20" smtClean="0">
                <a:solidFill>
                  <a:srgbClr val="FFFFFF"/>
                </a:solidFill>
                <a:latin typeface="Tahoma"/>
                <a:cs typeface="Tahoma"/>
              </a:rPr>
              <a:t>(!).</a:t>
            </a:r>
            <a:endParaRPr sz="2400">
              <a:latin typeface="Tahoma"/>
              <a:cs typeface="Tahom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0520" y="149161"/>
            <a:ext cx="9398635" cy="1010982"/>
          </a:xfrm>
          <a:prstGeom prst="rect">
            <a:avLst/>
          </a:prstGeom>
        </p:spPr>
        <p:txBody>
          <a:bodyPr vert="horz" wrap="square" lIns="0" tIns="6350" rIns="0" bIns="0" rtlCol="0">
            <a:spAutoFit/>
          </a:bodyPr>
          <a:lstStyle/>
          <a:p>
            <a:pPr marL="3175" marR="5080" indent="-3175" algn="ctr">
              <a:lnSpc>
                <a:spcPct val="101699"/>
              </a:lnSpc>
              <a:spcBef>
                <a:spcPts val="50"/>
              </a:spcBef>
            </a:pPr>
            <a:r>
              <a:rPr sz="2400" dirty="0"/>
              <a:t>ORÇAMENTO</a:t>
            </a:r>
            <a:r>
              <a:rPr sz="2400" spc="-135" dirty="0"/>
              <a:t> </a:t>
            </a:r>
            <a:r>
              <a:rPr sz="2400" dirty="0"/>
              <a:t>FEDERAL</a:t>
            </a:r>
            <a:r>
              <a:rPr sz="2400" spc="-105" dirty="0"/>
              <a:t> </a:t>
            </a:r>
            <a:r>
              <a:rPr sz="2400" spc="-10" dirty="0"/>
              <a:t>EXECUTADO</a:t>
            </a:r>
            <a:r>
              <a:rPr sz="2400" spc="-125" dirty="0"/>
              <a:t> </a:t>
            </a:r>
            <a:r>
              <a:rPr sz="2400" dirty="0"/>
              <a:t>EM</a:t>
            </a:r>
            <a:r>
              <a:rPr sz="2400" spc="-125" dirty="0"/>
              <a:t> </a:t>
            </a:r>
            <a:r>
              <a:rPr sz="2400" spc="-20"/>
              <a:t>2024 </a:t>
            </a:r>
            <a:r>
              <a:rPr lang="pt-BR" sz="2400" spc="-20" smtClean="0"/>
              <a:t/>
            </a:r>
            <a:br>
              <a:rPr lang="pt-BR" sz="2400" spc="-20" smtClean="0"/>
            </a:br>
            <a:r>
              <a:rPr sz="2000" spc="-10" smtClean="0">
                <a:solidFill>
                  <a:schemeClr val="bg1"/>
                </a:solidFill>
              </a:rPr>
              <a:t>PRIVILÉGIO</a:t>
            </a:r>
            <a:r>
              <a:rPr sz="2000" spc="-114" smtClean="0">
                <a:solidFill>
                  <a:schemeClr val="bg1"/>
                </a:solidFill>
              </a:rPr>
              <a:t> </a:t>
            </a:r>
            <a:r>
              <a:rPr sz="2000" dirty="0">
                <a:solidFill>
                  <a:schemeClr val="bg1"/>
                </a:solidFill>
              </a:rPr>
              <a:t>DO</a:t>
            </a:r>
            <a:r>
              <a:rPr sz="2000" spc="-90" dirty="0">
                <a:solidFill>
                  <a:schemeClr val="bg1"/>
                </a:solidFill>
              </a:rPr>
              <a:t> </a:t>
            </a:r>
            <a:r>
              <a:rPr sz="2000" dirty="0">
                <a:solidFill>
                  <a:schemeClr val="bg1"/>
                </a:solidFill>
              </a:rPr>
              <a:t>SISTEMA</a:t>
            </a:r>
            <a:r>
              <a:rPr sz="2000" spc="-50" dirty="0">
                <a:solidFill>
                  <a:schemeClr val="bg1"/>
                </a:solidFill>
              </a:rPr>
              <a:t> </a:t>
            </a:r>
            <a:r>
              <a:rPr sz="2000">
                <a:solidFill>
                  <a:schemeClr val="bg1"/>
                </a:solidFill>
              </a:rPr>
              <a:t>DA</a:t>
            </a:r>
            <a:r>
              <a:rPr sz="2000" spc="-105">
                <a:solidFill>
                  <a:schemeClr val="bg1"/>
                </a:solidFill>
              </a:rPr>
              <a:t> </a:t>
            </a:r>
            <a:r>
              <a:rPr sz="2000" spc="-10" smtClean="0">
                <a:solidFill>
                  <a:schemeClr val="bg1"/>
                </a:solidFill>
              </a:rPr>
              <a:t>DÍVIDA</a:t>
            </a:r>
            <a:r>
              <a:rPr lang="pt-BR" sz="2000" spc="-10" smtClean="0">
                <a:solidFill>
                  <a:schemeClr val="bg1"/>
                </a:solidFill>
              </a:rPr>
              <a:t> FEDERAL REDUZ AS TRANSFERÊNCIAS PARA ESTADOS E MUNICÍPIOS</a:t>
            </a:r>
            <a:endParaRPr sz="2000">
              <a:solidFill>
                <a:schemeClr val="bg1"/>
              </a:solidFill>
            </a:endParaRPr>
          </a:p>
        </p:txBody>
      </p:sp>
      <p:pic>
        <p:nvPicPr>
          <p:cNvPr id="3" name="object 3"/>
          <p:cNvPicPr/>
          <p:nvPr/>
        </p:nvPicPr>
        <p:blipFill>
          <a:blip r:embed="rId2" cstate="print"/>
          <a:stretch>
            <a:fillRect/>
          </a:stretch>
        </p:blipFill>
        <p:spPr>
          <a:xfrm>
            <a:off x="762000" y="1295400"/>
            <a:ext cx="8305800" cy="5381621"/>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 y="228600"/>
            <a:ext cx="9398635" cy="1952008"/>
          </a:xfrm>
          <a:prstGeom prst="rect">
            <a:avLst/>
          </a:prstGeom>
        </p:spPr>
        <p:txBody>
          <a:bodyPr vert="horz" wrap="square" lIns="0" tIns="223202" rIns="0" bIns="0" rtlCol="0">
            <a:spAutoFit/>
          </a:bodyPr>
          <a:lstStyle/>
          <a:p>
            <a:pPr marL="87313" marR="5080">
              <a:lnSpc>
                <a:spcPct val="102400"/>
              </a:lnSpc>
              <a:spcBef>
                <a:spcPts val="50"/>
              </a:spcBef>
            </a:pPr>
            <a:r>
              <a:rPr lang="pt-BR" smtClean="0">
                <a:solidFill>
                  <a:srgbClr val="93C500"/>
                </a:solidFill>
              </a:rPr>
              <a:t>ESTE SISTEMA DA DÍVIDA SE REPETE NOS ESTADOS </a:t>
            </a:r>
            <a:br>
              <a:rPr lang="pt-BR" smtClean="0">
                <a:solidFill>
                  <a:srgbClr val="93C500"/>
                </a:solidFill>
              </a:rPr>
            </a:br>
            <a:r>
              <a:rPr lang="pt-BR">
                <a:solidFill>
                  <a:srgbClr val="93C500"/>
                </a:solidFill>
              </a:rPr>
              <a:t/>
            </a:r>
            <a:br>
              <a:rPr lang="pt-BR">
                <a:solidFill>
                  <a:srgbClr val="93C500"/>
                </a:solidFill>
              </a:rPr>
            </a:br>
            <a:r>
              <a:rPr smtClean="0">
                <a:solidFill>
                  <a:srgbClr val="93C500"/>
                </a:solidFill>
              </a:rPr>
              <a:t>A</a:t>
            </a:r>
            <a:r>
              <a:rPr spc="125" smtClean="0">
                <a:solidFill>
                  <a:srgbClr val="93C500"/>
                </a:solidFill>
              </a:rPr>
              <a:t> </a:t>
            </a:r>
            <a:r>
              <a:rPr dirty="0">
                <a:solidFill>
                  <a:srgbClr val="93C500"/>
                </a:solidFill>
              </a:rPr>
              <a:t>SANGRIA</a:t>
            </a:r>
            <a:r>
              <a:rPr spc="60" dirty="0">
                <a:solidFill>
                  <a:srgbClr val="93C500"/>
                </a:solidFill>
              </a:rPr>
              <a:t> </a:t>
            </a:r>
            <a:r>
              <a:rPr dirty="0">
                <a:solidFill>
                  <a:srgbClr val="93C500"/>
                </a:solidFill>
              </a:rPr>
              <a:t>DA</a:t>
            </a:r>
            <a:r>
              <a:rPr spc="130" dirty="0">
                <a:solidFill>
                  <a:srgbClr val="93C500"/>
                </a:solidFill>
              </a:rPr>
              <a:t> </a:t>
            </a:r>
            <a:r>
              <a:rPr dirty="0">
                <a:solidFill>
                  <a:srgbClr val="93C500"/>
                </a:solidFill>
              </a:rPr>
              <a:t>DÍVIDA</a:t>
            </a:r>
            <a:r>
              <a:rPr spc="60" dirty="0">
                <a:solidFill>
                  <a:srgbClr val="93C500"/>
                </a:solidFill>
              </a:rPr>
              <a:t> </a:t>
            </a:r>
            <a:r>
              <a:rPr dirty="0">
                <a:solidFill>
                  <a:srgbClr val="93C500"/>
                </a:solidFill>
              </a:rPr>
              <a:t>DOS</a:t>
            </a:r>
            <a:r>
              <a:rPr spc="130" dirty="0">
                <a:solidFill>
                  <a:srgbClr val="93C500"/>
                </a:solidFill>
              </a:rPr>
              <a:t> </a:t>
            </a:r>
            <a:r>
              <a:rPr dirty="0">
                <a:solidFill>
                  <a:srgbClr val="93C500"/>
                </a:solidFill>
              </a:rPr>
              <a:t>ESTADOS</a:t>
            </a:r>
            <a:r>
              <a:rPr spc="130" dirty="0">
                <a:solidFill>
                  <a:srgbClr val="93C500"/>
                </a:solidFill>
              </a:rPr>
              <a:t> </a:t>
            </a:r>
            <a:r>
              <a:rPr dirty="0">
                <a:solidFill>
                  <a:srgbClr val="93C500"/>
                </a:solidFill>
              </a:rPr>
              <a:t>COM</a:t>
            </a:r>
            <a:r>
              <a:rPr spc="155" dirty="0">
                <a:solidFill>
                  <a:srgbClr val="93C500"/>
                </a:solidFill>
              </a:rPr>
              <a:t> </a:t>
            </a:r>
            <a:r>
              <a:rPr spc="-50" dirty="0">
                <a:solidFill>
                  <a:srgbClr val="93C500"/>
                </a:solidFill>
              </a:rPr>
              <a:t>A </a:t>
            </a:r>
            <a:r>
              <a:rPr>
                <a:solidFill>
                  <a:srgbClr val="93C500"/>
                </a:solidFill>
              </a:rPr>
              <a:t>UNIÃO</a:t>
            </a:r>
            <a:r>
              <a:rPr spc="105">
                <a:solidFill>
                  <a:srgbClr val="93C500"/>
                </a:solidFill>
              </a:rPr>
              <a:t> </a:t>
            </a:r>
            <a:r>
              <a:rPr b="0" smtClean="0">
                <a:solidFill>
                  <a:srgbClr val="93C500"/>
                </a:solidFill>
                <a:latin typeface="Tahoma"/>
                <a:cs typeface="Tahoma"/>
              </a:rPr>
              <a:t>(</a:t>
            </a:r>
            <a:r>
              <a:rPr lang="pt-BR" b="0" smtClean="0">
                <a:solidFill>
                  <a:srgbClr val="93C500"/>
                </a:solidFill>
                <a:latin typeface="Tahoma"/>
                <a:cs typeface="Tahoma"/>
              </a:rPr>
              <a:t>Refinanciamentos </a:t>
            </a:r>
            <a:r>
              <a:rPr b="0" smtClean="0">
                <a:solidFill>
                  <a:srgbClr val="93C500"/>
                </a:solidFill>
                <a:latin typeface="Tahoma"/>
                <a:cs typeface="Tahoma"/>
              </a:rPr>
              <a:t>Lei</a:t>
            </a:r>
            <a:r>
              <a:rPr b="0" spc="75" smtClean="0">
                <a:solidFill>
                  <a:srgbClr val="93C500"/>
                </a:solidFill>
                <a:latin typeface="Tahoma"/>
                <a:cs typeface="Tahoma"/>
              </a:rPr>
              <a:t> </a:t>
            </a:r>
            <a:r>
              <a:rPr b="0">
                <a:solidFill>
                  <a:srgbClr val="93C500"/>
                </a:solidFill>
                <a:latin typeface="Tahoma"/>
                <a:cs typeface="Tahoma"/>
              </a:rPr>
              <a:t>9.496/97</a:t>
            </a:r>
            <a:r>
              <a:rPr lang="pt-BR" b="0">
                <a:solidFill>
                  <a:srgbClr val="93C500"/>
                </a:solidFill>
                <a:latin typeface="Tahoma"/>
                <a:cs typeface="Tahoma"/>
              </a:rPr>
              <a:t> e </a:t>
            </a:r>
            <a:r>
              <a:rPr lang="pt-BR" b="0" smtClean="0">
                <a:solidFill>
                  <a:srgbClr val="93C500"/>
                </a:solidFill>
                <a:latin typeface="Tahoma"/>
                <a:cs typeface="Tahoma"/>
              </a:rPr>
              <a:t>PROES</a:t>
            </a:r>
            <a:r>
              <a:rPr b="0" smtClean="0">
                <a:solidFill>
                  <a:srgbClr val="93C500"/>
                </a:solidFill>
                <a:latin typeface="Tahoma"/>
                <a:cs typeface="Tahoma"/>
              </a:rPr>
              <a:t>)</a:t>
            </a:r>
            <a:r>
              <a:rPr b="0" spc="160" smtClean="0">
                <a:solidFill>
                  <a:srgbClr val="93C500"/>
                </a:solidFill>
                <a:latin typeface="Tahoma"/>
                <a:cs typeface="Tahoma"/>
              </a:rPr>
              <a:t> </a:t>
            </a:r>
            <a:r>
              <a:rPr b="0" dirty="0">
                <a:solidFill>
                  <a:srgbClr val="93C500"/>
                </a:solidFill>
                <a:latin typeface="Tahoma"/>
                <a:cs typeface="Tahoma"/>
              </a:rPr>
              <a:t>–</a:t>
            </a:r>
            <a:r>
              <a:rPr b="0" spc="45" dirty="0">
                <a:solidFill>
                  <a:srgbClr val="93C500"/>
                </a:solidFill>
                <a:latin typeface="Tahoma"/>
                <a:cs typeface="Tahoma"/>
              </a:rPr>
              <a:t> </a:t>
            </a:r>
            <a:r>
              <a:rPr dirty="0">
                <a:solidFill>
                  <a:srgbClr val="93C500"/>
                </a:solidFill>
              </a:rPr>
              <a:t>1997</a:t>
            </a:r>
            <a:r>
              <a:rPr spc="35" dirty="0">
                <a:solidFill>
                  <a:srgbClr val="93C500"/>
                </a:solidFill>
              </a:rPr>
              <a:t> </a:t>
            </a:r>
            <a:r>
              <a:rPr>
                <a:solidFill>
                  <a:srgbClr val="93C500"/>
                </a:solidFill>
              </a:rPr>
              <a:t>a</a:t>
            </a:r>
            <a:r>
              <a:rPr spc="150">
                <a:solidFill>
                  <a:srgbClr val="93C500"/>
                </a:solidFill>
              </a:rPr>
              <a:t> </a:t>
            </a:r>
            <a:r>
              <a:rPr lang="pt-BR" spc="-20">
                <a:solidFill>
                  <a:srgbClr val="93C500"/>
                </a:solidFill>
              </a:rPr>
              <a:t>2024</a:t>
            </a:r>
            <a:endParaRPr spc="-20" dirty="0">
              <a:solidFill>
                <a:srgbClr val="93C500"/>
              </a:solidFill>
            </a:endParaRPr>
          </a:p>
        </p:txBody>
      </p:sp>
      <p:sp>
        <p:nvSpPr>
          <p:cNvPr id="3" name="object 3"/>
          <p:cNvSpPr txBox="1"/>
          <p:nvPr/>
        </p:nvSpPr>
        <p:spPr>
          <a:xfrm>
            <a:off x="488360" y="2438400"/>
            <a:ext cx="9036640" cy="4253087"/>
          </a:xfrm>
          <a:prstGeom prst="rect">
            <a:avLst/>
          </a:prstGeom>
        </p:spPr>
        <p:txBody>
          <a:bodyPr vert="horz" wrap="square" lIns="0" tIns="15875" rIns="0" bIns="0" rtlCol="0">
            <a:spAutoFit/>
          </a:bodyPr>
          <a:lstStyle/>
          <a:p>
            <a:pPr marL="12700">
              <a:lnSpc>
                <a:spcPct val="100000"/>
              </a:lnSpc>
              <a:spcBef>
                <a:spcPts val="125"/>
              </a:spcBef>
              <a:tabLst>
                <a:tab pos="3673475" algn="l"/>
              </a:tabLst>
            </a:pPr>
            <a:r>
              <a:rPr lang="pt-BR" sz="2750" b="1" smtClean="0">
                <a:solidFill>
                  <a:srgbClr val="FFFFFF"/>
                </a:solidFill>
                <a:latin typeface="Tahoma"/>
                <a:cs typeface="Tahoma"/>
              </a:rPr>
              <a:t>Montante Refinanciado</a:t>
            </a:r>
            <a:r>
              <a:rPr sz="2750" b="1" spc="-10" smtClean="0">
                <a:solidFill>
                  <a:srgbClr val="FFFFFF"/>
                </a:solidFill>
                <a:latin typeface="Tahoma"/>
                <a:cs typeface="Tahoma"/>
              </a:rPr>
              <a:t>:</a:t>
            </a:r>
            <a:r>
              <a:rPr sz="2750" b="1" dirty="0">
                <a:solidFill>
                  <a:srgbClr val="FFFFFF"/>
                </a:solidFill>
                <a:latin typeface="Tahoma"/>
                <a:cs typeface="Tahoma"/>
              </a:rPr>
              <a:t>	R</a:t>
            </a:r>
            <a:r>
              <a:rPr sz="2750" b="1">
                <a:solidFill>
                  <a:srgbClr val="FFFFFF"/>
                </a:solidFill>
                <a:latin typeface="Tahoma"/>
                <a:cs typeface="Tahoma"/>
              </a:rPr>
              <a:t>$</a:t>
            </a:r>
            <a:r>
              <a:rPr sz="2750" b="1" spc="165">
                <a:solidFill>
                  <a:srgbClr val="FFFFFF"/>
                </a:solidFill>
                <a:latin typeface="Tahoma"/>
                <a:cs typeface="Tahoma"/>
              </a:rPr>
              <a:t> </a:t>
            </a:r>
            <a:r>
              <a:rPr lang="pt-BR" sz="2750" b="1" smtClean="0">
                <a:solidFill>
                  <a:srgbClr val="FFFFFF"/>
                </a:solidFill>
                <a:latin typeface="Tahoma"/>
                <a:cs typeface="Tahoma"/>
              </a:rPr>
              <a:t>112,176</a:t>
            </a:r>
            <a:r>
              <a:rPr sz="2750" b="1" spc="175" smtClean="0">
                <a:solidFill>
                  <a:srgbClr val="FFFFFF"/>
                </a:solidFill>
                <a:latin typeface="Tahoma"/>
                <a:cs typeface="Tahoma"/>
              </a:rPr>
              <a:t> </a:t>
            </a:r>
            <a:r>
              <a:rPr lang="pt-BR" sz="2750" b="1" spc="-10" smtClean="0">
                <a:solidFill>
                  <a:srgbClr val="FFFFFF"/>
                </a:solidFill>
                <a:latin typeface="Tahoma"/>
                <a:cs typeface="Tahoma"/>
              </a:rPr>
              <a:t>bilhões</a:t>
            </a:r>
            <a:endParaRPr sz="2750">
              <a:latin typeface="Tahoma"/>
              <a:cs typeface="Tahoma"/>
            </a:endParaRPr>
          </a:p>
          <a:p>
            <a:pPr marL="12700">
              <a:lnSpc>
                <a:spcPct val="100000"/>
              </a:lnSpc>
              <a:spcBef>
                <a:spcPts val="5"/>
              </a:spcBef>
            </a:pPr>
            <a:r>
              <a:rPr sz="2200" smtClean="0">
                <a:solidFill>
                  <a:srgbClr val="FFFFFF"/>
                </a:solidFill>
                <a:latin typeface="Tahoma"/>
                <a:cs typeface="Tahoma"/>
              </a:rPr>
              <a:t>(</a:t>
            </a:r>
            <a:r>
              <a:rPr lang="pt-BR" sz="2200" smtClean="0">
                <a:solidFill>
                  <a:srgbClr val="FFFFFF"/>
                </a:solidFill>
                <a:latin typeface="Tahoma"/>
                <a:cs typeface="Tahoma"/>
              </a:rPr>
              <a:t>posteriormente foram incluídos outros valores, perfazendo R$ 126,157 bilhões até 2023</a:t>
            </a:r>
            <a:r>
              <a:rPr sz="2200" spc="-10" smtClean="0">
                <a:solidFill>
                  <a:srgbClr val="FFFFFF"/>
                </a:solidFill>
                <a:latin typeface="Tahoma"/>
                <a:cs typeface="Tahoma"/>
              </a:rPr>
              <a:t>)</a:t>
            </a:r>
            <a:endParaRPr sz="2200">
              <a:latin typeface="Tahoma"/>
              <a:cs typeface="Tahoma"/>
            </a:endParaRPr>
          </a:p>
          <a:p>
            <a:pPr>
              <a:lnSpc>
                <a:spcPct val="100000"/>
              </a:lnSpc>
              <a:spcBef>
                <a:spcPts val="140"/>
              </a:spcBef>
            </a:pPr>
            <a:endParaRPr sz="1500">
              <a:latin typeface="Tahoma"/>
              <a:cs typeface="Tahoma"/>
            </a:endParaRPr>
          </a:p>
          <a:p>
            <a:pPr marL="12700">
              <a:lnSpc>
                <a:spcPct val="100000"/>
              </a:lnSpc>
              <a:tabLst>
                <a:tab pos="3673475" algn="l"/>
              </a:tabLst>
            </a:pPr>
            <a:r>
              <a:rPr sz="2750" b="1" spc="-10" dirty="0">
                <a:solidFill>
                  <a:srgbClr val="FFFFFF"/>
                </a:solidFill>
                <a:latin typeface="Tahoma"/>
                <a:cs typeface="Tahoma"/>
              </a:rPr>
              <a:t>Pagamentos:</a:t>
            </a:r>
            <a:r>
              <a:rPr sz="2750" b="1">
                <a:solidFill>
                  <a:srgbClr val="FFFFFF"/>
                </a:solidFill>
                <a:latin typeface="Tahoma"/>
                <a:cs typeface="Tahoma"/>
              </a:rPr>
              <a:t>	</a:t>
            </a:r>
            <a:r>
              <a:rPr lang="pt-BR" sz="2750" b="1" smtClean="0">
                <a:solidFill>
                  <a:srgbClr val="FFFFFF"/>
                </a:solidFill>
                <a:latin typeface="Tahoma"/>
                <a:cs typeface="Tahoma"/>
              </a:rPr>
              <a:t>         </a:t>
            </a:r>
            <a:r>
              <a:rPr sz="2750" b="1" smtClean="0">
                <a:solidFill>
                  <a:srgbClr val="FFFFFF"/>
                </a:solidFill>
                <a:latin typeface="Tahoma"/>
                <a:cs typeface="Tahoma"/>
              </a:rPr>
              <a:t>R</a:t>
            </a:r>
            <a:r>
              <a:rPr sz="2750" b="1">
                <a:solidFill>
                  <a:srgbClr val="FFFFFF"/>
                </a:solidFill>
                <a:latin typeface="Tahoma"/>
                <a:cs typeface="Tahoma"/>
              </a:rPr>
              <a:t>$</a:t>
            </a:r>
            <a:r>
              <a:rPr sz="2750" b="1" spc="150">
                <a:solidFill>
                  <a:srgbClr val="FFFFFF"/>
                </a:solidFill>
                <a:latin typeface="Tahoma"/>
                <a:cs typeface="Tahoma"/>
              </a:rPr>
              <a:t> </a:t>
            </a:r>
            <a:r>
              <a:rPr lang="pt-BR" sz="2750" b="1">
                <a:solidFill>
                  <a:srgbClr val="FFFFFF"/>
                </a:solidFill>
                <a:latin typeface="Tahoma"/>
                <a:cs typeface="Tahoma"/>
              </a:rPr>
              <a:t>455,967</a:t>
            </a:r>
            <a:r>
              <a:rPr sz="2750" b="1" spc="160">
                <a:solidFill>
                  <a:srgbClr val="FFFFFF"/>
                </a:solidFill>
                <a:latin typeface="Tahoma"/>
                <a:cs typeface="Tahoma"/>
              </a:rPr>
              <a:t> </a:t>
            </a:r>
            <a:r>
              <a:rPr lang="pt-BR" sz="2750" b="1" spc="-10" smtClean="0">
                <a:solidFill>
                  <a:srgbClr val="FFFFFF"/>
                </a:solidFill>
                <a:latin typeface="Tahoma"/>
                <a:cs typeface="Tahoma"/>
              </a:rPr>
              <a:t>bilhões</a:t>
            </a:r>
            <a:endParaRPr sz="2750">
              <a:latin typeface="Tahoma"/>
              <a:cs typeface="Tahoma"/>
            </a:endParaRPr>
          </a:p>
          <a:p>
            <a:pPr marL="12700">
              <a:lnSpc>
                <a:spcPct val="100000"/>
              </a:lnSpc>
              <a:spcBef>
                <a:spcPts val="80"/>
              </a:spcBef>
            </a:pPr>
            <a:r>
              <a:rPr sz="2750" dirty="0">
                <a:solidFill>
                  <a:srgbClr val="FFFFFF"/>
                </a:solidFill>
                <a:latin typeface="Tahoma"/>
                <a:cs typeface="Tahoma"/>
              </a:rPr>
              <a:t>(mais</a:t>
            </a:r>
            <a:r>
              <a:rPr sz="2750" spc="50" dirty="0">
                <a:solidFill>
                  <a:srgbClr val="FFFFFF"/>
                </a:solidFill>
                <a:latin typeface="Tahoma"/>
                <a:cs typeface="Tahoma"/>
              </a:rPr>
              <a:t> </a:t>
            </a:r>
            <a:r>
              <a:rPr sz="2750" dirty="0">
                <a:solidFill>
                  <a:srgbClr val="FFFFFF"/>
                </a:solidFill>
                <a:latin typeface="Tahoma"/>
                <a:cs typeface="Tahoma"/>
              </a:rPr>
              <a:t>que</a:t>
            </a:r>
            <a:r>
              <a:rPr sz="2750" spc="50" dirty="0">
                <a:solidFill>
                  <a:srgbClr val="FFFFFF"/>
                </a:solidFill>
                <a:latin typeface="Tahoma"/>
                <a:cs typeface="Tahoma"/>
              </a:rPr>
              <a:t> </a:t>
            </a:r>
            <a:r>
              <a:rPr sz="2750">
                <a:solidFill>
                  <a:srgbClr val="FFFFFF"/>
                </a:solidFill>
                <a:latin typeface="Tahoma"/>
                <a:cs typeface="Tahoma"/>
              </a:rPr>
              <a:t>o</a:t>
            </a:r>
            <a:r>
              <a:rPr sz="2750" spc="80">
                <a:solidFill>
                  <a:srgbClr val="FFFFFF"/>
                </a:solidFill>
                <a:latin typeface="Tahoma"/>
                <a:cs typeface="Tahoma"/>
              </a:rPr>
              <a:t> </a:t>
            </a:r>
            <a:r>
              <a:rPr sz="2750" smtClean="0">
                <a:solidFill>
                  <a:srgbClr val="FFFFFF"/>
                </a:solidFill>
                <a:latin typeface="Tahoma"/>
                <a:cs typeface="Tahoma"/>
              </a:rPr>
              <a:t>triplo</a:t>
            </a:r>
            <a:r>
              <a:rPr sz="2750" spc="85" smtClean="0">
                <a:solidFill>
                  <a:srgbClr val="FFFFFF"/>
                </a:solidFill>
                <a:latin typeface="Tahoma"/>
                <a:cs typeface="Tahoma"/>
              </a:rPr>
              <a:t> </a:t>
            </a:r>
            <a:r>
              <a:rPr sz="2750" dirty="0">
                <a:solidFill>
                  <a:srgbClr val="FFFFFF"/>
                </a:solidFill>
                <a:latin typeface="Tahoma"/>
                <a:cs typeface="Tahoma"/>
              </a:rPr>
              <a:t>do</a:t>
            </a:r>
            <a:r>
              <a:rPr sz="2750" spc="80" dirty="0">
                <a:solidFill>
                  <a:srgbClr val="FFFFFF"/>
                </a:solidFill>
                <a:latin typeface="Tahoma"/>
                <a:cs typeface="Tahoma"/>
              </a:rPr>
              <a:t> </a:t>
            </a:r>
            <a:r>
              <a:rPr sz="2750">
                <a:solidFill>
                  <a:srgbClr val="FFFFFF"/>
                </a:solidFill>
                <a:latin typeface="Tahoma"/>
                <a:cs typeface="Tahoma"/>
              </a:rPr>
              <a:t>valor</a:t>
            </a:r>
            <a:r>
              <a:rPr sz="2750" spc="65">
                <a:solidFill>
                  <a:srgbClr val="FFFFFF"/>
                </a:solidFill>
                <a:latin typeface="Tahoma"/>
                <a:cs typeface="Tahoma"/>
              </a:rPr>
              <a:t> </a:t>
            </a:r>
            <a:r>
              <a:rPr lang="pt-BR" sz="2750" spc="-10" smtClean="0">
                <a:solidFill>
                  <a:srgbClr val="FFFFFF"/>
                </a:solidFill>
                <a:latin typeface="Tahoma"/>
                <a:cs typeface="Tahoma"/>
              </a:rPr>
              <a:t>refinanciado </a:t>
            </a:r>
            <a:r>
              <a:rPr lang="pt-BR" sz="2750" spc="-10" smtClean="0">
                <a:solidFill>
                  <a:srgbClr val="FFFFFF"/>
                </a:solidFill>
                <a:latin typeface="Tahoma"/>
                <a:cs typeface="Tahoma"/>
              </a:rPr>
              <a:t>até </a:t>
            </a:r>
            <a:r>
              <a:rPr lang="pt-BR" sz="2750" spc="-10" smtClean="0">
                <a:solidFill>
                  <a:srgbClr val="FFFFFF"/>
                </a:solidFill>
                <a:latin typeface="Tahoma"/>
                <a:cs typeface="Tahoma"/>
              </a:rPr>
              <a:t>2023</a:t>
            </a:r>
            <a:r>
              <a:rPr sz="2750" spc="-10" smtClean="0">
                <a:solidFill>
                  <a:srgbClr val="FFFFFF"/>
                </a:solidFill>
                <a:latin typeface="Tahoma"/>
                <a:cs typeface="Tahoma"/>
              </a:rPr>
              <a:t>)</a:t>
            </a:r>
            <a:endParaRPr sz="2750">
              <a:latin typeface="Tahoma"/>
              <a:cs typeface="Tahoma"/>
            </a:endParaRPr>
          </a:p>
          <a:p>
            <a:pPr>
              <a:lnSpc>
                <a:spcPct val="100000"/>
              </a:lnSpc>
              <a:spcBef>
                <a:spcPts val="65"/>
              </a:spcBef>
            </a:pPr>
            <a:endParaRPr sz="1500">
              <a:latin typeface="Tahoma"/>
              <a:cs typeface="Tahoma"/>
            </a:endParaRPr>
          </a:p>
          <a:p>
            <a:pPr marL="12700">
              <a:lnSpc>
                <a:spcPct val="100000"/>
              </a:lnSpc>
              <a:tabLst>
                <a:tab pos="3673475" algn="l"/>
              </a:tabLst>
            </a:pPr>
            <a:r>
              <a:rPr sz="2750" b="1" dirty="0">
                <a:solidFill>
                  <a:srgbClr val="FFFFFF"/>
                </a:solidFill>
                <a:latin typeface="Tahoma"/>
                <a:cs typeface="Tahoma"/>
              </a:rPr>
              <a:t>Dívida</a:t>
            </a:r>
            <a:r>
              <a:rPr sz="2750" b="1" spc="140" dirty="0">
                <a:solidFill>
                  <a:srgbClr val="FFFFFF"/>
                </a:solidFill>
                <a:latin typeface="Tahoma"/>
                <a:cs typeface="Tahoma"/>
              </a:rPr>
              <a:t> </a:t>
            </a:r>
            <a:r>
              <a:rPr sz="2750" b="1">
                <a:solidFill>
                  <a:srgbClr val="FFFFFF"/>
                </a:solidFill>
                <a:latin typeface="Tahoma"/>
                <a:cs typeface="Tahoma"/>
              </a:rPr>
              <a:t>em</a:t>
            </a:r>
            <a:r>
              <a:rPr sz="2750" b="1" spc="55">
                <a:solidFill>
                  <a:srgbClr val="FFFFFF"/>
                </a:solidFill>
                <a:latin typeface="Tahoma"/>
                <a:cs typeface="Tahoma"/>
              </a:rPr>
              <a:t> </a:t>
            </a:r>
            <a:r>
              <a:rPr sz="2750" b="1" spc="-10">
                <a:solidFill>
                  <a:srgbClr val="FFFFFF"/>
                </a:solidFill>
                <a:latin typeface="Tahoma"/>
                <a:cs typeface="Tahoma"/>
              </a:rPr>
              <a:t>202</a:t>
            </a:r>
            <a:r>
              <a:rPr lang="pt-BR" sz="2750" b="1" spc="-10">
                <a:solidFill>
                  <a:srgbClr val="FFFFFF"/>
                </a:solidFill>
                <a:latin typeface="Tahoma"/>
                <a:cs typeface="Tahoma"/>
              </a:rPr>
              <a:t>4</a:t>
            </a:r>
            <a:r>
              <a:rPr sz="2750" b="1" spc="-10">
                <a:solidFill>
                  <a:srgbClr val="FFFFFF"/>
                </a:solidFill>
                <a:latin typeface="Tahoma"/>
                <a:cs typeface="Tahoma"/>
              </a:rPr>
              <a:t>:</a:t>
            </a:r>
            <a:r>
              <a:rPr sz="2750" b="1">
                <a:solidFill>
                  <a:srgbClr val="FFFFFF"/>
                </a:solidFill>
                <a:latin typeface="Tahoma"/>
                <a:cs typeface="Tahoma"/>
              </a:rPr>
              <a:t>	</a:t>
            </a:r>
            <a:r>
              <a:rPr lang="pt-BR" sz="2750" b="1" smtClean="0">
                <a:solidFill>
                  <a:srgbClr val="FFFFFF"/>
                </a:solidFill>
                <a:latin typeface="Tahoma"/>
                <a:cs typeface="Tahoma"/>
              </a:rPr>
              <a:t>         </a:t>
            </a:r>
            <a:r>
              <a:rPr sz="2750" b="1" smtClean="0">
                <a:solidFill>
                  <a:srgbClr val="FFFFFF"/>
                </a:solidFill>
                <a:latin typeface="Tahoma"/>
                <a:cs typeface="Tahoma"/>
              </a:rPr>
              <a:t>R</a:t>
            </a:r>
            <a:r>
              <a:rPr sz="2750" b="1">
                <a:solidFill>
                  <a:srgbClr val="FFFFFF"/>
                </a:solidFill>
                <a:latin typeface="Tahoma"/>
                <a:cs typeface="Tahoma"/>
              </a:rPr>
              <a:t>$</a:t>
            </a:r>
            <a:r>
              <a:rPr sz="2750" b="1" spc="150">
                <a:solidFill>
                  <a:srgbClr val="FFFFFF"/>
                </a:solidFill>
                <a:latin typeface="Tahoma"/>
                <a:cs typeface="Tahoma"/>
              </a:rPr>
              <a:t> </a:t>
            </a:r>
            <a:r>
              <a:rPr lang="pt-BR" sz="2750" b="1">
                <a:solidFill>
                  <a:srgbClr val="FFFFFF"/>
                </a:solidFill>
                <a:latin typeface="Tahoma"/>
                <a:cs typeface="Tahoma"/>
              </a:rPr>
              <a:t>786,333</a:t>
            </a:r>
            <a:r>
              <a:rPr sz="2750" b="1" spc="160">
                <a:solidFill>
                  <a:srgbClr val="FFFFFF"/>
                </a:solidFill>
                <a:latin typeface="Tahoma"/>
                <a:cs typeface="Tahoma"/>
              </a:rPr>
              <a:t> </a:t>
            </a:r>
            <a:r>
              <a:rPr lang="pt-BR" sz="2750" b="1" spc="-10" smtClean="0">
                <a:solidFill>
                  <a:srgbClr val="FFFFFF"/>
                </a:solidFill>
                <a:latin typeface="Tahoma"/>
                <a:cs typeface="Tahoma"/>
              </a:rPr>
              <a:t>bilhões</a:t>
            </a:r>
            <a:endParaRPr sz="2750">
              <a:latin typeface="Tahoma"/>
              <a:cs typeface="Tahoma"/>
            </a:endParaRPr>
          </a:p>
          <a:p>
            <a:pPr marL="12700">
              <a:lnSpc>
                <a:spcPct val="100000"/>
              </a:lnSpc>
              <a:spcBef>
                <a:spcPts val="80"/>
              </a:spcBef>
            </a:pPr>
            <a:r>
              <a:rPr sz="2750">
                <a:solidFill>
                  <a:srgbClr val="FFFFFF"/>
                </a:solidFill>
                <a:latin typeface="Tahoma"/>
                <a:cs typeface="Tahoma"/>
              </a:rPr>
              <a:t>(</a:t>
            </a:r>
            <a:r>
              <a:rPr lang="pt-BR" sz="2750">
                <a:solidFill>
                  <a:srgbClr val="FFFFFF"/>
                </a:solidFill>
                <a:latin typeface="Tahoma"/>
                <a:cs typeface="Tahoma"/>
              </a:rPr>
              <a:t>mais de</a:t>
            </a:r>
            <a:r>
              <a:rPr sz="2750" spc="105">
                <a:solidFill>
                  <a:srgbClr val="FFFFFF"/>
                </a:solidFill>
                <a:latin typeface="Tahoma"/>
                <a:cs typeface="Tahoma"/>
              </a:rPr>
              <a:t> </a:t>
            </a:r>
            <a:r>
              <a:rPr sz="2750" smtClean="0">
                <a:solidFill>
                  <a:srgbClr val="FFFFFF"/>
                </a:solidFill>
                <a:latin typeface="Tahoma"/>
                <a:cs typeface="Tahoma"/>
              </a:rPr>
              <a:t>seis</a:t>
            </a:r>
            <a:r>
              <a:rPr sz="2750" spc="114" smtClean="0">
                <a:solidFill>
                  <a:srgbClr val="FFFFFF"/>
                </a:solidFill>
                <a:latin typeface="Tahoma"/>
                <a:cs typeface="Tahoma"/>
              </a:rPr>
              <a:t> </a:t>
            </a:r>
            <a:r>
              <a:rPr sz="2750">
                <a:solidFill>
                  <a:srgbClr val="FFFFFF"/>
                </a:solidFill>
                <a:latin typeface="Tahoma"/>
                <a:cs typeface="Tahoma"/>
              </a:rPr>
              <a:t>vezes</a:t>
            </a:r>
            <a:r>
              <a:rPr sz="2750" spc="40">
                <a:solidFill>
                  <a:srgbClr val="FFFFFF"/>
                </a:solidFill>
                <a:latin typeface="Tahoma"/>
                <a:cs typeface="Tahoma"/>
              </a:rPr>
              <a:t> </a:t>
            </a:r>
            <a:r>
              <a:rPr sz="2750">
                <a:solidFill>
                  <a:srgbClr val="FFFFFF"/>
                </a:solidFill>
                <a:latin typeface="Tahoma"/>
                <a:cs typeface="Tahoma"/>
              </a:rPr>
              <a:t>o</a:t>
            </a:r>
            <a:r>
              <a:rPr sz="2750" spc="75">
                <a:solidFill>
                  <a:srgbClr val="FFFFFF"/>
                </a:solidFill>
                <a:latin typeface="Tahoma"/>
                <a:cs typeface="Tahoma"/>
              </a:rPr>
              <a:t> </a:t>
            </a:r>
            <a:r>
              <a:rPr sz="2750">
                <a:solidFill>
                  <a:srgbClr val="FFFFFF"/>
                </a:solidFill>
                <a:latin typeface="Tahoma"/>
                <a:cs typeface="Tahoma"/>
              </a:rPr>
              <a:t>valor</a:t>
            </a:r>
            <a:r>
              <a:rPr sz="2750" spc="50">
                <a:solidFill>
                  <a:srgbClr val="FFFFFF"/>
                </a:solidFill>
                <a:latin typeface="Tahoma"/>
                <a:cs typeface="Tahoma"/>
              </a:rPr>
              <a:t> </a:t>
            </a:r>
            <a:r>
              <a:rPr lang="pt-BR" sz="2750" spc="-10" smtClean="0">
                <a:solidFill>
                  <a:srgbClr val="FFFFFF"/>
                </a:solidFill>
                <a:latin typeface="Tahoma"/>
                <a:cs typeface="Tahoma"/>
              </a:rPr>
              <a:t>refinanciado </a:t>
            </a:r>
            <a:r>
              <a:rPr lang="pt-BR" sz="2750" spc="-10" smtClean="0">
                <a:solidFill>
                  <a:srgbClr val="FFFFFF"/>
                </a:solidFill>
                <a:latin typeface="Tahoma"/>
                <a:cs typeface="Tahoma"/>
              </a:rPr>
              <a:t>até </a:t>
            </a:r>
            <a:r>
              <a:rPr lang="pt-BR" sz="2750" spc="-10" smtClean="0">
                <a:solidFill>
                  <a:srgbClr val="FFFFFF"/>
                </a:solidFill>
                <a:latin typeface="Tahoma"/>
                <a:cs typeface="Tahoma"/>
              </a:rPr>
              <a:t>2023</a:t>
            </a:r>
            <a:r>
              <a:rPr sz="2750" spc="-10" smtClean="0">
                <a:solidFill>
                  <a:srgbClr val="FFFFFF"/>
                </a:solidFill>
                <a:latin typeface="Tahoma"/>
                <a:cs typeface="Tahoma"/>
              </a:rPr>
              <a:t>)</a:t>
            </a:r>
            <a:endParaRPr sz="2750">
              <a:latin typeface="Tahoma"/>
              <a:cs typeface="Tahoma"/>
            </a:endParaRPr>
          </a:p>
          <a:p>
            <a:pPr marL="149860">
              <a:lnSpc>
                <a:spcPct val="100000"/>
              </a:lnSpc>
              <a:spcBef>
                <a:spcPts val="2390"/>
              </a:spcBef>
            </a:pPr>
            <a:r>
              <a:rPr sz="950" b="1" spc="-10" dirty="0">
                <a:solidFill>
                  <a:srgbClr val="FFFFFF"/>
                </a:solidFill>
                <a:latin typeface="Tahoma"/>
                <a:cs typeface="Tahoma"/>
              </a:rPr>
              <a:t>Fontes:</a:t>
            </a:r>
            <a:endParaRPr sz="950">
              <a:latin typeface="Tahoma"/>
              <a:cs typeface="Tahoma"/>
            </a:endParaRPr>
          </a:p>
          <a:p>
            <a:pPr marL="149860">
              <a:lnSpc>
                <a:spcPct val="100000"/>
              </a:lnSpc>
              <a:spcBef>
                <a:spcPts val="60"/>
              </a:spcBef>
            </a:pPr>
            <a:r>
              <a:rPr sz="950" b="1" u="sng" spc="-10" dirty="0">
                <a:solidFill>
                  <a:srgbClr val="E68200"/>
                </a:solidFill>
                <a:uFill>
                  <a:solidFill>
                    <a:srgbClr val="E68200"/>
                  </a:solidFill>
                </a:uFill>
                <a:latin typeface="Tahoma"/>
                <a:cs typeface="Tahoma"/>
                <a:hlinkClick r:id="rId2"/>
              </a:rPr>
              <a:t>https://sisweb.tesouro.gov.br/apex/f?p=2501:9::::9:P9_ID_PUBLICACAO:26242</a:t>
            </a:r>
            <a:endParaRPr sz="950">
              <a:latin typeface="Tahoma"/>
              <a:cs typeface="Tahoma"/>
            </a:endParaRPr>
          </a:p>
          <a:p>
            <a:pPr marL="149860">
              <a:lnSpc>
                <a:spcPct val="100000"/>
              </a:lnSpc>
              <a:spcBef>
                <a:spcPts val="65"/>
              </a:spcBef>
            </a:pPr>
            <a:r>
              <a:rPr sz="950" b="1" u="sng" spc="-10" dirty="0">
                <a:solidFill>
                  <a:srgbClr val="E68200"/>
                </a:solidFill>
                <a:uFill>
                  <a:solidFill>
                    <a:srgbClr val="E68200"/>
                  </a:solidFill>
                </a:uFill>
                <a:latin typeface="Tahoma"/>
                <a:cs typeface="Tahoma"/>
                <a:hlinkClick r:id="rId3"/>
              </a:rPr>
              <a:t>https://sisweb.tesouro.gov.br/apex/f?p=2501:9::::9:P9_ID_PUBLICACAO:49046</a:t>
            </a:r>
            <a:endParaRPr sz="950">
              <a:latin typeface="Tahoma"/>
              <a:cs typeface="Tahoma"/>
            </a:endParaRPr>
          </a:p>
          <a:p>
            <a:pPr marL="149860">
              <a:lnSpc>
                <a:spcPct val="100000"/>
              </a:lnSpc>
              <a:spcBef>
                <a:spcPts val="60"/>
              </a:spcBef>
            </a:pPr>
            <a:r>
              <a:rPr sz="950" b="1" u="sng" spc="-10" dirty="0">
                <a:solidFill>
                  <a:srgbClr val="E68200"/>
                </a:solidFill>
                <a:uFill>
                  <a:solidFill>
                    <a:srgbClr val="E68200"/>
                  </a:solidFill>
                </a:uFill>
                <a:latin typeface="Tahoma"/>
                <a:cs typeface="Tahoma"/>
                <a:hlinkClick r:id="rId4"/>
              </a:rPr>
              <a:t>https://sisweb.tesouro.gov.br/apex/f?p=2501:9::::9:P9_ID_PUBLICACAO:49047</a:t>
            </a:r>
            <a:endParaRPr sz="950">
              <a:latin typeface="Tahoma"/>
              <a:cs typeface="Tahoma"/>
            </a:endParaRPr>
          </a:p>
        </p:txBody>
      </p:sp>
    </p:spTree>
    <p:extLst>
      <p:ext uri="{BB962C8B-B14F-4D97-AF65-F5344CB8AC3E}">
        <p14:creationId xmlns:p14="http://schemas.microsoft.com/office/powerpoint/2010/main" val="4118709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 y="228600"/>
            <a:ext cx="9398635" cy="1755801"/>
          </a:xfrm>
          <a:prstGeom prst="rect">
            <a:avLst/>
          </a:prstGeom>
        </p:spPr>
        <p:txBody>
          <a:bodyPr vert="horz" wrap="square" lIns="0" tIns="223202" rIns="0" bIns="0" rtlCol="0">
            <a:spAutoFit/>
          </a:bodyPr>
          <a:lstStyle/>
          <a:p>
            <a:pPr marL="87313" marR="5080">
              <a:lnSpc>
                <a:spcPct val="102400"/>
              </a:lnSpc>
              <a:spcBef>
                <a:spcPts val="50"/>
              </a:spcBef>
            </a:pPr>
            <a:r>
              <a:rPr lang="pt-BR" smtClean="0">
                <a:solidFill>
                  <a:srgbClr val="93C500"/>
                </a:solidFill>
              </a:rPr>
              <a:t>ESTE SISTEMA DA DÍVIDA SE REPETE NOS ESTADOS </a:t>
            </a:r>
            <a:br>
              <a:rPr lang="pt-BR" smtClean="0">
                <a:solidFill>
                  <a:srgbClr val="93C500"/>
                </a:solidFill>
              </a:rPr>
            </a:br>
            <a:r>
              <a:rPr lang="pt-BR" sz="1500">
                <a:solidFill>
                  <a:srgbClr val="93C500"/>
                </a:solidFill>
              </a:rPr>
              <a:t/>
            </a:r>
            <a:br>
              <a:rPr lang="pt-BR" sz="1500">
                <a:solidFill>
                  <a:srgbClr val="93C500"/>
                </a:solidFill>
              </a:rPr>
            </a:br>
            <a:r>
              <a:rPr smtClean="0">
                <a:solidFill>
                  <a:srgbClr val="93C500"/>
                </a:solidFill>
              </a:rPr>
              <a:t>A</a:t>
            </a:r>
            <a:r>
              <a:rPr spc="125" smtClean="0">
                <a:solidFill>
                  <a:srgbClr val="93C500"/>
                </a:solidFill>
              </a:rPr>
              <a:t> </a:t>
            </a:r>
            <a:r>
              <a:rPr dirty="0">
                <a:solidFill>
                  <a:srgbClr val="93C500"/>
                </a:solidFill>
              </a:rPr>
              <a:t>SANGRIA</a:t>
            </a:r>
            <a:r>
              <a:rPr spc="60" dirty="0">
                <a:solidFill>
                  <a:srgbClr val="93C500"/>
                </a:solidFill>
              </a:rPr>
              <a:t> </a:t>
            </a:r>
            <a:r>
              <a:rPr dirty="0">
                <a:solidFill>
                  <a:srgbClr val="93C500"/>
                </a:solidFill>
              </a:rPr>
              <a:t>DA</a:t>
            </a:r>
            <a:r>
              <a:rPr spc="130" dirty="0">
                <a:solidFill>
                  <a:srgbClr val="93C500"/>
                </a:solidFill>
              </a:rPr>
              <a:t> </a:t>
            </a:r>
            <a:r>
              <a:rPr>
                <a:solidFill>
                  <a:srgbClr val="93C500"/>
                </a:solidFill>
              </a:rPr>
              <a:t>DÍVIDA</a:t>
            </a:r>
            <a:r>
              <a:rPr spc="60">
                <a:solidFill>
                  <a:srgbClr val="93C500"/>
                </a:solidFill>
              </a:rPr>
              <a:t> </a:t>
            </a:r>
            <a:r>
              <a:rPr lang="pt-BR" smtClean="0">
                <a:solidFill>
                  <a:srgbClr val="93C500"/>
                </a:solidFill>
              </a:rPr>
              <a:t>DE MINAS </a:t>
            </a:r>
            <a:r>
              <a:rPr smtClean="0">
                <a:solidFill>
                  <a:srgbClr val="93C500"/>
                </a:solidFill>
              </a:rPr>
              <a:t>COM</a:t>
            </a:r>
            <a:r>
              <a:rPr spc="155" smtClean="0">
                <a:solidFill>
                  <a:srgbClr val="93C500"/>
                </a:solidFill>
              </a:rPr>
              <a:t> </a:t>
            </a:r>
            <a:r>
              <a:rPr spc="-50" dirty="0">
                <a:solidFill>
                  <a:srgbClr val="93C500"/>
                </a:solidFill>
              </a:rPr>
              <a:t>A </a:t>
            </a:r>
            <a:r>
              <a:rPr>
                <a:solidFill>
                  <a:srgbClr val="93C500"/>
                </a:solidFill>
              </a:rPr>
              <a:t>UNIÃO</a:t>
            </a:r>
            <a:r>
              <a:rPr spc="105">
                <a:solidFill>
                  <a:srgbClr val="93C500"/>
                </a:solidFill>
              </a:rPr>
              <a:t> </a:t>
            </a:r>
            <a:r>
              <a:rPr lang="pt-BR" b="0" dirty="0">
                <a:solidFill>
                  <a:srgbClr val="93C500"/>
                </a:solidFill>
              </a:rPr>
              <a:t/>
            </a:r>
            <a:br>
              <a:rPr lang="pt-BR" b="0" dirty="0">
                <a:solidFill>
                  <a:srgbClr val="93C500"/>
                </a:solidFill>
              </a:rPr>
            </a:br>
            <a:r>
              <a:rPr b="0" smtClean="0">
                <a:solidFill>
                  <a:srgbClr val="93C500"/>
                </a:solidFill>
                <a:latin typeface="Tahoma"/>
                <a:cs typeface="Tahoma"/>
              </a:rPr>
              <a:t>Lei</a:t>
            </a:r>
            <a:r>
              <a:rPr b="0" spc="75" smtClean="0">
                <a:solidFill>
                  <a:srgbClr val="93C500"/>
                </a:solidFill>
                <a:latin typeface="Tahoma"/>
                <a:cs typeface="Tahoma"/>
              </a:rPr>
              <a:t> </a:t>
            </a:r>
            <a:r>
              <a:rPr b="0" smtClean="0">
                <a:solidFill>
                  <a:srgbClr val="93C500"/>
                </a:solidFill>
                <a:latin typeface="Tahoma"/>
                <a:cs typeface="Tahoma"/>
              </a:rPr>
              <a:t>9.496/97</a:t>
            </a:r>
            <a:r>
              <a:rPr lang="pt-BR" b="0" smtClean="0">
                <a:solidFill>
                  <a:srgbClr val="93C500"/>
                </a:solidFill>
                <a:latin typeface="Tahoma"/>
                <a:cs typeface="Tahoma"/>
              </a:rPr>
              <a:t> e seus refinanciamentos</a:t>
            </a:r>
            <a:r>
              <a:rPr b="0" spc="160" smtClean="0">
                <a:solidFill>
                  <a:srgbClr val="93C500"/>
                </a:solidFill>
                <a:latin typeface="Tahoma"/>
                <a:cs typeface="Tahoma"/>
              </a:rPr>
              <a:t> </a:t>
            </a:r>
            <a:r>
              <a:rPr b="0">
                <a:solidFill>
                  <a:srgbClr val="93C500"/>
                </a:solidFill>
                <a:latin typeface="Tahoma"/>
                <a:cs typeface="Tahoma"/>
              </a:rPr>
              <a:t>–</a:t>
            </a:r>
            <a:r>
              <a:rPr b="0" spc="45">
                <a:solidFill>
                  <a:srgbClr val="93C500"/>
                </a:solidFill>
                <a:latin typeface="Tahoma"/>
                <a:cs typeface="Tahoma"/>
              </a:rPr>
              <a:t> </a:t>
            </a:r>
            <a:r>
              <a:rPr smtClean="0">
                <a:solidFill>
                  <a:srgbClr val="93C500"/>
                </a:solidFill>
              </a:rPr>
              <a:t>199</a:t>
            </a:r>
            <a:r>
              <a:rPr lang="pt-BR" smtClean="0">
                <a:solidFill>
                  <a:srgbClr val="93C500"/>
                </a:solidFill>
              </a:rPr>
              <a:t>8</a:t>
            </a:r>
            <a:r>
              <a:rPr spc="35" smtClean="0">
                <a:solidFill>
                  <a:srgbClr val="93C500"/>
                </a:solidFill>
              </a:rPr>
              <a:t> </a:t>
            </a:r>
            <a:r>
              <a:rPr>
                <a:solidFill>
                  <a:srgbClr val="93C500"/>
                </a:solidFill>
              </a:rPr>
              <a:t>a</a:t>
            </a:r>
            <a:r>
              <a:rPr spc="150">
                <a:solidFill>
                  <a:srgbClr val="93C500"/>
                </a:solidFill>
              </a:rPr>
              <a:t> </a:t>
            </a:r>
            <a:r>
              <a:rPr lang="pt-BR" spc="-20">
                <a:solidFill>
                  <a:srgbClr val="93C500"/>
                </a:solidFill>
              </a:rPr>
              <a:t>2024</a:t>
            </a:r>
            <a:endParaRPr spc="-20" dirty="0">
              <a:solidFill>
                <a:srgbClr val="93C500"/>
              </a:solidFill>
            </a:endParaRPr>
          </a:p>
        </p:txBody>
      </p:sp>
      <p:sp>
        <p:nvSpPr>
          <p:cNvPr id="3" name="object 3"/>
          <p:cNvSpPr txBox="1"/>
          <p:nvPr/>
        </p:nvSpPr>
        <p:spPr>
          <a:xfrm>
            <a:off x="495617" y="2362200"/>
            <a:ext cx="9189040" cy="4453142"/>
          </a:xfrm>
          <a:prstGeom prst="rect">
            <a:avLst/>
          </a:prstGeom>
        </p:spPr>
        <p:txBody>
          <a:bodyPr vert="horz" wrap="square" lIns="0" tIns="15875" rIns="0" bIns="0" rtlCol="0">
            <a:spAutoFit/>
          </a:bodyPr>
          <a:lstStyle/>
          <a:p>
            <a:pPr marL="12700">
              <a:lnSpc>
                <a:spcPct val="100000"/>
              </a:lnSpc>
              <a:spcBef>
                <a:spcPts val="125"/>
              </a:spcBef>
              <a:tabLst>
                <a:tab pos="3673475" algn="l"/>
              </a:tabLst>
            </a:pPr>
            <a:r>
              <a:rPr sz="2750" b="1" dirty="0">
                <a:solidFill>
                  <a:srgbClr val="FFFFFF"/>
                </a:solidFill>
                <a:latin typeface="Tahoma"/>
                <a:cs typeface="Tahoma"/>
              </a:rPr>
              <a:t>Dívida</a:t>
            </a:r>
            <a:r>
              <a:rPr sz="2750" b="1" spc="185" dirty="0">
                <a:solidFill>
                  <a:srgbClr val="FFFFFF"/>
                </a:solidFill>
                <a:latin typeface="Tahoma"/>
                <a:cs typeface="Tahoma"/>
              </a:rPr>
              <a:t> </a:t>
            </a:r>
            <a:r>
              <a:rPr sz="2750" b="1" spc="-10" dirty="0">
                <a:solidFill>
                  <a:srgbClr val="FFFFFF"/>
                </a:solidFill>
                <a:latin typeface="Tahoma"/>
                <a:cs typeface="Tahoma"/>
              </a:rPr>
              <a:t>Original:</a:t>
            </a:r>
            <a:r>
              <a:rPr sz="2750" b="1" dirty="0">
                <a:solidFill>
                  <a:srgbClr val="FFFFFF"/>
                </a:solidFill>
                <a:latin typeface="Tahoma"/>
                <a:cs typeface="Tahoma"/>
              </a:rPr>
              <a:t>	R</a:t>
            </a:r>
            <a:r>
              <a:rPr sz="2750" b="1">
                <a:solidFill>
                  <a:srgbClr val="FFFFFF"/>
                </a:solidFill>
                <a:latin typeface="Tahoma"/>
                <a:cs typeface="Tahoma"/>
              </a:rPr>
              <a:t>$</a:t>
            </a:r>
            <a:r>
              <a:rPr sz="2750" b="1" spc="165">
                <a:solidFill>
                  <a:srgbClr val="FFFFFF"/>
                </a:solidFill>
                <a:latin typeface="Tahoma"/>
                <a:cs typeface="Tahoma"/>
              </a:rPr>
              <a:t> </a:t>
            </a:r>
            <a:r>
              <a:rPr lang="pt-BR" sz="2750" b="1" smtClean="0">
                <a:solidFill>
                  <a:srgbClr val="FFFFFF"/>
                </a:solidFill>
                <a:latin typeface="Tahoma"/>
                <a:cs typeface="Tahoma"/>
              </a:rPr>
              <a:t>14,883 </a:t>
            </a:r>
            <a:r>
              <a:rPr sz="2750" b="1" spc="-10" smtClean="0">
                <a:solidFill>
                  <a:srgbClr val="FFFFFF"/>
                </a:solidFill>
                <a:latin typeface="Tahoma"/>
                <a:cs typeface="Tahoma"/>
              </a:rPr>
              <a:t>BILHÕES</a:t>
            </a:r>
            <a:endParaRPr sz="2750">
              <a:latin typeface="Tahoma"/>
              <a:cs typeface="Tahoma"/>
            </a:endParaRPr>
          </a:p>
          <a:p>
            <a:pPr marL="12700">
              <a:lnSpc>
                <a:spcPct val="100000"/>
              </a:lnSpc>
              <a:spcBef>
                <a:spcPts val="5"/>
              </a:spcBef>
            </a:pPr>
            <a:r>
              <a:rPr lang="pt-BR" sz="2400" smtClean="0">
                <a:solidFill>
                  <a:schemeClr val="bg1"/>
                </a:solidFill>
                <a:latin typeface="Tahoma"/>
                <a:cs typeface="Tahoma"/>
              </a:rPr>
              <a:t>(R$ 4,698 bilhões do PROES + R$ 10,185 bilhões de outras dívidas)</a:t>
            </a:r>
          </a:p>
          <a:p>
            <a:pPr marL="12700">
              <a:lnSpc>
                <a:spcPct val="100000"/>
              </a:lnSpc>
              <a:spcBef>
                <a:spcPts val="5"/>
              </a:spcBef>
            </a:pPr>
            <a:endParaRPr lang="pt-BR" sz="1500" smtClean="0">
              <a:solidFill>
                <a:schemeClr val="bg1"/>
              </a:solidFill>
              <a:latin typeface="Tahoma"/>
              <a:cs typeface="Tahoma"/>
            </a:endParaRPr>
          </a:p>
          <a:p>
            <a:pPr>
              <a:lnSpc>
                <a:spcPct val="100000"/>
              </a:lnSpc>
              <a:spcBef>
                <a:spcPts val="140"/>
              </a:spcBef>
            </a:pPr>
            <a:endParaRPr sz="1500">
              <a:latin typeface="Tahoma"/>
              <a:cs typeface="Tahoma"/>
            </a:endParaRPr>
          </a:p>
          <a:p>
            <a:pPr marL="12700">
              <a:lnSpc>
                <a:spcPct val="100000"/>
              </a:lnSpc>
              <a:tabLst>
                <a:tab pos="3673475" algn="l"/>
              </a:tabLst>
            </a:pPr>
            <a:r>
              <a:rPr sz="2750" b="1" spc="-10" dirty="0">
                <a:solidFill>
                  <a:srgbClr val="FFFFFF"/>
                </a:solidFill>
                <a:latin typeface="Tahoma"/>
                <a:cs typeface="Tahoma"/>
              </a:rPr>
              <a:t>Pagamentos:</a:t>
            </a:r>
            <a:r>
              <a:rPr sz="2750" b="1" dirty="0">
                <a:solidFill>
                  <a:srgbClr val="FFFFFF"/>
                </a:solidFill>
                <a:latin typeface="Tahoma"/>
                <a:cs typeface="Tahoma"/>
              </a:rPr>
              <a:t>	R</a:t>
            </a:r>
            <a:r>
              <a:rPr sz="2750" b="1">
                <a:solidFill>
                  <a:srgbClr val="FFFFFF"/>
                </a:solidFill>
                <a:latin typeface="Tahoma"/>
                <a:cs typeface="Tahoma"/>
              </a:rPr>
              <a:t>$</a:t>
            </a:r>
            <a:r>
              <a:rPr sz="2750" b="1" spc="150">
                <a:solidFill>
                  <a:srgbClr val="FFFFFF"/>
                </a:solidFill>
                <a:latin typeface="Tahoma"/>
                <a:cs typeface="Tahoma"/>
              </a:rPr>
              <a:t> </a:t>
            </a:r>
            <a:r>
              <a:rPr lang="pt-BR" sz="2750" b="1" smtClean="0">
                <a:solidFill>
                  <a:srgbClr val="FFFFFF"/>
                </a:solidFill>
                <a:latin typeface="Tahoma"/>
                <a:cs typeface="Tahoma"/>
              </a:rPr>
              <a:t>51,115 </a:t>
            </a:r>
            <a:r>
              <a:rPr sz="2750" b="1" spc="-10" smtClean="0">
                <a:solidFill>
                  <a:srgbClr val="FFFFFF"/>
                </a:solidFill>
                <a:latin typeface="Tahoma"/>
                <a:cs typeface="Tahoma"/>
              </a:rPr>
              <a:t>BILHÕES</a:t>
            </a:r>
            <a:endParaRPr sz="2750">
              <a:latin typeface="Tahoma"/>
              <a:cs typeface="Tahoma"/>
            </a:endParaRPr>
          </a:p>
          <a:p>
            <a:pPr marL="12700">
              <a:lnSpc>
                <a:spcPct val="100000"/>
              </a:lnSpc>
              <a:spcBef>
                <a:spcPts val="80"/>
              </a:spcBef>
            </a:pPr>
            <a:r>
              <a:rPr sz="2750" smtClean="0">
                <a:solidFill>
                  <a:srgbClr val="FFFFFF"/>
                </a:solidFill>
                <a:latin typeface="Tahoma"/>
                <a:cs typeface="Tahoma"/>
              </a:rPr>
              <a:t>(</a:t>
            </a:r>
            <a:r>
              <a:rPr lang="pt-BR" sz="2750" smtClean="0">
                <a:solidFill>
                  <a:srgbClr val="FFFFFF"/>
                </a:solidFill>
                <a:latin typeface="Tahoma"/>
                <a:cs typeface="Tahoma"/>
              </a:rPr>
              <a:t>mais que o triplo </a:t>
            </a:r>
            <a:r>
              <a:rPr sz="2750" smtClean="0">
                <a:solidFill>
                  <a:srgbClr val="FFFFFF"/>
                </a:solidFill>
                <a:latin typeface="Tahoma"/>
                <a:cs typeface="Tahoma"/>
              </a:rPr>
              <a:t>do</a:t>
            </a:r>
            <a:r>
              <a:rPr sz="2750" spc="80" smtClean="0">
                <a:solidFill>
                  <a:srgbClr val="FFFFFF"/>
                </a:solidFill>
                <a:latin typeface="Tahoma"/>
                <a:cs typeface="Tahoma"/>
              </a:rPr>
              <a:t> </a:t>
            </a:r>
            <a:r>
              <a:rPr sz="2750" dirty="0">
                <a:solidFill>
                  <a:srgbClr val="FFFFFF"/>
                </a:solidFill>
                <a:latin typeface="Tahoma"/>
                <a:cs typeface="Tahoma"/>
              </a:rPr>
              <a:t>valor</a:t>
            </a:r>
            <a:r>
              <a:rPr sz="2750" spc="65" dirty="0">
                <a:solidFill>
                  <a:srgbClr val="FFFFFF"/>
                </a:solidFill>
                <a:latin typeface="Tahoma"/>
                <a:cs typeface="Tahoma"/>
              </a:rPr>
              <a:t> </a:t>
            </a:r>
            <a:r>
              <a:rPr sz="2750" spc="-10" dirty="0">
                <a:solidFill>
                  <a:srgbClr val="FFFFFF"/>
                </a:solidFill>
                <a:latin typeface="Tahoma"/>
                <a:cs typeface="Tahoma"/>
              </a:rPr>
              <a:t>original)</a:t>
            </a:r>
            <a:endParaRPr sz="2750">
              <a:latin typeface="Tahoma"/>
              <a:cs typeface="Tahoma"/>
            </a:endParaRPr>
          </a:p>
          <a:p>
            <a:pPr>
              <a:lnSpc>
                <a:spcPct val="100000"/>
              </a:lnSpc>
              <a:spcBef>
                <a:spcPts val="65"/>
              </a:spcBef>
            </a:pPr>
            <a:endParaRPr sz="1500" smtClean="0">
              <a:latin typeface="Tahoma"/>
              <a:cs typeface="Tahoma"/>
            </a:endParaRPr>
          </a:p>
          <a:p>
            <a:pPr marL="12700">
              <a:lnSpc>
                <a:spcPct val="100000"/>
              </a:lnSpc>
              <a:tabLst>
                <a:tab pos="3673475" algn="l"/>
              </a:tabLst>
            </a:pPr>
            <a:r>
              <a:rPr sz="2750" b="1" smtClean="0">
                <a:solidFill>
                  <a:srgbClr val="FFFFFF"/>
                </a:solidFill>
                <a:latin typeface="Tahoma"/>
                <a:cs typeface="Tahoma"/>
              </a:rPr>
              <a:t>Dívida</a:t>
            </a:r>
            <a:r>
              <a:rPr sz="2750" b="1" spc="140" smtClean="0">
                <a:solidFill>
                  <a:srgbClr val="FFFFFF"/>
                </a:solidFill>
                <a:latin typeface="Tahoma"/>
                <a:cs typeface="Tahoma"/>
              </a:rPr>
              <a:t> </a:t>
            </a:r>
            <a:r>
              <a:rPr sz="2750" b="1" smtClean="0">
                <a:solidFill>
                  <a:srgbClr val="FFFFFF"/>
                </a:solidFill>
                <a:latin typeface="Tahoma"/>
                <a:cs typeface="Tahoma"/>
              </a:rPr>
              <a:t>em</a:t>
            </a:r>
            <a:r>
              <a:rPr sz="2750" b="1" spc="55" smtClean="0">
                <a:solidFill>
                  <a:srgbClr val="FFFFFF"/>
                </a:solidFill>
                <a:latin typeface="Tahoma"/>
                <a:cs typeface="Tahoma"/>
              </a:rPr>
              <a:t> </a:t>
            </a:r>
            <a:r>
              <a:rPr sz="2750" b="1" spc="-10" smtClean="0">
                <a:solidFill>
                  <a:srgbClr val="FFFFFF"/>
                </a:solidFill>
                <a:latin typeface="Tahoma"/>
                <a:cs typeface="Tahoma"/>
              </a:rPr>
              <a:t>202</a:t>
            </a:r>
            <a:r>
              <a:rPr lang="pt-BR" sz="2750" b="1" spc="-10" smtClean="0">
                <a:solidFill>
                  <a:srgbClr val="FFFFFF"/>
                </a:solidFill>
                <a:latin typeface="Tahoma"/>
                <a:cs typeface="Tahoma"/>
              </a:rPr>
              <a:t>4</a:t>
            </a:r>
            <a:r>
              <a:rPr sz="2750" b="1" spc="-10" smtClean="0">
                <a:solidFill>
                  <a:srgbClr val="FFFFFF"/>
                </a:solidFill>
                <a:latin typeface="Tahoma"/>
                <a:cs typeface="Tahoma"/>
              </a:rPr>
              <a:t>:</a:t>
            </a:r>
            <a:r>
              <a:rPr sz="2750" b="1" smtClean="0">
                <a:solidFill>
                  <a:srgbClr val="FFFFFF"/>
                </a:solidFill>
                <a:latin typeface="Tahoma"/>
                <a:cs typeface="Tahoma"/>
              </a:rPr>
              <a:t>	R$</a:t>
            </a:r>
            <a:r>
              <a:rPr sz="2750" b="1" spc="150" smtClean="0">
                <a:solidFill>
                  <a:srgbClr val="FFFFFF"/>
                </a:solidFill>
                <a:latin typeface="Tahoma"/>
                <a:cs typeface="Tahoma"/>
              </a:rPr>
              <a:t> </a:t>
            </a:r>
            <a:r>
              <a:rPr lang="pt-BR" sz="2750" b="1" spc="150" smtClean="0">
                <a:solidFill>
                  <a:srgbClr val="FFFFFF"/>
                </a:solidFill>
                <a:latin typeface="Tahoma"/>
                <a:cs typeface="Tahoma"/>
              </a:rPr>
              <a:t>1</a:t>
            </a:r>
            <a:r>
              <a:rPr lang="pt-BR" sz="2750" b="1" smtClean="0">
                <a:solidFill>
                  <a:srgbClr val="FFFFFF"/>
                </a:solidFill>
                <a:latin typeface="Tahoma"/>
                <a:cs typeface="Tahoma"/>
              </a:rPr>
              <a:t>59,653</a:t>
            </a:r>
            <a:r>
              <a:rPr sz="2750" b="1" spc="160" smtClean="0">
                <a:solidFill>
                  <a:srgbClr val="FFFFFF"/>
                </a:solidFill>
                <a:latin typeface="Tahoma"/>
                <a:cs typeface="Tahoma"/>
              </a:rPr>
              <a:t> </a:t>
            </a:r>
            <a:r>
              <a:rPr sz="2750" b="1" spc="-10" smtClean="0">
                <a:solidFill>
                  <a:srgbClr val="FFFFFF"/>
                </a:solidFill>
                <a:latin typeface="Tahoma"/>
                <a:cs typeface="Tahoma"/>
              </a:rPr>
              <a:t>BILHÕES</a:t>
            </a:r>
            <a:endParaRPr sz="2750" smtClean="0">
              <a:latin typeface="Tahoma"/>
              <a:cs typeface="Tahoma"/>
            </a:endParaRPr>
          </a:p>
          <a:p>
            <a:pPr marL="12700">
              <a:lnSpc>
                <a:spcPct val="100000"/>
              </a:lnSpc>
              <a:spcBef>
                <a:spcPts val="80"/>
              </a:spcBef>
            </a:pPr>
            <a:r>
              <a:rPr sz="2750" smtClean="0">
                <a:solidFill>
                  <a:srgbClr val="FFFFFF"/>
                </a:solidFill>
                <a:latin typeface="Tahoma"/>
                <a:cs typeface="Tahoma"/>
              </a:rPr>
              <a:t>(</a:t>
            </a:r>
            <a:r>
              <a:rPr lang="pt-BR" sz="2750" smtClean="0">
                <a:solidFill>
                  <a:srgbClr val="FFFFFF"/>
                </a:solidFill>
                <a:latin typeface="Tahoma"/>
                <a:cs typeface="Tahoma"/>
              </a:rPr>
              <a:t>quase 11 vezes </a:t>
            </a:r>
            <a:r>
              <a:rPr sz="2750" smtClean="0">
                <a:solidFill>
                  <a:srgbClr val="FFFFFF"/>
                </a:solidFill>
                <a:latin typeface="Tahoma"/>
                <a:cs typeface="Tahoma"/>
              </a:rPr>
              <a:t>o</a:t>
            </a:r>
            <a:r>
              <a:rPr sz="2750" spc="75" smtClean="0">
                <a:solidFill>
                  <a:srgbClr val="FFFFFF"/>
                </a:solidFill>
                <a:latin typeface="Tahoma"/>
                <a:cs typeface="Tahoma"/>
              </a:rPr>
              <a:t> </a:t>
            </a:r>
            <a:r>
              <a:rPr sz="2750" dirty="0">
                <a:solidFill>
                  <a:srgbClr val="FFFFFF"/>
                </a:solidFill>
                <a:latin typeface="Tahoma"/>
                <a:cs typeface="Tahoma"/>
              </a:rPr>
              <a:t>valor</a:t>
            </a:r>
            <a:r>
              <a:rPr sz="2750" spc="50" dirty="0">
                <a:solidFill>
                  <a:srgbClr val="FFFFFF"/>
                </a:solidFill>
                <a:latin typeface="Tahoma"/>
                <a:cs typeface="Tahoma"/>
              </a:rPr>
              <a:t> </a:t>
            </a:r>
            <a:r>
              <a:rPr sz="2750" spc="-10" dirty="0">
                <a:solidFill>
                  <a:srgbClr val="FFFFFF"/>
                </a:solidFill>
                <a:latin typeface="Tahoma"/>
                <a:cs typeface="Tahoma"/>
              </a:rPr>
              <a:t>original)</a:t>
            </a:r>
            <a:endParaRPr sz="2750">
              <a:latin typeface="Tahoma"/>
              <a:cs typeface="Tahoma"/>
            </a:endParaRPr>
          </a:p>
          <a:p>
            <a:pPr marL="149860">
              <a:lnSpc>
                <a:spcPct val="100000"/>
              </a:lnSpc>
              <a:spcBef>
                <a:spcPts val="2390"/>
              </a:spcBef>
            </a:pPr>
            <a:r>
              <a:rPr sz="1400" b="1" spc="-10" smtClean="0">
                <a:solidFill>
                  <a:srgbClr val="FFFFFF"/>
                </a:solidFill>
                <a:latin typeface="Tahoma"/>
                <a:cs typeface="Tahoma"/>
              </a:rPr>
              <a:t>Fonte</a:t>
            </a:r>
            <a:r>
              <a:rPr lang="pt-BR" sz="1400" b="1" spc="-10" smtClean="0">
                <a:solidFill>
                  <a:srgbClr val="FFFFFF"/>
                </a:solidFill>
                <a:latin typeface="Tahoma"/>
                <a:cs typeface="Tahoma"/>
              </a:rPr>
              <a:t>s</a:t>
            </a:r>
            <a:r>
              <a:rPr sz="1400" b="1" spc="-10" smtClean="0">
                <a:solidFill>
                  <a:srgbClr val="FFFFFF"/>
                </a:solidFill>
                <a:latin typeface="Tahoma"/>
                <a:cs typeface="Tahoma"/>
              </a:rPr>
              <a:t>:</a:t>
            </a:r>
            <a:endParaRPr sz="1400">
              <a:latin typeface="Tahoma"/>
              <a:cs typeface="Tahoma"/>
            </a:endParaRPr>
          </a:p>
          <a:p>
            <a:pPr marL="149860">
              <a:lnSpc>
                <a:spcPct val="100000"/>
              </a:lnSpc>
              <a:spcBef>
                <a:spcPts val="60"/>
              </a:spcBef>
            </a:pPr>
            <a:r>
              <a:rPr lang="pt-BR" sz="1400" b="1" u="sng" spc="-10" smtClean="0">
                <a:solidFill>
                  <a:srgbClr val="E68200"/>
                </a:solidFill>
                <a:uFill>
                  <a:solidFill>
                    <a:srgbClr val="E68200"/>
                  </a:solidFill>
                </a:uFill>
                <a:latin typeface="Tahoma"/>
                <a:cs typeface="Tahoma"/>
              </a:rPr>
              <a:t>https://sisweb.tesouro.gov.br/apex/f?p=2501:9::::9:P9_ID_PUBLICACAO:26242</a:t>
            </a:r>
          </a:p>
          <a:p>
            <a:pPr marL="149860">
              <a:lnSpc>
                <a:spcPct val="100000"/>
              </a:lnSpc>
              <a:spcBef>
                <a:spcPts val="60"/>
              </a:spcBef>
            </a:pPr>
            <a:r>
              <a:rPr lang="pt-BR" sz="1400" b="1" u="sng" spc="-10" smtClean="0">
                <a:solidFill>
                  <a:srgbClr val="E68200"/>
                </a:solidFill>
                <a:uFill>
                  <a:solidFill>
                    <a:srgbClr val="E68200"/>
                  </a:solidFill>
                </a:uFill>
                <a:latin typeface="Tahoma"/>
                <a:cs typeface="Tahoma"/>
              </a:rPr>
              <a:t>https://sisweb.tesouro.gov.br/apex/f?p=2501:9::::9:P9_ID_PUBLICACAO:49046</a:t>
            </a:r>
          </a:p>
          <a:p>
            <a:pPr marL="149860">
              <a:lnSpc>
                <a:spcPct val="100000"/>
              </a:lnSpc>
              <a:spcBef>
                <a:spcPts val="60"/>
              </a:spcBef>
            </a:pPr>
            <a:r>
              <a:rPr lang="pt-BR" sz="1400" b="1" u="sng" spc="-10" smtClean="0">
                <a:solidFill>
                  <a:srgbClr val="E68200"/>
                </a:solidFill>
                <a:uFill>
                  <a:solidFill>
                    <a:srgbClr val="E68200"/>
                  </a:solidFill>
                </a:uFill>
                <a:latin typeface="Tahoma"/>
                <a:cs typeface="Tahoma"/>
              </a:rPr>
              <a:t>https://sisweb.tesouro.gov.br/apex/f?p=2501:9::::9:P9_ID_PUBLICACAO:49047 </a:t>
            </a:r>
            <a:endParaRPr lang="pt-BR" sz="1400" b="1" u="sng" spc="-10" dirty="0">
              <a:solidFill>
                <a:srgbClr val="E68200"/>
              </a:solidFill>
              <a:uFill>
                <a:solidFill>
                  <a:srgbClr val="E68200"/>
                </a:solidFill>
              </a:uFill>
              <a:latin typeface="Tahoma"/>
              <a:cs typeface="Tahoma"/>
            </a:endParaRPr>
          </a:p>
        </p:txBody>
      </p:sp>
    </p:spTree>
    <p:extLst>
      <p:ext uri="{BB962C8B-B14F-4D97-AF65-F5344CB8AC3E}">
        <p14:creationId xmlns:p14="http://schemas.microsoft.com/office/powerpoint/2010/main" val="672228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 y="228600"/>
            <a:ext cx="9398635" cy="1520352"/>
          </a:xfrm>
          <a:prstGeom prst="rect">
            <a:avLst/>
          </a:prstGeom>
        </p:spPr>
        <p:txBody>
          <a:bodyPr vert="horz" wrap="square" lIns="0" tIns="223202" rIns="0" bIns="0" rtlCol="0">
            <a:spAutoFit/>
          </a:bodyPr>
          <a:lstStyle/>
          <a:p>
            <a:pPr marL="87313" marR="5080">
              <a:lnSpc>
                <a:spcPct val="102400"/>
              </a:lnSpc>
              <a:spcBef>
                <a:spcPts val="50"/>
              </a:spcBef>
            </a:pPr>
            <a:r>
              <a:rPr smtClean="0">
                <a:solidFill>
                  <a:srgbClr val="93C500"/>
                </a:solidFill>
              </a:rPr>
              <a:t>A</a:t>
            </a:r>
            <a:r>
              <a:rPr spc="125" smtClean="0">
                <a:solidFill>
                  <a:srgbClr val="93C500"/>
                </a:solidFill>
              </a:rPr>
              <a:t> </a:t>
            </a:r>
            <a:r>
              <a:rPr dirty="0">
                <a:solidFill>
                  <a:srgbClr val="93C500"/>
                </a:solidFill>
              </a:rPr>
              <a:t>SANGRIA</a:t>
            </a:r>
            <a:r>
              <a:rPr spc="60" dirty="0">
                <a:solidFill>
                  <a:srgbClr val="93C500"/>
                </a:solidFill>
              </a:rPr>
              <a:t> </a:t>
            </a:r>
            <a:r>
              <a:rPr dirty="0">
                <a:solidFill>
                  <a:srgbClr val="93C500"/>
                </a:solidFill>
              </a:rPr>
              <a:t>DA</a:t>
            </a:r>
            <a:r>
              <a:rPr spc="130" dirty="0">
                <a:solidFill>
                  <a:srgbClr val="93C500"/>
                </a:solidFill>
              </a:rPr>
              <a:t> </a:t>
            </a:r>
            <a:r>
              <a:rPr>
                <a:solidFill>
                  <a:srgbClr val="93C500"/>
                </a:solidFill>
              </a:rPr>
              <a:t>DÍVIDA</a:t>
            </a:r>
            <a:r>
              <a:rPr spc="60">
                <a:solidFill>
                  <a:srgbClr val="93C500"/>
                </a:solidFill>
              </a:rPr>
              <a:t> </a:t>
            </a:r>
            <a:r>
              <a:rPr lang="pt-BR" smtClean="0">
                <a:solidFill>
                  <a:srgbClr val="93C500"/>
                </a:solidFill>
              </a:rPr>
              <a:t>DE MINAS </a:t>
            </a:r>
            <a:r>
              <a:rPr smtClean="0">
                <a:solidFill>
                  <a:srgbClr val="93C500"/>
                </a:solidFill>
              </a:rPr>
              <a:t>COM</a:t>
            </a:r>
            <a:r>
              <a:rPr spc="155" smtClean="0">
                <a:solidFill>
                  <a:srgbClr val="93C500"/>
                </a:solidFill>
              </a:rPr>
              <a:t> </a:t>
            </a:r>
            <a:r>
              <a:rPr spc="-50" dirty="0">
                <a:solidFill>
                  <a:srgbClr val="93C500"/>
                </a:solidFill>
              </a:rPr>
              <a:t>A </a:t>
            </a:r>
            <a:r>
              <a:rPr>
                <a:solidFill>
                  <a:srgbClr val="93C500"/>
                </a:solidFill>
              </a:rPr>
              <a:t>UNIÃO</a:t>
            </a:r>
            <a:r>
              <a:rPr spc="105">
                <a:solidFill>
                  <a:srgbClr val="93C500"/>
                </a:solidFill>
              </a:rPr>
              <a:t> </a:t>
            </a:r>
            <a:r>
              <a:rPr lang="pt-BR" b="0" dirty="0">
                <a:solidFill>
                  <a:srgbClr val="93C500"/>
                </a:solidFill>
              </a:rPr>
              <a:t/>
            </a:r>
            <a:br>
              <a:rPr lang="pt-BR" b="0" dirty="0">
                <a:solidFill>
                  <a:srgbClr val="93C500"/>
                </a:solidFill>
              </a:rPr>
            </a:br>
            <a:r>
              <a:rPr b="0" smtClean="0">
                <a:solidFill>
                  <a:srgbClr val="93C500"/>
                </a:solidFill>
                <a:latin typeface="Tahoma"/>
                <a:cs typeface="Tahoma"/>
              </a:rPr>
              <a:t>Lei</a:t>
            </a:r>
            <a:r>
              <a:rPr b="0" spc="75" smtClean="0">
                <a:solidFill>
                  <a:srgbClr val="93C500"/>
                </a:solidFill>
                <a:latin typeface="Tahoma"/>
                <a:cs typeface="Tahoma"/>
              </a:rPr>
              <a:t> </a:t>
            </a:r>
            <a:r>
              <a:rPr b="0" smtClean="0">
                <a:solidFill>
                  <a:srgbClr val="93C500"/>
                </a:solidFill>
                <a:latin typeface="Tahoma"/>
                <a:cs typeface="Tahoma"/>
              </a:rPr>
              <a:t>9.496/97</a:t>
            </a:r>
            <a:r>
              <a:rPr lang="pt-BR" b="0" smtClean="0">
                <a:solidFill>
                  <a:srgbClr val="93C500"/>
                </a:solidFill>
                <a:latin typeface="Tahoma"/>
                <a:cs typeface="Tahoma"/>
              </a:rPr>
              <a:t> e seus refinanciamentos</a:t>
            </a:r>
            <a:r>
              <a:rPr b="0" spc="160" smtClean="0">
                <a:solidFill>
                  <a:srgbClr val="93C500"/>
                </a:solidFill>
                <a:latin typeface="Tahoma"/>
                <a:cs typeface="Tahoma"/>
              </a:rPr>
              <a:t> </a:t>
            </a:r>
            <a:r>
              <a:rPr b="0">
                <a:solidFill>
                  <a:srgbClr val="93C500"/>
                </a:solidFill>
                <a:latin typeface="Tahoma"/>
                <a:cs typeface="Tahoma"/>
              </a:rPr>
              <a:t>–</a:t>
            </a:r>
            <a:r>
              <a:rPr b="0" spc="45">
                <a:solidFill>
                  <a:srgbClr val="93C500"/>
                </a:solidFill>
                <a:latin typeface="Tahoma"/>
                <a:cs typeface="Tahoma"/>
              </a:rPr>
              <a:t> </a:t>
            </a:r>
            <a:r>
              <a:rPr smtClean="0">
                <a:solidFill>
                  <a:srgbClr val="93C500"/>
                </a:solidFill>
              </a:rPr>
              <a:t>199</a:t>
            </a:r>
            <a:r>
              <a:rPr lang="pt-BR" smtClean="0">
                <a:solidFill>
                  <a:srgbClr val="93C500"/>
                </a:solidFill>
              </a:rPr>
              <a:t>8</a:t>
            </a:r>
            <a:r>
              <a:rPr spc="35" smtClean="0">
                <a:solidFill>
                  <a:srgbClr val="93C500"/>
                </a:solidFill>
              </a:rPr>
              <a:t> </a:t>
            </a:r>
            <a:r>
              <a:rPr>
                <a:solidFill>
                  <a:srgbClr val="93C500"/>
                </a:solidFill>
              </a:rPr>
              <a:t>a</a:t>
            </a:r>
            <a:r>
              <a:rPr spc="150">
                <a:solidFill>
                  <a:srgbClr val="93C500"/>
                </a:solidFill>
              </a:rPr>
              <a:t> </a:t>
            </a:r>
            <a:r>
              <a:rPr lang="pt-BR" spc="-20" smtClean="0">
                <a:solidFill>
                  <a:srgbClr val="93C500"/>
                </a:solidFill>
              </a:rPr>
              <a:t>2024</a:t>
            </a:r>
            <a:br>
              <a:rPr lang="pt-BR" spc="-20" smtClean="0">
                <a:solidFill>
                  <a:srgbClr val="93C500"/>
                </a:solidFill>
              </a:rPr>
            </a:br>
            <a:r>
              <a:rPr lang="pt-BR" spc="-20" smtClean="0">
                <a:solidFill>
                  <a:srgbClr val="93C500"/>
                </a:solidFill>
              </a:rPr>
              <a:t>Em valores atualizados (IPCA) para 2025</a:t>
            </a:r>
            <a:endParaRPr spc="-20" dirty="0">
              <a:solidFill>
                <a:srgbClr val="93C500"/>
              </a:solidFill>
            </a:endParaRPr>
          </a:p>
        </p:txBody>
      </p:sp>
      <p:sp>
        <p:nvSpPr>
          <p:cNvPr id="3" name="object 3"/>
          <p:cNvSpPr txBox="1"/>
          <p:nvPr/>
        </p:nvSpPr>
        <p:spPr>
          <a:xfrm>
            <a:off x="495617" y="2362200"/>
            <a:ext cx="9189040" cy="4083810"/>
          </a:xfrm>
          <a:prstGeom prst="rect">
            <a:avLst/>
          </a:prstGeom>
        </p:spPr>
        <p:txBody>
          <a:bodyPr vert="horz" wrap="square" lIns="0" tIns="15875" rIns="0" bIns="0" rtlCol="0">
            <a:spAutoFit/>
          </a:bodyPr>
          <a:lstStyle/>
          <a:p>
            <a:pPr marL="12700">
              <a:lnSpc>
                <a:spcPct val="100000"/>
              </a:lnSpc>
              <a:spcBef>
                <a:spcPts val="125"/>
              </a:spcBef>
              <a:tabLst>
                <a:tab pos="3673475" algn="l"/>
              </a:tabLst>
            </a:pPr>
            <a:r>
              <a:rPr sz="2750" b="1" dirty="0">
                <a:solidFill>
                  <a:srgbClr val="FFFFFF"/>
                </a:solidFill>
                <a:latin typeface="Tahoma"/>
                <a:cs typeface="Tahoma"/>
              </a:rPr>
              <a:t>Dívida</a:t>
            </a:r>
            <a:r>
              <a:rPr sz="2750" b="1" spc="185" dirty="0">
                <a:solidFill>
                  <a:srgbClr val="FFFFFF"/>
                </a:solidFill>
                <a:latin typeface="Tahoma"/>
                <a:cs typeface="Tahoma"/>
              </a:rPr>
              <a:t> </a:t>
            </a:r>
            <a:r>
              <a:rPr sz="2750" b="1" spc="-10" dirty="0">
                <a:solidFill>
                  <a:srgbClr val="FFFFFF"/>
                </a:solidFill>
                <a:latin typeface="Tahoma"/>
                <a:cs typeface="Tahoma"/>
              </a:rPr>
              <a:t>Original:</a:t>
            </a:r>
            <a:r>
              <a:rPr sz="2750" b="1" dirty="0">
                <a:solidFill>
                  <a:srgbClr val="FFFFFF"/>
                </a:solidFill>
                <a:latin typeface="Tahoma"/>
                <a:cs typeface="Tahoma"/>
              </a:rPr>
              <a:t>	R</a:t>
            </a:r>
            <a:r>
              <a:rPr sz="2750" b="1">
                <a:solidFill>
                  <a:srgbClr val="FFFFFF"/>
                </a:solidFill>
                <a:latin typeface="Tahoma"/>
                <a:cs typeface="Tahoma"/>
              </a:rPr>
              <a:t>$</a:t>
            </a:r>
            <a:r>
              <a:rPr sz="2750" b="1" spc="165">
                <a:solidFill>
                  <a:srgbClr val="FFFFFF"/>
                </a:solidFill>
                <a:latin typeface="Tahoma"/>
                <a:cs typeface="Tahoma"/>
              </a:rPr>
              <a:t> </a:t>
            </a:r>
            <a:r>
              <a:rPr lang="pt-BR" sz="2750" b="1" smtClean="0">
                <a:solidFill>
                  <a:srgbClr val="FFFFFF"/>
                </a:solidFill>
                <a:latin typeface="Tahoma"/>
                <a:cs typeface="Tahoma"/>
              </a:rPr>
              <a:t>73,640 </a:t>
            </a:r>
            <a:r>
              <a:rPr sz="2750" b="1" spc="-10" smtClean="0">
                <a:solidFill>
                  <a:srgbClr val="FFFFFF"/>
                </a:solidFill>
                <a:latin typeface="Tahoma"/>
                <a:cs typeface="Tahoma"/>
              </a:rPr>
              <a:t>BILHÕES</a:t>
            </a:r>
            <a:endParaRPr sz="2750">
              <a:latin typeface="Tahoma"/>
              <a:cs typeface="Tahoma"/>
            </a:endParaRPr>
          </a:p>
          <a:p>
            <a:pPr marL="12700">
              <a:lnSpc>
                <a:spcPct val="100000"/>
              </a:lnSpc>
              <a:spcBef>
                <a:spcPts val="5"/>
              </a:spcBef>
            </a:pPr>
            <a:endParaRPr lang="pt-BR" sz="1500" smtClean="0">
              <a:solidFill>
                <a:schemeClr val="bg1"/>
              </a:solidFill>
              <a:latin typeface="Tahoma"/>
              <a:cs typeface="Tahoma"/>
            </a:endParaRPr>
          </a:p>
          <a:p>
            <a:pPr>
              <a:lnSpc>
                <a:spcPct val="100000"/>
              </a:lnSpc>
              <a:spcBef>
                <a:spcPts val="140"/>
              </a:spcBef>
            </a:pPr>
            <a:endParaRPr sz="1500">
              <a:latin typeface="Tahoma"/>
              <a:cs typeface="Tahoma"/>
            </a:endParaRPr>
          </a:p>
          <a:p>
            <a:pPr marL="12700">
              <a:lnSpc>
                <a:spcPct val="100000"/>
              </a:lnSpc>
              <a:tabLst>
                <a:tab pos="3673475" algn="l"/>
              </a:tabLst>
            </a:pPr>
            <a:r>
              <a:rPr sz="2750" b="1" spc="-10" dirty="0">
                <a:solidFill>
                  <a:srgbClr val="FFFFFF"/>
                </a:solidFill>
                <a:latin typeface="Tahoma"/>
                <a:cs typeface="Tahoma"/>
              </a:rPr>
              <a:t>Pagamentos:</a:t>
            </a:r>
            <a:r>
              <a:rPr sz="2750" b="1" dirty="0">
                <a:solidFill>
                  <a:srgbClr val="FFFFFF"/>
                </a:solidFill>
                <a:latin typeface="Tahoma"/>
                <a:cs typeface="Tahoma"/>
              </a:rPr>
              <a:t>	R</a:t>
            </a:r>
            <a:r>
              <a:rPr sz="2750" b="1">
                <a:solidFill>
                  <a:srgbClr val="FFFFFF"/>
                </a:solidFill>
                <a:latin typeface="Tahoma"/>
                <a:cs typeface="Tahoma"/>
              </a:rPr>
              <a:t>$</a:t>
            </a:r>
            <a:r>
              <a:rPr sz="2750" b="1" spc="150">
                <a:solidFill>
                  <a:srgbClr val="FFFFFF"/>
                </a:solidFill>
                <a:latin typeface="Tahoma"/>
                <a:cs typeface="Tahoma"/>
              </a:rPr>
              <a:t> </a:t>
            </a:r>
            <a:r>
              <a:rPr lang="pt-BR" sz="2750" b="1" smtClean="0">
                <a:solidFill>
                  <a:srgbClr val="FFFFFF"/>
                </a:solidFill>
                <a:latin typeface="Tahoma"/>
                <a:cs typeface="Tahoma"/>
              </a:rPr>
              <a:t>113,314 </a:t>
            </a:r>
            <a:r>
              <a:rPr sz="2750" b="1" spc="-10" smtClean="0">
                <a:solidFill>
                  <a:srgbClr val="FFFFFF"/>
                </a:solidFill>
                <a:latin typeface="Tahoma"/>
                <a:cs typeface="Tahoma"/>
              </a:rPr>
              <a:t>BILHÕES</a:t>
            </a:r>
            <a:endParaRPr sz="2750">
              <a:latin typeface="Tahoma"/>
              <a:cs typeface="Tahoma"/>
            </a:endParaRPr>
          </a:p>
          <a:p>
            <a:pPr marL="12700">
              <a:lnSpc>
                <a:spcPct val="100000"/>
              </a:lnSpc>
              <a:spcBef>
                <a:spcPts val="80"/>
              </a:spcBef>
            </a:pPr>
            <a:r>
              <a:rPr sz="2750" smtClean="0">
                <a:solidFill>
                  <a:srgbClr val="FFFFFF"/>
                </a:solidFill>
                <a:latin typeface="Tahoma"/>
                <a:cs typeface="Tahoma"/>
              </a:rPr>
              <a:t>(</a:t>
            </a:r>
            <a:r>
              <a:rPr lang="pt-BR" sz="2750" smtClean="0">
                <a:solidFill>
                  <a:srgbClr val="FFFFFF"/>
                </a:solidFill>
                <a:latin typeface="Tahoma"/>
                <a:cs typeface="Tahoma"/>
              </a:rPr>
              <a:t>mais que todo o </a:t>
            </a:r>
            <a:r>
              <a:rPr sz="2750" smtClean="0">
                <a:solidFill>
                  <a:srgbClr val="FFFFFF"/>
                </a:solidFill>
                <a:latin typeface="Tahoma"/>
                <a:cs typeface="Tahoma"/>
              </a:rPr>
              <a:t>valor</a:t>
            </a:r>
            <a:r>
              <a:rPr sz="2750" spc="65" smtClean="0">
                <a:solidFill>
                  <a:srgbClr val="FFFFFF"/>
                </a:solidFill>
                <a:latin typeface="Tahoma"/>
                <a:cs typeface="Tahoma"/>
              </a:rPr>
              <a:t> </a:t>
            </a:r>
            <a:r>
              <a:rPr sz="2750" spc="-10" dirty="0">
                <a:solidFill>
                  <a:srgbClr val="FFFFFF"/>
                </a:solidFill>
                <a:latin typeface="Tahoma"/>
                <a:cs typeface="Tahoma"/>
              </a:rPr>
              <a:t>original)</a:t>
            </a:r>
            <a:endParaRPr sz="2750">
              <a:latin typeface="Tahoma"/>
              <a:cs typeface="Tahoma"/>
            </a:endParaRPr>
          </a:p>
          <a:p>
            <a:pPr>
              <a:lnSpc>
                <a:spcPct val="100000"/>
              </a:lnSpc>
              <a:spcBef>
                <a:spcPts val="65"/>
              </a:spcBef>
            </a:pPr>
            <a:endParaRPr sz="1500" smtClean="0">
              <a:latin typeface="Tahoma"/>
              <a:cs typeface="Tahoma"/>
            </a:endParaRPr>
          </a:p>
          <a:p>
            <a:pPr marL="12700">
              <a:lnSpc>
                <a:spcPct val="100000"/>
              </a:lnSpc>
              <a:tabLst>
                <a:tab pos="3673475" algn="l"/>
              </a:tabLst>
            </a:pPr>
            <a:r>
              <a:rPr sz="2750" b="1" smtClean="0">
                <a:solidFill>
                  <a:srgbClr val="FFFFFF"/>
                </a:solidFill>
                <a:latin typeface="Tahoma"/>
                <a:cs typeface="Tahoma"/>
              </a:rPr>
              <a:t>Dívida</a:t>
            </a:r>
            <a:r>
              <a:rPr sz="2750" b="1" spc="140" smtClean="0">
                <a:solidFill>
                  <a:srgbClr val="FFFFFF"/>
                </a:solidFill>
                <a:latin typeface="Tahoma"/>
                <a:cs typeface="Tahoma"/>
              </a:rPr>
              <a:t> </a:t>
            </a:r>
            <a:r>
              <a:rPr sz="2750" b="1" smtClean="0">
                <a:solidFill>
                  <a:srgbClr val="FFFFFF"/>
                </a:solidFill>
                <a:latin typeface="Tahoma"/>
                <a:cs typeface="Tahoma"/>
              </a:rPr>
              <a:t>em</a:t>
            </a:r>
            <a:r>
              <a:rPr sz="2750" b="1" spc="55" smtClean="0">
                <a:solidFill>
                  <a:srgbClr val="FFFFFF"/>
                </a:solidFill>
                <a:latin typeface="Tahoma"/>
                <a:cs typeface="Tahoma"/>
              </a:rPr>
              <a:t> </a:t>
            </a:r>
            <a:r>
              <a:rPr sz="2750" b="1" spc="-10" smtClean="0">
                <a:solidFill>
                  <a:srgbClr val="FFFFFF"/>
                </a:solidFill>
                <a:latin typeface="Tahoma"/>
                <a:cs typeface="Tahoma"/>
              </a:rPr>
              <a:t>202</a:t>
            </a:r>
            <a:r>
              <a:rPr lang="pt-BR" sz="2750" b="1" spc="-10" smtClean="0">
                <a:solidFill>
                  <a:srgbClr val="FFFFFF"/>
                </a:solidFill>
                <a:latin typeface="Tahoma"/>
                <a:cs typeface="Tahoma"/>
              </a:rPr>
              <a:t>4</a:t>
            </a:r>
            <a:r>
              <a:rPr sz="2750" b="1" spc="-10" smtClean="0">
                <a:solidFill>
                  <a:srgbClr val="FFFFFF"/>
                </a:solidFill>
                <a:latin typeface="Tahoma"/>
                <a:cs typeface="Tahoma"/>
              </a:rPr>
              <a:t>:</a:t>
            </a:r>
            <a:r>
              <a:rPr sz="2750" b="1" smtClean="0">
                <a:solidFill>
                  <a:srgbClr val="FFFFFF"/>
                </a:solidFill>
                <a:latin typeface="Tahoma"/>
                <a:cs typeface="Tahoma"/>
              </a:rPr>
              <a:t>	R$</a:t>
            </a:r>
            <a:r>
              <a:rPr sz="2750" b="1" spc="150" smtClean="0">
                <a:solidFill>
                  <a:srgbClr val="FFFFFF"/>
                </a:solidFill>
                <a:latin typeface="Tahoma"/>
                <a:cs typeface="Tahoma"/>
              </a:rPr>
              <a:t> </a:t>
            </a:r>
            <a:r>
              <a:rPr lang="pt-BR" sz="2750" b="1" spc="150" smtClean="0">
                <a:solidFill>
                  <a:srgbClr val="FFFFFF"/>
                </a:solidFill>
                <a:latin typeface="Tahoma"/>
                <a:cs typeface="Tahoma"/>
              </a:rPr>
              <a:t>167,366</a:t>
            </a:r>
            <a:r>
              <a:rPr sz="2750" b="1" spc="160" smtClean="0">
                <a:solidFill>
                  <a:srgbClr val="FFFFFF"/>
                </a:solidFill>
                <a:latin typeface="Tahoma"/>
                <a:cs typeface="Tahoma"/>
              </a:rPr>
              <a:t> </a:t>
            </a:r>
            <a:r>
              <a:rPr sz="2750" b="1" spc="-10" smtClean="0">
                <a:solidFill>
                  <a:srgbClr val="FFFFFF"/>
                </a:solidFill>
                <a:latin typeface="Tahoma"/>
                <a:cs typeface="Tahoma"/>
              </a:rPr>
              <a:t>BILHÕES</a:t>
            </a:r>
            <a:endParaRPr sz="2750" smtClean="0">
              <a:latin typeface="Tahoma"/>
              <a:cs typeface="Tahoma"/>
            </a:endParaRPr>
          </a:p>
          <a:p>
            <a:pPr marL="12700">
              <a:lnSpc>
                <a:spcPct val="100000"/>
              </a:lnSpc>
              <a:spcBef>
                <a:spcPts val="80"/>
              </a:spcBef>
            </a:pPr>
            <a:r>
              <a:rPr sz="2750" smtClean="0">
                <a:solidFill>
                  <a:srgbClr val="FFFFFF"/>
                </a:solidFill>
                <a:latin typeface="Tahoma"/>
                <a:cs typeface="Tahoma"/>
              </a:rPr>
              <a:t>(</a:t>
            </a:r>
            <a:r>
              <a:rPr lang="pt-BR" sz="2750" smtClean="0">
                <a:solidFill>
                  <a:srgbClr val="FFFFFF"/>
                </a:solidFill>
                <a:latin typeface="Tahoma"/>
                <a:cs typeface="Tahoma"/>
              </a:rPr>
              <a:t>mais que o dobro do </a:t>
            </a:r>
            <a:r>
              <a:rPr sz="2750" smtClean="0">
                <a:solidFill>
                  <a:srgbClr val="FFFFFF"/>
                </a:solidFill>
                <a:latin typeface="Tahoma"/>
                <a:cs typeface="Tahoma"/>
              </a:rPr>
              <a:t>valor</a:t>
            </a:r>
            <a:r>
              <a:rPr sz="2750" spc="50" smtClean="0">
                <a:solidFill>
                  <a:srgbClr val="FFFFFF"/>
                </a:solidFill>
                <a:latin typeface="Tahoma"/>
                <a:cs typeface="Tahoma"/>
              </a:rPr>
              <a:t> </a:t>
            </a:r>
            <a:r>
              <a:rPr sz="2750" spc="-10" dirty="0">
                <a:solidFill>
                  <a:srgbClr val="FFFFFF"/>
                </a:solidFill>
                <a:latin typeface="Tahoma"/>
                <a:cs typeface="Tahoma"/>
              </a:rPr>
              <a:t>original)</a:t>
            </a:r>
            <a:endParaRPr sz="2750">
              <a:latin typeface="Tahoma"/>
              <a:cs typeface="Tahoma"/>
            </a:endParaRPr>
          </a:p>
          <a:p>
            <a:pPr marL="149860">
              <a:lnSpc>
                <a:spcPct val="100000"/>
              </a:lnSpc>
              <a:spcBef>
                <a:spcPts val="2390"/>
              </a:spcBef>
            </a:pPr>
            <a:r>
              <a:rPr sz="1400" b="1" spc="-10" smtClean="0">
                <a:solidFill>
                  <a:srgbClr val="FFFFFF"/>
                </a:solidFill>
                <a:latin typeface="Tahoma"/>
                <a:cs typeface="Tahoma"/>
              </a:rPr>
              <a:t>Fonte</a:t>
            </a:r>
            <a:r>
              <a:rPr lang="pt-BR" sz="1400" b="1" spc="-10" smtClean="0">
                <a:solidFill>
                  <a:srgbClr val="FFFFFF"/>
                </a:solidFill>
                <a:latin typeface="Tahoma"/>
                <a:cs typeface="Tahoma"/>
              </a:rPr>
              <a:t>s</a:t>
            </a:r>
            <a:r>
              <a:rPr sz="1400" b="1" spc="-10" smtClean="0">
                <a:solidFill>
                  <a:srgbClr val="FFFFFF"/>
                </a:solidFill>
                <a:latin typeface="Tahoma"/>
                <a:cs typeface="Tahoma"/>
              </a:rPr>
              <a:t>:</a:t>
            </a:r>
            <a:endParaRPr sz="1400">
              <a:latin typeface="Tahoma"/>
              <a:cs typeface="Tahoma"/>
            </a:endParaRPr>
          </a:p>
          <a:p>
            <a:pPr marL="149860">
              <a:lnSpc>
                <a:spcPct val="100000"/>
              </a:lnSpc>
              <a:spcBef>
                <a:spcPts val="60"/>
              </a:spcBef>
            </a:pPr>
            <a:r>
              <a:rPr lang="pt-BR" sz="1400" b="1" u="sng" spc="-10" smtClean="0">
                <a:solidFill>
                  <a:srgbClr val="E68200"/>
                </a:solidFill>
                <a:uFill>
                  <a:solidFill>
                    <a:srgbClr val="E68200"/>
                  </a:solidFill>
                </a:uFill>
                <a:latin typeface="Tahoma"/>
                <a:cs typeface="Tahoma"/>
              </a:rPr>
              <a:t>https://sisweb.tesouro.gov.br/apex/f?p=2501:9::::9:P9_ID_PUBLICACAO:26242</a:t>
            </a:r>
          </a:p>
          <a:p>
            <a:pPr marL="149860">
              <a:lnSpc>
                <a:spcPct val="100000"/>
              </a:lnSpc>
              <a:spcBef>
                <a:spcPts val="60"/>
              </a:spcBef>
            </a:pPr>
            <a:r>
              <a:rPr lang="pt-BR" sz="1400" b="1" u="sng" spc="-10" smtClean="0">
                <a:solidFill>
                  <a:srgbClr val="E68200"/>
                </a:solidFill>
                <a:uFill>
                  <a:solidFill>
                    <a:srgbClr val="E68200"/>
                  </a:solidFill>
                </a:uFill>
                <a:latin typeface="Tahoma"/>
                <a:cs typeface="Tahoma"/>
              </a:rPr>
              <a:t>https://sisweb.tesouro.gov.br/apex/f?p=2501:9::::9:P9_ID_PUBLICACAO:49046</a:t>
            </a:r>
          </a:p>
          <a:p>
            <a:pPr marL="149860">
              <a:lnSpc>
                <a:spcPct val="100000"/>
              </a:lnSpc>
              <a:spcBef>
                <a:spcPts val="60"/>
              </a:spcBef>
            </a:pPr>
            <a:r>
              <a:rPr lang="pt-BR" sz="1400" b="1" u="sng" spc="-10" smtClean="0">
                <a:solidFill>
                  <a:srgbClr val="E68200"/>
                </a:solidFill>
                <a:uFill>
                  <a:solidFill>
                    <a:srgbClr val="E68200"/>
                  </a:solidFill>
                </a:uFill>
                <a:latin typeface="Tahoma"/>
                <a:cs typeface="Tahoma"/>
              </a:rPr>
              <a:t>https://sisweb.tesouro.gov.br/apex/f?p=2501:9::::9:P9_ID_PUBLICACAO:49047 </a:t>
            </a:r>
            <a:endParaRPr lang="pt-BR" sz="1400" b="1" u="sng" spc="-10" dirty="0">
              <a:solidFill>
                <a:srgbClr val="E68200"/>
              </a:solidFill>
              <a:uFill>
                <a:solidFill>
                  <a:srgbClr val="E68200"/>
                </a:solidFill>
              </a:uFill>
              <a:latin typeface="Tahoma"/>
              <a:cs typeface="Tahoma"/>
            </a:endParaRPr>
          </a:p>
        </p:txBody>
      </p:sp>
    </p:spTree>
    <p:extLst>
      <p:ext uri="{BB962C8B-B14F-4D97-AF65-F5344CB8AC3E}">
        <p14:creationId xmlns:p14="http://schemas.microsoft.com/office/powerpoint/2010/main" val="27629516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415752" y="222239"/>
            <a:ext cx="9257729" cy="468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a:solidFill>
                  <a:srgbClr val="FF0000"/>
                </a:solidFill>
                <a:latin typeface="Times New Roman" pitchFamily="18" charset="0"/>
                <a:ea typeface="MS PGothic" pitchFamily="34" charset="-128"/>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a:solidFill>
                  <a:srgbClr val="FF0000"/>
                </a:solidFill>
                <a:latin typeface="Times New Roman" pitchFamily="18" charset="0"/>
                <a:ea typeface="MS PGothic" pitchFamily="34" charset="-128"/>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a:solidFill>
                  <a:srgbClr val="FF0000"/>
                </a:solidFill>
                <a:latin typeface="Times New Roman" pitchFamily="18" charset="0"/>
                <a:ea typeface="MS PGothic" pitchFamily="34" charset="-128"/>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a:solidFill>
                  <a:srgbClr val="FF0000"/>
                </a:solidFill>
                <a:latin typeface="Times New Roman" pitchFamily="18" charset="0"/>
                <a:ea typeface="MS PGothic" pitchFamily="34" charset="-128"/>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a:solidFill>
                  <a:srgbClr val="FF0000"/>
                </a:solidFill>
                <a:latin typeface="Times New Roman" pitchFamily="18" charset="0"/>
                <a:ea typeface="MS PGothic" pitchFamily="34" charset="-128"/>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a:solidFill>
                  <a:srgbClr val="FF0000"/>
                </a:solidFill>
                <a:latin typeface="Times New Roman" pitchFamily="18" charset="0"/>
                <a:ea typeface="MS PGothic" pitchFamily="34" charset="-128"/>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a:solidFill>
                  <a:srgbClr val="FF0000"/>
                </a:solidFill>
                <a:latin typeface="Times New Roman" pitchFamily="18" charset="0"/>
                <a:ea typeface="MS PGothic" pitchFamily="34" charset="-128"/>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a:solidFill>
                  <a:srgbClr val="FF0000"/>
                </a:solidFill>
                <a:latin typeface="Times New Roman" pitchFamily="18" charset="0"/>
                <a:ea typeface="MS PGothic" pitchFamily="34" charset="-128"/>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b="1">
                <a:solidFill>
                  <a:srgbClr val="FF0000"/>
                </a:solidFill>
                <a:latin typeface="Times New Roman" pitchFamily="18" charset="0"/>
                <a:ea typeface="MS PGothic" pitchFamily="34" charset="-128"/>
              </a:defRPr>
            </a:lvl9pPr>
          </a:lstStyle>
          <a:p>
            <a:pPr algn="ctr" eaLnBrk="1" hangingPunct="1">
              <a:lnSpc>
                <a:spcPct val="120000"/>
              </a:lnSpc>
            </a:pPr>
            <a:r>
              <a:rPr lang="pt-BR" altLang="pt-BR" sz="2800" dirty="0">
                <a:solidFill>
                  <a:srgbClr val="92D050"/>
                </a:solidFill>
                <a:latin typeface="Tahoma" pitchFamily="34" charset="0"/>
              </a:rPr>
              <a:t>Resumo da situação financeira do </a:t>
            </a:r>
            <a:r>
              <a:rPr lang="pt-BR" altLang="pt-BR" sz="2800">
                <a:solidFill>
                  <a:srgbClr val="92D050"/>
                </a:solidFill>
                <a:latin typeface="Tahoma" pitchFamily="34" charset="0"/>
              </a:rPr>
              <a:t>Estado </a:t>
            </a:r>
            <a:r>
              <a:rPr lang="pt-BR" altLang="pt-BR" sz="2800" smtClean="0">
                <a:solidFill>
                  <a:srgbClr val="92D050"/>
                </a:solidFill>
                <a:latin typeface="Tahoma" pitchFamily="34" charset="0"/>
              </a:rPr>
              <a:t>de MG</a:t>
            </a:r>
            <a:endParaRPr lang="pt-BR" altLang="pt-BR" sz="2800" dirty="0">
              <a:solidFill>
                <a:srgbClr val="92D050"/>
              </a:solidFill>
              <a:latin typeface="Tahoma" pitchFamily="34" charset="0"/>
            </a:endParaRPr>
          </a:p>
        </p:txBody>
      </p:sp>
      <p:graphicFrame>
        <p:nvGraphicFramePr>
          <p:cNvPr id="4" name="Tabela 2"/>
          <p:cNvGraphicFramePr>
            <a:graphicFrameLocks noGrp="1"/>
          </p:cNvGraphicFramePr>
          <p:nvPr>
            <p:extLst>
              <p:ext uri="{D42A27DB-BD31-4B8C-83A1-F6EECF244321}">
                <p14:modId xmlns:p14="http://schemas.microsoft.com/office/powerpoint/2010/main" val="364514214"/>
              </p:ext>
            </p:extLst>
          </p:nvPr>
        </p:nvGraphicFramePr>
        <p:xfrm>
          <a:off x="127334" y="836712"/>
          <a:ext cx="9473866" cy="5832648"/>
        </p:xfrm>
        <a:graphic>
          <a:graphicData uri="http://schemas.openxmlformats.org/drawingml/2006/table">
            <a:tbl>
              <a:tblPr firstRow="1" bandRow="1">
                <a:tableStyleId>{5C22544A-7EE6-4342-B048-85BDC9FD1C3A}</a:tableStyleId>
              </a:tblPr>
              <a:tblGrid>
                <a:gridCol w="4673266">
                  <a:extLst>
                    <a:ext uri="{9D8B030D-6E8A-4147-A177-3AD203B41FA5}">
                      <a16:colId xmlns="" xmlns:a16="http://schemas.microsoft.com/office/drawing/2014/main" val="20000"/>
                    </a:ext>
                  </a:extLst>
                </a:gridCol>
                <a:gridCol w="4800600">
                  <a:extLst>
                    <a:ext uri="{9D8B030D-6E8A-4147-A177-3AD203B41FA5}">
                      <a16:colId xmlns="" xmlns:a16="http://schemas.microsoft.com/office/drawing/2014/main" val="20001"/>
                    </a:ext>
                  </a:extLst>
                </a:gridCol>
              </a:tblGrid>
              <a:tr h="1167843">
                <a:tc>
                  <a:txBody>
                    <a:bodyPr/>
                    <a:lstStyle/>
                    <a:p>
                      <a:pPr algn="ctr"/>
                      <a:r>
                        <a:rPr lang="pt-BR" sz="2400" b="0" dirty="0">
                          <a:solidFill>
                            <a:schemeClr val="tx1"/>
                          </a:solidFill>
                          <a:latin typeface="Times New Roman" panose="02020603050405020304" pitchFamily="18" charset="0"/>
                          <a:cs typeface="Times New Roman" panose="02020603050405020304" pitchFamily="18" charset="0"/>
                        </a:rPr>
                        <a:t>SUBTRAÇÃO HISTÓRICA DE RECEITAS DOS ESTADOS</a:t>
                      </a:r>
                    </a:p>
                  </a:txBody>
                  <a:tcPr marL="91447" marR="91447" marT="45723" marB="45723" anchor="ctr">
                    <a:solidFill>
                      <a:srgbClr val="74B230"/>
                    </a:solidFill>
                  </a:tcPr>
                </a:tc>
                <a:tc>
                  <a:txBody>
                    <a:bodyPr/>
                    <a:lstStyle/>
                    <a:p>
                      <a:pPr algn="ctr"/>
                      <a:r>
                        <a:rPr lang="pt-BR" sz="2400" b="0" dirty="0">
                          <a:solidFill>
                            <a:schemeClr val="tx1"/>
                          </a:solidFill>
                          <a:latin typeface="Times New Roman" panose="02020603050405020304" pitchFamily="18" charset="0"/>
                          <a:cs typeface="Times New Roman" panose="02020603050405020304" pitchFamily="18" charset="0"/>
                        </a:rPr>
                        <a:t>AGRAVAMENTO DA SITUAÇÃO FINANCEIRA DOS ESTADOS</a:t>
                      </a:r>
                    </a:p>
                  </a:txBody>
                  <a:tcPr marL="91447" marR="91447" marT="45723" marB="45723" anchor="ctr">
                    <a:solidFill>
                      <a:srgbClr val="74B230"/>
                    </a:solidFill>
                  </a:tcPr>
                </a:tc>
                <a:extLst>
                  <a:ext uri="{0D108BD9-81ED-4DB2-BD59-A6C34878D82A}">
                    <a16:rowId xmlns="" xmlns:a16="http://schemas.microsoft.com/office/drawing/2014/main" val="10000"/>
                  </a:ext>
                </a:extLst>
              </a:tr>
              <a:tr h="4664805">
                <a:tc>
                  <a:txBody>
                    <a:bodyPr/>
                    <a:lstStyle/>
                    <a:p>
                      <a:pPr marL="285750" indent="-285750">
                        <a:buFont typeface="Wingdings" pitchFamily="2" charset="2"/>
                        <a:buChar char="ü"/>
                      </a:pPr>
                      <a:r>
                        <a:rPr lang="pt-BR" sz="1800" b="1" dirty="0">
                          <a:solidFill>
                            <a:schemeClr val="tx1"/>
                          </a:solidFill>
                        </a:rPr>
                        <a:t>DÍVIDA REFINANCIADA PELA UNIÃO</a:t>
                      </a:r>
                    </a:p>
                    <a:p>
                      <a:pPr marL="0" indent="0">
                        <a:buFont typeface="Wingdings" pitchFamily="2" charset="2"/>
                        <a:buNone/>
                      </a:pPr>
                      <a:endParaRPr lang="pt-BR" sz="500" b="1" dirty="0">
                        <a:solidFill>
                          <a:schemeClr val="tx1"/>
                        </a:solidFill>
                      </a:endParaRPr>
                    </a:p>
                    <a:p>
                      <a:pPr marL="0" indent="0">
                        <a:spcBef>
                          <a:spcPts val="300"/>
                        </a:spcBef>
                        <a:spcAft>
                          <a:spcPts val="300"/>
                        </a:spcAft>
                      </a:pPr>
                      <a:r>
                        <a:rPr lang="pt-BR" altLang="pt-BR" sz="1500" dirty="0">
                          <a:solidFill>
                            <a:schemeClr val="tx1"/>
                          </a:solidFill>
                          <a:latin typeface="Tahoma" panose="020B0604030504040204" pitchFamily="34" charset="0"/>
                        </a:rPr>
                        <a:t>Estoque inicial refinanciado </a:t>
                      </a:r>
                      <a:r>
                        <a:rPr lang="pt-BR" altLang="pt-BR" sz="1500">
                          <a:solidFill>
                            <a:schemeClr val="tx1"/>
                          </a:solidFill>
                          <a:latin typeface="Tahoma" panose="020B0604030504040204" pitchFamily="34" charset="0"/>
                        </a:rPr>
                        <a:t>(</a:t>
                      </a:r>
                      <a:r>
                        <a:rPr lang="pt-BR" altLang="pt-BR" sz="1500" smtClean="0">
                          <a:solidFill>
                            <a:schemeClr val="tx1"/>
                          </a:solidFill>
                          <a:latin typeface="Tahoma" panose="020B0604030504040204" pitchFamily="34" charset="0"/>
                        </a:rPr>
                        <a:t>1998) </a:t>
                      </a:r>
                      <a:r>
                        <a:rPr lang="pt-BR" altLang="pt-BR" sz="1500" dirty="0">
                          <a:solidFill>
                            <a:schemeClr val="tx1"/>
                          </a:solidFill>
                          <a:latin typeface="Tahoma" panose="020B0604030504040204" pitchFamily="34" charset="0"/>
                        </a:rPr>
                        <a:t>= </a:t>
                      </a:r>
                      <a:r>
                        <a:rPr lang="pt-BR" altLang="pt-BR" sz="1500" b="1" dirty="0">
                          <a:solidFill>
                            <a:schemeClr val="tx1"/>
                          </a:solidFill>
                          <a:latin typeface="Tahoma" panose="020B0604030504040204" pitchFamily="34" charset="0"/>
                        </a:rPr>
                        <a:t>R</a:t>
                      </a:r>
                      <a:r>
                        <a:rPr lang="pt-BR" altLang="pt-BR" sz="1500" b="1">
                          <a:solidFill>
                            <a:schemeClr val="tx1"/>
                          </a:solidFill>
                          <a:latin typeface="Tahoma" panose="020B0604030504040204" pitchFamily="34" charset="0"/>
                        </a:rPr>
                        <a:t>$ </a:t>
                      </a:r>
                      <a:r>
                        <a:rPr lang="pt-BR" altLang="pt-BR" sz="1500" b="1" smtClean="0">
                          <a:solidFill>
                            <a:schemeClr val="tx1"/>
                          </a:solidFill>
                          <a:latin typeface="Tahoma" panose="020B0604030504040204" pitchFamily="34" charset="0"/>
                        </a:rPr>
                        <a:t>14,883</a:t>
                      </a:r>
                      <a:r>
                        <a:rPr lang="pt-BR" altLang="pt-BR" sz="1500" smtClean="0">
                          <a:solidFill>
                            <a:schemeClr val="tx1"/>
                          </a:solidFill>
                          <a:latin typeface="Tahoma" panose="020B0604030504040204" pitchFamily="34" charset="0"/>
                        </a:rPr>
                        <a:t> </a:t>
                      </a:r>
                      <a:r>
                        <a:rPr lang="pt-BR" altLang="pt-BR" sz="1500" b="1" smtClean="0">
                          <a:solidFill>
                            <a:schemeClr val="tx1"/>
                          </a:solidFill>
                          <a:latin typeface="Tahoma" panose="020B0604030504040204" pitchFamily="34" charset="0"/>
                        </a:rPr>
                        <a:t>Bi</a:t>
                      </a:r>
                      <a:endParaRPr lang="pt-BR" altLang="pt-BR" sz="1500" b="1" dirty="0">
                        <a:solidFill>
                          <a:schemeClr val="tx1"/>
                        </a:solidFill>
                        <a:latin typeface="Tahoma" panose="020B0604030504040204" pitchFamily="34" charset="0"/>
                      </a:endParaRPr>
                    </a:p>
                    <a:p>
                      <a:pPr marL="0" indent="0">
                        <a:spcBef>
                          <a:spcPts val="300"/>
                        </a:spcBef>
                        <a:spcAft>
                          <a:spcPts val="300"/>
                        </a:spcAft>
                      </a:pPr>
                      <a:r>
                        <a:rPr lang="pt-BR" altLang="pt-BR" sz="1500" dirty="0">
                          <a:solidFill>
                            <a:schemeClr val="tx1"/>
                          </a:solidFill>
                          <a:latin typeface="Tahoma" panose="020B0604030504040204" pitchFamily="34" charset="0"/>
                        </a:rPr>
                        <a:t>Pagamentos </a:t>
                      </a:r>
                      <a:r>
                        <a:rPr lang="pt-BR" altLang="pt-BR" sz="1500">
                          <a:solidFill>
                            <a:schemeClr val="tx1"/>
                          </a:solidFill>
                          <a:latin typeface="Tahoma" panose="020B0604030504040204" pitchFamily="34" charset="0"/>
                        </a:rPr>
                        <a:t>(</a:t>
                      </a:r>
                      <a:r>
                        <a:rPr lang="pt-BR" altLang="pt-BR" sz="1500" smtClean="0">
                          <a:solidFill>
                            <a:schemeClr val="tx1"/>
                          </a:solidFill>
                          <a:latin typeface="Tahoma" panose="020B0604030504040204" pitchFamily="34" charset="0"/>
                        </a:rPr>
                        <a:t>1998 </a:t>
                      </a:r>
                      <a:r>
                        <a:rPr lang="pt-BR" altLang="pt-BR" sz="1500">
                          <a:solidFill>
                            <a:schemeClr val="tx1"/>
                          </a:solidFill>
                          <a:latin typeface="Tahoma" panose="020B0604030504040204" pitchFamily="34" charset="0"/>
                        </a:rPr>
                        <a:t>a </a:t>
                      </a:r>
                      <a:r>
                        <a:rPr lang="pt-BR" altLang="pt-BR" sz="1500" smtClean="0">
                          <a:solidFill>
                            <a:schemeClr val="tx1"/>
                          </a:solidFill>
                          <a:latin typeface="Tahoma" panose="020B0604030504040204" pitchFamily="34" charset="0"/>
                        </a:rPr>
                        <a:t>2024) </a:t>
                      </a:r>
                      <a:r>
                        <a:rPr lang="pt-BR" altLang="pt-BR" sz="1500">
                          <a:solidFill>
                            <a:schemeClr val="tx1"/>
                          </a:solidFill>
                          <a:latin typeface="Tahoma" panose="020B0604030504040204" pitchFamily="34" charset="0"/>
                        </a:rPr>
                        <a:t>= </a:t>
                      </a:r>
                      <a:r>
                        <a:rPr lang="pt-BR" altLang="pt-BR" sz="1500" b="1" smtClean="0">
                          <a:solidFill>
                            <a:schemeClr val="tx1"/>
                          </a:solidFill>
                          <a:latin typeface="Tahoma" panose="020B0604030504040204" pitchFamily="34" charset="0"/>
                        </a:rPr>
                        <a:t>R</a:t>
                      </a:r>
                      <a:r>
                        <a:rPr lang="pt-BR" altLang="pt-BR" sz="1500" b="1">
                          <a:solidFill>
                            <a:schemeClr val="tx1"/>
                          </a:solidFill>
                          <a:latin typeface="Tahoma" panose="020B0604030504040204" pitchFamily="34" charset="0"/>
                        </a:rPr>
                        <a:t>$ </a:t>
                      </a:r>
                      <a:r>
                        <a:rPr lang="pt-BR" altLang="pt-BR" sz="1500" b="1" smtClean="0">
                          <a:solidFill>
                            <a:schemeClr val="tx1"/>
                          </a:solidFill>
                          <a:latin typeface="Tahoma" panose="020B0604030504040204" pitchFamily="34" charset="0"/>
                        </a:rPr>
                        <a:t>51,115 Bi</a:t>
                      </a:r>
                      <a:endParaRPr lang="pt-BR" altLang="pt-BR" sz="1500" b="1" dirty="0">
                        <a:solidFill>
                          <a:schemeClr val="tx1"/>
                        </a:solidFill>
                        <a:latin typeface="Tahoma" panose="020B0604030504040204" pitchFamily="34" charset="0"/>
                      </a:endParaRPr>
                    </a:p>
                    <a:p>
                      <a:pPr marL="0" indent="0">
                        <a:spcBef>
                          <a:spcPts val="300"/>
                        </a:spcBef>
                        <a:spcAft>
                          <a:spcPts val="300"/>
                        </a:spcAft>
                      </a:pPr>
                      <a:r>
                        <a:rPr lang="pt-BR" altLang="pt-BR" sz="1500" dirty="0">
                          <a:solidFill>
                            <a:schemeClr val="tx1"/>
                          </a:solidFill>
                          <a:latin typeface="Tahoma" panose="020B0604030504040204" pitchFamily="34" charset="0"/>
                        </a:rPr>
                        <a:t>Estoque da dívida </a:t>
                      </a:r>
                      <a:r>
                        <a:rPr lang="pt-BR" altLang="pt-BR" sz="1500">
                          <a:solidFill>
                            <a:schemeClr val="tx1"/>
                          </a:solidFill>
                          <a:latin typeface="Tahoma" panose="020B0604030504040204" pitchFamily="34" charset="0"/>
                        </a:rPr>
                        <a:t>em </a:t>
                      </a:r>
                      <a:r>
                        <a:rPr lang="pt-BR" altLang="pt-BR" sz="1500" smtClean="0">
                          <a:solidFill>
                            <a:schemeClr val="tx1"/>
                          </a:solidFill>
                          <a:latin typeface="Tahoma" panose="020B0604030504040204" pitchFamily="34" charset="0"/>
                        </a:rPr>
                        <a:t>2024 </a:t>
                      </a:r>
                      <a:r>
                        <a:rPr lang="pt-BR" altLang="pt-BR" sz="1500" b="1" dirty="0">
                          <a:solidFill>
                            <a:schemeClr val="tx1"/>
                          </a:solidFill>
                          <a:latin typeface="Tahoma" panose="020B0604030504040204" pitchFamily="34" charset="0"/>
                        </a:rPr>
                        <a:t>= R</a:t>
                      </a:r>
                      <a:r>
                        <a:rPr lang="pt-BR" altLang="pt-BR" sz="1500" b="1">
                          <a:solidFill>
                            <a:schemeClr val="tx1"/>
                          </a:solidFill>
                          <a:latin typeface="Tahoma" panose="020B0604030504040204" pitchFamily="34" charset="0"/>
                        </a:rPr>
                        <a:t>$ </a:t>
                      </a:r>
                      <a:r>
                        <a:rPr lang="pt-BR" altLang="pt-BR" sz="1500" b="1" smtClean="0">
                          <a:solidFill>
                            <a:schemeClr val="tx1"/>
                          </a:solidFill>
                          <a:latin typeface="Tahoma" panose="020B0604030504040204" pitchFamily="34" charset="0"/>
                        </a:rPr>
                        <a:t>159,653 Bi</a:t>
                      </a:r>
                      <a:endParaRPr lang="pt-BR" altLang="pt-BR" sz="1500" b="1" dirty="0">
                        <a:solidFill>
                          <a:schemeClr val="tx1"/>
                        </a:solidFill>
                        <a:latin typeface="Tahoma" panose="020B0604030504040204" pitchFamily="34" charset="0"/>
                      </a:endParaRPr>
                    </a:p>
                    <a:p>
                      <a:pPr marL="0" indent="0">
                        <a:spcBef>
                          <a:spcPts val="0"/>
                        </a:spcBef>
                        <a:spcAft>
                          <a:spcPts val="0"/>
                        </a:spcAft>
                      </a:pPr>
                      <a:r>
                        <a:rPr lang="pt-BR" altLang="pt-BR" sz="800" smtClean="0">
                          <a:solidFill>
                            <a:schemeClr val="tx1"/>
                          </a:solidFill>
                          <a:latin typeface="Tahoma" panose="020B0604030504040204" pitchFamily="34" charset="0"/>
                        </a:rPr>
                        <a:t>Fontes: </a:t>
                      </a:r>
                      <a:r>
                        <a:rPr lang="pt-BR" altLang="pt-BR" sz="800" b="0" smtClean="0">
                          <a:solidFill>
                            <a:schemeClr val="tx1"/>
                          </a:solidFill>
                          <a:latin typeface="Tahoma" panose="020B0604030504040204" pitchFamily="34" charset="0"/>
                          <a:ea typeface="Tahoma" panose="020B0604030504040204" pitchFamily="34" charset="0"/>
                          <a:cs typeface="Tahoma" panose="020B0604030504040204" pitchFamily="34" charset="0"/>
                          <a:hlinkClick r:id="rId3"/>
                        </a:rPr>
                        <a:t>https://sisweb.tesouro.gov.br/apex/f?p=2501:9::::9:P9_ID_PUBLICACAO:26242</a:t>
                      </a:r>
                      <a:r>
                        <a:rPr lang="pt-BR" altLang="pt-BR" sz="800" b="0" smtClean="0">
                          <a:solidFill>
                            <a:schemeClr val="tx1"/>
                          </a:solidFill>
                          <a:latin typeface="Tahoma" panose="020B0604030504040204" pitchFamily="34" charset="0"/>
                          <a:ea typeface="Tahoma" panose="020B0604030504040204" pitchFamily="34" charset="0"/>
                          <a:cs typeface="Tahoma" panose="020B0604030504040204" pitchFamily="34" charset="0"/>
                        </a:rPr>
                        <a:t> </a:t>
                      </a:r>
                    </a:p>
                    <a:p>
                      <a:pPr marL="0" indent="0">
                        <a:spcBef>
                          <a:spcPts val="0"/>
                        </a:spcBef>
                        <a:spcAft>
                          <a:spcPts val="0"/>
                        </a:spcAft>
                      </a:pPr>
                      <a:r>
                        <a:rPr lang="pt-BR" altLang="pt-BR" sz="800" b="0" smtClean="0">
                          <a:solidFill>
                            <a:schemeClr val="tx1"/>
                          </a:solidFill>
                          <a:latin typeface="Tahoma" panose="020B0604030504040204" pitchFamily="34" charset="0"/>
                          <a:ea typeface="Tahoma" panose="020B0604030504040204" pitchFamily="34" charset="0"/>
                          <a:cs typeface="Tahoma" panose="020B0604030504040204" pitchFamily="34" charset="0"/>
                          <a:hlinkClick r:id="rId4"/>
                        </a:rPr>
                        <a:t>https://sisweb.tesouro.gov.br/apex/f?p=2501:9::::9:P9_ID_PUBLICACAO:49046</a:t>
                      </a:r>
                      <a:r>
                        <a:rPr lang="pt-BR" altLang="pt-BR" sz="800" b="0" smtClean="0">
                          <a:solidFill>
                            <a:schemeClr val="tx1"/>
                          </a:solidFill>
                          <a:latin typeface="Tahoma" panose="020B0604030504040204" pitchFamily="34" charset="0"/>
                          <a:ea typeface="Tahoma" panose="020B0604030504040204" pitchFamily="34" charset="0"/>
                          <a:cs typeface="Tahoma" panose="020B0604030504040204" pitchFamily="34" charset="0"/>
                        </a:rPr>
                        <a:t> </a:t>
                      </a:r>
                    </a:p>
                    <a:p>
                      <a:pPr marL="0" indent="0">
                        <a:spcBef>
                          <a:spcPts val="0"/>
                        </a:spcBef>
                        <a:spcAft>
                          <a:spcPts val="0"/>
                        </a:spcAft>
                      </a:pPr>
                      <a:r>
                        <a:rPr lang="pt-BR" altLang="pt-BR" sz="800" b="0" smtClean="0">
                          <a:solidFill>
                            <a:schemeClr val="tx1"/>
                          </a:solidFill>
                          <a:latin typeface="Tahoma" panose="020B0604030504040204" pitchFamily="34" charset="0"/>
                          <a:ea typeface="Tahoma" panose="020B0604030504040204" pitchFamily="34" charset="0"/>
                          <a:cs typeface="Tahoma" panose="020B0604030504040204" pitchFamily="34" charset="0"/>
                          <a:hlinkClick r:id="rId5"/>
                        </a:rPr>
                        <a:t>https://sisweb.tesouro.gov.br/apex/f?p=2501:9::::9:P9_ID_PUBLICACAO:49047</a:t>
                      </a:r>
                      <a:r>
                        <a:rPr lang="pt-BR" altLang="pt-BR" sz="800" b="0" smtClean="0">
                          <a:solidFill>
                            <a:schemeClr val="tx1"/>
                          </a:solidFill>
                          <a:latin typeface="Tahoma" panose="020B0604030504040204" pitchFamily="34" charset="0"/>
                          <a:ea typeface="Tahoma" panose="020B0604030504040204" pitchFamily="34" charset="0"/>
                          <a:cs typeface="Tahoma" panose="020B0604030504040204" pitchFamily="34" charset="0"/>
                        </a:rPr>
                        <a:t>   </a:t>
                      </a:r>
                    </a:p>
                    <a:p>
                      <a:pPr marL="0" indent="0">
                        <a:spcBef>
                          <a:spcPts val="300"/>
                        </a:spcBef>
                        <a:spcAft>
                          <a:spcPts val="300"/>
                        </a:spcAft>
                      </a:pPr>
                      <a:endParaRPr lang="pt-BR" sz="500" dirty="0">
                        <a:solidFill>
                          <a:schemeClr val="tx1"/>
                        </a:solidFill>
                        <a:latin typeface="Tahoma" panose="020B0604030504040204" pitchFamily="34" charset="0"/>
                      </a:endParaRPr>
                    </a:p>
                    <a:p>
                      <a:pPr marL="0" indent="0">
                        <a:spcBef>
                          <a:spcPts val="300"/>
                        </a:spcBef>
                        <a:spcAft>
                          <a:spcPts val="300"/>
                        </a:spcAft>
                      </a:pPr>
                      <a:endParaRPr lang="pt-BR" sz="100" dirty="0">
                        <a:solidFill>
                          <a:schemeClr val="tx1"/>
                        </a:solidFill>
                      </a:endParaRPr>
                    </a:p>
                    <a:p>
                      <a:pPr marL="285750" indent="-285750">
                        <a:buFont typeface="Wingdings" pitchFamily="2" charset="2"/>
                        <a:buChar char="ü"/>
                      </a:pPr>
                      <a:r>
                        <a:rPr lang="pt-BR" sz="1800" b="1">
                          <a:solidFill>
                            <a:schemeClr val="tx1"/>
                          </a:solidFill>
                        </a:rPr>
                        <a:t>LEI </a:t>
                      </a:r>
                      <a:r>
                        <a:rPr lang="pt-BR" sz="1800" b="1" smtClean="0">
                          <a:solidFill>
                            <a:schemeClr val="tx1"/>
                          </a:solidFill>
                        </a:rPr>
                        <a:t>KANDIR</a:t>
                      </a:r>
                    </a:p>
                    <a:p>
                      <a:pPr marL="0" indent="0">
                        <a:spcBef>
                          <a:spcPts val="0"/>
                        </a:spcBef>
                        <a:spcAft>
                          <a:spcPts val="0"/>
                        </a:spcAft>
                      </a:pPr>
                      <a:r>
                        <a:rPr lang="pt-BR" altLang="pt-BR" sz="1600" b="1" kern="1200" smtClean="0">
                          <a:solidFill>
                            <a:schemeClr val="tx1"/>
                          </a:solidFill>
                          <a:latin typeface="Tahoma" panose="020B0604030504040204" pitchFamily="34" charset="0"/>
                          <a:ea typeface="+mn-ea"/>
                          <a:cs typeface="+mn-cs"/>
                        </a:rPr>
                        <a:t>Perda de R$ 135 BILHÕES </a:t>
                      </a:r>
                      <a:r>
                        <a:rPr lang="pt-BR" altLang="pt-BR" sz="1600" b="0" kern="1200" smtClean="0">
                          <a:solidFill>
                            <a:schemeClr val="tx1"/>
                          </a:solidFill>
                          <a:latin typeface="Tahoma" panose="020B0604030504040204" pitchFamily="34" charset="0"/>
                          <a:ea typeface="+mn-ea"/>
                          <a:cs typeface="+mn-cs"/>
                        </a:rPr>
                        <a:t>(1996 a 2015) </a:t>
                      </a:r>
                      <a:r>
                        <a:rPr lang="pt-BR" altLang="pt-BR" sz="700" b="0" kern="1200" smtClean="0">
                          <a:solidFill>
                            <a:schemeClr val="bg2"/>
                          </a:solidFill>
                          <a:latin typeface="Tahoma" panose="020B0604030504040204" pitchFamily="34" charset="0"/>
                          <a:ea typeface="+mn-ea"/>
                          <a:cs typeface="+mn-cs"/>
                          <a:hlinkClick r:id="rId6"/>
                        </a:rPr>
                        <a:t>https://www2.camara.leg.br/atividade-legislativa/comissoes/comissoes-temporarias/especiais/55a-legislatura/plp-221-98-altera-a-lei-kandir/documentos/audiencias-publicas/jose-afonso-31-05.2017</a:t>
                      </a:r>
                      <a:r>
                        <a:rPr lang="pt-BR" altLang="pt-BR" sz="700" b="0" kern="1200" smtClean="0">
                          <a:solidFill>
                            <a:schemeClr val="bg2"/>
                          </a:solidFill>
                          <a:latin typeface="Tahoma" panose="020B0604030504040204" pitchFamily="34" charset="0"/>
                          <a:ea typeface="+mn-ea"/>
                          <a:cs typeface="+mn-cs"/>
                        </a:rPr>
                        <a:t> </a:t>
                      </a:r>
                      <a:r>
                        <a:rPr lang="pt-BR" altLang="pt-BR" sz="700" kern="1200" smtClean="0">
                          <a:solidFill>
                            <a:schemeClr val="bg2"/>
                          </a:solidFill>
                          <a:latin typeface="Tahoma" panose="020B0604030504040204" pitchFamily="34" charset="0"/>
                          <a:ea typeface="+mn-ea"/>
                          <a:cs typeface="+mn-cs"/>
                        </a:rPr>
                        <a:t>- página 9</a:t>
                      </a:r>
                      <a:endParaRPr lang="pt-BR" sz="700" b="1" smtClean="0">
                        <a:solidFill>
                          <a:schemeClr val="bg2"/>
                        </a:solidFill>
                      </a:endParaRP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pt-BR" sz="700" b="1" smtClean="0">
                        <a:solidFill>
                          <a:schemeClr val="bg2"/>
                        </a:solidFill>
                      </a:endParaRP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pt-BR" sz="700" b="1" smtClean="0">
                        <a:solidFill>
                          <a:schemeClr val="bg2"/>
                        </a:solidFill>
                      </a:endParaRPr>
                    </a:p>
                    <a:p>
                      <a:endParaRPr lang="pt-BR" sz="1000" b="1" smtClean="0">
                        <a:solidFill>
                          <a:schemeClr val="bg2"/>
                        </a:solidFill>
                      </a:endParaRP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pt-BR" sz="5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pt-BR" sz="500" b="1" dirty="0">
                        <a:solidFill>
                          <a:schemeClr val="tx1"/>
                        </a:solidFill>
                      </a:endParaRPr>
                    </a:p>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ü"/>
                        <a:tabLst/>
                        <a:defRPr/>
                      </a:pPr>
                      <a:r>
                        <a:rPr lang="pt-BR" sz="1800" b="1" dirty="0">
                          <a:solidFill>
                            <a:schemeClr val="tx1"/>
                          </a:solidFill>
                        </a:rPr>
                        <a:t>INCENTIVOS FISCAIS INJUSTIFICADOS</a:t>
                      </a:r>
                    </a:p>
                    <a:p>
                      <a:pPr marL="0" marR="0" lvl="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pt-BR" sz="500" b="1" dirty="0">
                        <a:solidFill>
                          <a:schemeClr val="tx1"/>
                        </a:solidFill>
                      </a:endParaRPr>
                    </a:p>
                    <a:p>
                      <a:pPr marL="0" indent="0">
                        <a:buFont typeface="Wingdings" pitchFamily="2" charset="2"/>
                        <a:buNone/>
                      </a:pPr>
                      <a:endParaRPr lang="pt-BR" sz="200" b="1" dirty="0">
                        <a:solidFill>
                          <a:schemeClr val="tx1"/>
                        </a:solidFill>
                      </a:endParaRPr>
                    </a:p>
                    <a:p>
                      <a:pPr marL="0" indent="0">
                        <a:buFont typeface="Wingdings" pitchFamily="2" charset="2"/>
                        <a:buNone/>
                      </a:pPr>
                      <a:endParaRPr lang="pt-BR" sz="100" b="1" dirty="0">
                        <a:solidFill>
                          <a:schemeClr val="tx1"/>
                        </a:solidFill>
                      </a:endParaRPr>
                    </a:p>
                    <a:p>
                      <a:pPr marL="0" indent="0">
                        <a:buFont typeface="Wingdings" pitchFamily="2" charset="2"/>
                        <a:buNone/>
                      </a:pPr>
                      <a:endParaRPr lang="pt-BR" sz="200" b="1" dirty="0">
                        <a:solidFill>
                          <a:schemeClr val="tx1"/>
                        </a:solidFill>
                      </a:endParaRPr>
                    </a:p>
                    <a:p>
                      <a:pPr marL="0" indent="0">
                        <a:buFont typeface="Wingdings" pitchFamily="2" charset="2"/>
                        <a:buNone/>
                      </a:pPr>
                      <a:endParaRPr lang="pt-BR" sz="200" b="1" dirty="0">
                        <a:solidFill>
                          <a:schemeClr val="tx1"/>
                        </a:solidFill>
                      </a:endParaRPr>
                    </a:p>
                    <a:p>
                      <a:pPr marL="285750" indent="-285750">
                        <a:buFont typeface="Wingdings" pitchFamily="2" charset="2"/>
                        <a:buChar char="ü"/>
                      </a:pPr>
                      <a:r>
                        <a:rPr lang="pt-BR" sz="1800" b="1" dirty="0">
                          <a:solidFill>
                            <a:schemeClr val="tx1"/>
                          </a:solidFill>
                        </a:rPr>
                        <a:t>CONCENTRAÇÃO DA ARRECADAÇÃO TRIBUTÁRIA NA </a:t>
                      </a:r>
                      <a:r>
                        <a:rPr lang="pt-BR" sz="1800" b="1">
                          <a:solidFill>
                            <a:schemeClr val="tx1"/>
                          </a:solidFill>
                        </a:rPr>
                        <a:t>ESFERA </a:t>
                      </a:r>
                      <a:r>
                        <a:rPr lang="pt-BR" sz="1800" b="1" smtClean="0">
                          <a:solidFill>
                            <a:schemeClr val="tx1"/>
                          </a:solidFill>
                        </a:rPr>
                        <a:t>FEDERAL</a:t>
                      </a:r>
                      <a:endParaRPr lang="pt-BR" sz="1400" b="0" dirty="0">
                        <a:solidFill>
                          <a:schemeClr val="tx1"/>
                        </a:solidFill>
                      </a:endParaRPr>
                    </a:p>
                    <a:p>
                      <a:pPr marL="0" indent="0">
                        <a:buFontTx/>
                        <a:buNone/>
                      </a:pPr>
                      <a:endParaRPr lang="pt-BR" sz="500" b="0" dirty="0">
                        <a:solidFill>
                          <a:schemeClr val="tx1"/>
                        </a:solidFill>
                      </a:endParaRPr>
                    </a:p>
                  </a:txBody>
                  <a:tcPr marL="91447" marR="91447" marT="45723" marB="45723">
                    <a:solidFill>
                      <a:srgbClr val="E1F2CE"/>
                    </a:solidFill>
                  </a:tcPr>
                </a:tc>
                <a:tc>
                  <a:txBody>
                    <a:bodyPr/>
                    <a:lstStyle/>
                    <a:p>
                      <a:pPr marL="285750" indent="-285750">
                        <a:buFont typeface="Wingdings" pitchFamily="2" charset="2"/>
                        <a:buChar char="Ø"/>
                      </a:pPr>
                      <a:r>
                        <a:rPr lang="pt-BR" sz="1800" b="1" dirty="0">
                          <a:solidFill>
                            <a:schemeClr val="tx1"/>
                          </a:solidFill>
                          <a:latin typeface="+mn-lt"/>
                        </a:rPr>
                        <a:t>IMPACTOS DA “CRISE FABRICADA” e seu aprofundamento</a:t>
                      </a:r>
                    </a:p>
                    <a:p>
                      <a:pPr marL="285750" indent="-285750">
                        <a:buFont typeface="Arial" panose="020B0604020202020204" pitchFamily="34" charset="0"/>
                        <a:buChar char="•"/>
                      </a:pPr>
                      <a:r>
                        <a:rPr lang="pt-BR" sz="1600" dirty="0">
                          <a:solidFill>
                            <a:schemeClr val="tx1"/>
                          </a:solidFill>
                          <a:latin typeface="+mn-lt"/>
                          <a:ea typeface="Tahoma" panose="020B0604030504040204" pitchFamily="34" charset="0"/>
                          <a:cs typeface="Tahoma" panose="020B0604030504040204" pitchFamily="34" charset="0"/>
                        </a:rPr>
                        <a:t>Privilégio para gastos com a dívida</a:t>
                      </a:r>
                    </a:p>
                    <a:p>
                      <a:pPr marL="285750" indent="-285750">
                        <a:buFont typeface="Arial" panose="020B0604020202020204" pitchFamily="34" charset="0"/>
                        <a:buChar char="•"/>
                      </a:pPr>
                      <a:r>
                        <a:rPr lang="pt-BR" sz="1600" dirty="0">
                          <a:solidFill>
                            <a:schemeClr val="tx1"/>
                          </a:solidFill>
                          <a:latin typeface="+mn-lt"/>
                          <a:ea typeface="Tahoma" panose="020B0604030504040204" pitchFamily="34" charset="0"/>
                          <a:cs typeface="Tahoma" panose="020B0604030504040204" pitchFamily="34" charset="0"/>
                        </a:rPr>
                        <a:t>Cortes de investimentos e gastos sociais, contrarreformas e mais privatizações</a:t>
                      </a:r>
                    </a:p>
                    <a:p>
                      <a:pPr marL="0" indent="0">
                        <a:buFont typeface="Wingdings" pitchFamily="2" charset="2"/>
                        <a:buNone/>
                      </a:pPr>
                      <a:endParaRPr lang="pt-BR" sz="500" b="1" dirty="0">
                        <a:solidFill>
                          <a:schemeClr val="tx1"/>
                        </a:solidFill>
                        <a:latin typeface="+mn-lt"/>
                      </a:endParaRPr>
                    </a:p>
                    <a:p>
                      <a:pPr marL="285750" indent="-285750">
                        <a:buFont typeface="Wingdings" pitchFamily="2" charset="2"/>
                        <a:buChar char="Ø"/>
                      </a:pPr>
                      <a:r>
                        <a:rPr lang="pt-BR" sz="1800" b="1" dirty="0">
                          <a:solidFill>
                            <a:schemeClr val="tx1"/>
                          </a:solidFill>
                          <a:latin typeface="+mn-lt"/>
                        </a:rPr>
                        <a:t>RISCO de SECURITIZAÇÃO de DÍVIDA</a:t>
                      </a:r>
                    </a:p>
                    <a:p>
                      <a:pPr marL="285750" indent="-285750">
                        <a:buFont typeface="Arial" panose="020B0604020202020204" pitchFamily="34" charset="0"/>
                        <a:buChar char="•"/>
                      </a:pPr>
                      <a:r>
                        <a:rPr lang="pt-BR" sz="1600" dirty="0">
                          <a:solidFill>
                            <a:schemeClr val="tx1"/>
                          </a:solidFill>
                          <a:latin typeface="+mn-lt"/>
                          <a:ea typeface="Tahoma" panose="020B0604030504040204" pitchFamily="34" charset="0"/>
                          <a:cs typeface="Tahoma" panose="020B0604030504040204" pitchFamily="34" charset="0"/>
                        </a:rPr>
                        <a:t>Eterniza a destinação de recursos para a chamada “dívida” por fora dos controles orçamentários</a:t>
                      </a:r>
                    </a:p>
                    <a:p>
                      <a:pPr marL="0" indent="0">
                        <a:buFont typeface="Arial" panose="020B0604020202020204" pitchFamily="34" charset="0"/>
                        <a:buNone/>
                      </a:pPr>
                      <a:endParaRPr lang="pt-BR" sz="500" dirty="0">
                        <a:solidFill>
                          <a:schemeClr val="tx1"/>
                        </a:solidFill>
                        <a:latin typeface="+mn-lt"/>
                        <a:ea typeface="Tahoma" panose="020B0604030504040204" pitchFamily="34" charset="0"/>
                        <a:cs typeface="Tahoma" panose="020B0604030504040204" pitchFamily="34" charset="0"/>
                      </a:endParaRPr>
                    </a:p>
                    <a:p>
                      <a:pPr marL="285750" indent="-285750">
                        <a:buFont typeface="Wingdings" pitchFamily="2" charset="2"/>
                        <a:buChar char="Ø"/>
                      </a:pPr>
                      <a:r>
                        <a:rPr lang="pt-BR" sz="1800" b="1" kern="1200" dirty="0">
                          <a:solidFill>
                            <a:schemeClr val="tx1"/>
                          </a:solidFill>
                          <a:latin typeface="+mn-lt"/>
                          <a:ea typeface="+mn-ea"/>
                          <a:cs typeface="+mn-cs"/>
                        </a:rPr>
                        <a:t>LEI KANDIR: </a:t>
                      </a:r>
                    </a:p>
                    <a:p>
                      <a:pPr marL="285750" indent="-285750">
                        <a:buFont typeface="Arial" panose="020B0604020202020204" pitchFamily="34" charset="0"/>
                        <a:buChar char="•"/>
                      </a:pPr>
                      <a:r>
                        <a:rPr lang="pt-BR" sz="1600" b="0" kern="1200" dirty="0">
                          <a:solidFill>
                            <a:schemeClr val="tx1"/>
                          </a:solidFill>
                          <a:latin typeface="+mn-lt"/>
                          <a:ea typeface="Tahoma" panose="020B0604030504040204" pitchFamily="34" charset="0"/>
                          <a:cs typeface="Tahoma" panose="020B0604030504040204" pitchFamily="34" charset="0"/>
                        </a:rPr>
                        <a:t>Acordo rebaixado (STF): parcelamento em 18 anos de apenas cerca de 10% das perdas!</a:t>
                      </a:r>
                    </a:p>
                    <a:p>
                      <a:pPr marL="285750" indent="-285750">
                        <a:buFont typeface="Arial" panose="020B0604020202020204" pitchFamily="34" charset="0"/>
                        <a:buChar char="•"/>
                      </a:pPr>
                      <a:r>
                        <a:rPr lang="pt-BR" sz="1600" b="0" kern="1200" dirty="0">
                          <a:solidFill>
                            <a:schemeClr val="tx1"/>
                          </a:solidFill>
                          <a:latin typeface="+mn-lt"/>
                          <a:ea typeface="Tahoma" panose="020B0604030504040204" pitchFamily="34" charset="0"/>
                          <a:cs typeface="Tahoma" panose="020B0604030504040204" pitchFamily="34" charset="0"/>
                        </a:rPr>
                        <a:t>Fim do ressarcimento de perdas (EC 109)</a:t>
                      </a:r>
                      <a:r>
                        <a:rPr lang="pt-BR" sz="1600" b="1" kern="1200" dirty="0">
                          <a:solidFill>
                            <a:schemeClr val="tx1"/>
                          </a:solidFill>
                          <a:latin typeface="+mn-lt"/>
                          <a:ea typeface="+mn-ea"/>
                          <a:cs typeface="+mn-cs"/>
                        </a:rPr>
                        <a:t> </a:t>
                      </a:r>
                    </a:p>
                    <a:p>
                      <a:pPr marL="285750" indent="-285750">
                        <a:buFont typeface="Wingdings" pitchFamily="2" charset="2"/>
                        <a:buChar char="Ø"/>
                      </a:pPr>
                      <a:r>
                        <a:rPr lang="pt-BR" sz="1800" b="1" kern="1200" dirty="0">
                          <a:solidFill>
                            <a:schemeClr val="tx1"/>
                          </a:solidFill>
                          <a:latin typeface="+mn-lt"/>
                          <a:ea typeface="+mn-ea"/>
                          <a:cs typeface="+mn-cs"/>
                        </a:rPr>
                        <a:t>RISCOS COM A REFORMA </a:t>
                      </a:r>
                      <a:r>
                        <a:rPr lang="pt-BR" sz="1800" b="1" kern="1200">
                          <a:solidFill>
                            <a:schemeClr val="tx1"/>
                          </a:solidFill>
                          <a:latin typeface="+mn-lt"/>
                          <a:ea typeface="+mn-ea"/>
                          <a:cs typeface="+mn-cs"/>
                        </a:rPr>
                        <a:t>TRIBUTÁRIA </a:t>
                      </a:r>
                      <a:endParaRPr lang="pt-BR" sz="1800" b="1" kern="1200" smtClean="0">
                        <a:solidFill>
                          <a:schemeClr val="tx1"/>
                        </a:solidFill>
                        <a:latin typeface="+mn-lt"/>
                        <a:ea typeface="+mn-ea"/>
                        <a:cs typeface="+mn-cs"/>
                      </a:endParaRPr>
                    </a:p>
                    <a:p>
                      <a:pPr marL="0" indent="0">
                        <a:buFontTx/>
                        <a:buNone/>
                      </a:pPr>
                      <a:r>
                        <a:rPr lang="pt-BR" sz="1800" b="1" kern="1200" smtClean="0">
                          <a:solidFill>
                            <a:schemeClr val="tx1"/>
                          </a:solidFill>
                          <a:latin typeface="+mn-lt"/>
                          <a:ea typeface="+mn-ea"/>
                          <a:cs typeface="+mn-cs"/>
                        </a:rPr>
                        <a:t>(EC 132): </a:t>
                      </a:r>
                      <a:endParaRPr lang="pt-BR" sz="1800" b="1" kern="1200" dirty="0">
                        <a:solidFill>
                          <a:schemeClr val="tx1"/>
                        </a:solidFill>
                        <a:latin typeface="+mn-lt"/>
                        <a:ea typeface="+mn-ea"/>
                        <a:cs typeface="+mn-cs"/>
                      </a:endParaRPr>
                    </a:p>
                    <a:p>
                      <a:pPr marL="285750" indent="-285750">
                        <a:buFont typeface="Arial" panose="020B0604020202020204" pitchFamily="34" charset="0"/>
                        <a:buChar char="•"/>
                      </a:pPr>
                      <a:r>
                        <a:rPr lang="pt-BR" sz="1600" b="0" kern="1200" dirty="0">
                          <a:solidFill>
                            <a:schemeClr val="tx1"/>
                          </a:solidFill>
                          <a:latin typeface="+mn-lt"/>
                          <a:ea typeface="Tahoma" panose="020B0604030504040204" pitchFamily="34" charset="0"/>
                          <a:cs typeface="Tahoma" panose="020B0604030504040204" pitchFamily="34" charset="0"/>
                        </a:rPr>
                        <a:t>Fim do ICMS, poder do Conselho Federativo</a:t>
                      </a:r>
                    </a:p>
                  </a:txBody>
                  <a:tcPr marL="91447" marR="91447" marT="45723" marB="45723">
                    <a:solidFill>
                      <a:srgbClr val="E1F2CE"/>
                    </a:solid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279665881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 y="228600"/>
            <a:ext cx="9398635" cy="6362831"/>
          </a:xfrm>
          <a:prstGeom prst="rect">
            <a:avLst/>
          </a:prstGeom>
        </p:spPr>
        <p:txBody>
          <a:bodyPr vert="horz" wrap="square" lIns="0" tIns="223202" rIns="0" bIns="0" rtlCol="0">
            <a:spAutoFit/>
          </a:bodyPr>
          <a:lstStyle/>
          <a:p>
            <a:pPr marL="87313" marR="5080" algn="l">
              <a:lnSpc>
                <a:spcPct val="102400"/>
              </a:lnSpc>
              <a:spcBef>
                <a:spcPts val="50"/>
              </a:spcBef>
            </a:pPr>
            <a:r>
              <a:rPr lang="pt-BR" sz="2500" spc="-20">
                <a:solidFill>
                  <a:srgbClr val="93C500"/>
                </a:solidFill>
              </a:rPr>
              <a:t>O Sistema da Dívida se reproduz no âmbito dos Estados</a:t>
            </a:r>
            <a:br>
              <a:rPr lang="pt-BR" sz="2500" spc="-20">
                <a:solidFill>
                  <a:srgbClr val="93C500"/>
                </a:solidFill>
              </a:rPr>
            </a:br>
            <a:r>
              <a:rPr lang="pt-BR" sz="2200" spc="-20">
                <a:solidFill>
                  <a:schemeClr val="bg1"/>
                </a:solidFill>
              </a:rPr>
              <a:t>Refinanciamento pela União com base na Lei 9.496/97 tem significado </a:t>
            </a:r>
            <a:r>
              <a:rPr lang="pt-BR" sz="2200" spc="-20" smtClean="0">
                <a:solidFill>
                  <a:schemeClr val="bg1"/>
                </a:solidFill>
              </a:rPr>
              <a:t>uma perpetuação </a:t>
            </a:r>
            <a:r>
              <a:rPr lang="pt-BR" sz="2200" spc="-20">
                <a:solidFill>
                  <a:schemeClr val="bg1"/>
                </a:solidFill>
              </a:rPr>
              <a:t>de danos às finanças dos Estados</a:t>
            </a:r>
            <a:r>
              <a:rPr lang="pt-BR" sz="2200" spc="-20" smtClean="0">
                <a:solidFill>
                  <a:schemeClr val="bg1"/>
                </a:solidFill>
              </a:rPr>
              <a:t>:</a:t>
            </a:r>
            <a:br>
              <a:rPr lang="pt-BR" sz="2200" spc="-20" smtClean="0">
                <a:solidFill>
                  <a:schemeClr val="bg1"/>
                </a:solidFill>
              </a:rPr>
            </a:br>
            <a:r>
              <a:rPr lang="pt-BR" sz="2200" spc="-20">
                <a:solidFill>
                  <a:schemeClr val="bg1"/>
                </a:solidFill>
              </a:rPr>
              <a:t/>
            </a:r>
            <a:br>
              <a:rPr lang="pt-BR" sz="2200" spc="-20">
                <a:solidFill>
                  <a:schemeClr val="bg1"/>
                </a:solidFill>
              </a:rPr>
            </a:br>
            <a:r>
              <a:rPr lang="pt-BR" sz="1000" spc="-20" smtClean="0">
                <a:solidFill>
                  <a:srgbClr val="93C500"/>
                </a:solidFill>
              </a:rPr>
              <a:t/>
            </a:r>
            <a:br>
              <a:rPr lang="pt-BR" sz="1000" spc="-20" smtClean="0">
                <a:solidFill>
                  <a:srgbClr val="93C500"/>
                </a:solidFill>
              </a:rPr>
            </a:br>
            <a:r>
              <a:rPr lang="pt-BR" sz="2000" b="0" spc="-20" smtClean="0">
                <a:solidFill>
                  <a:schemeClr val="bg1"/>
                </a:solidFill>
              </a:rPr>
              <a:t>• </a:t>
            </a:r>
            <a:r>
              <a:rPr lang="pt-BR" sz="2000" b="0" spc="-20">
                <a:solidFill>
                  <a:schemeClr val="bg1"/>
                </a:solidFill>
              </a:rPr>
              <a:t>Ausência de alternativas: União vetou bancos públicos de emprestar</a:t>
            </a:r>
            <a:r>
              <a:rPr lang="pt-BR" sz="2000" b="0" spc="-20" smtClean="0">
                <a:solidFill>
                  <a:schemeClr val="bg1"/>
                </a:solidFill>
              </a:rPr>
              <a:t>;</a:t>
            </a:r>
            <a:br>
              <a:rPr lang="pt-BR" sz="2000" b="0" spc="-20" smtClean="0">
                <a:solidFill>
                  <a:schemeClr val="bg1"/>
                </a:solidFill>
              </a:rPr>
            </a:br>
            <a:r>
              <a:rPr lang="pt-BR" sz="1000" b="0" spc="-20">
                <a:solidFill>
                  <a:schemeClr val="bg1"/>
                </a:solidFill>
              </a:rPr>
              <a:t/>
            </a:r>
            <a:br>
              <a:rPr lang="pt-BR" sz="1000" b="0" spc="-20">
                <a:solidFill>
                  <a:schemeClr val="bg1"/>
                </a:solidFill>
              </a:rPr>
            </a:br>
            <a:r>
              <a:rPr lang="pt-BR" sz="2000" b="0" spc="-20">
                <a:solidFill>
                  <a:schemeClr val="bg1"/>
                </a:solidFill>
              </a:rPr>
              <a:t>• Estoque inicial inflado pelo impacto da política monetária federal </a:t>
            </a:r>
            <a:r>
              <a:rPr lang="pt-BR" sz="2000" b="0" spc="-20" smtClean="0">
                <a:solidFill>
                  <a:schemeClr val="bg1"/>
                </a:solidFill>
              </a:rPr>
              <a:t>dos anos 90 e transformação </a:t>
            </a:r>
            <a:r>
              <a:rPr lang="pt-BR" sz="2000" b="0" spc="-20">
                <a:solidFill>
                  <a:schemeClr val="bg1"/>
                </a:solidFill>
              </a:rPr>
              <a:t>de obscuros </a:t>
            </a:r>
            <a:r>
              <a:rPr lang="pt-BR" sz="2000" b="0" spc="-20" smtClean="0">
                <a:solidFill>
                  <a:schemeClr val="bg1"/>
                </a:solidFill>
              </a:rPr>
              <a:t>passivos de </a:t>
            </a:r>
            <a:r>
              <a:rPr lang="pt-BR" sz="2000" b="0" spc="-20">
                <a:solidFill>
                  <a:schemeClr val="bg1"/>
                </a:solidFill>
              </a:rPr>
              <a:t>bancos estaduais em dívida do estado (PROES</a:t>
            </a:r>
            <a:r>
              <a:rPr lang="pt-BR" sz="2000" b="0" spc="-20" smtClean="0">
                <a:solidFill>
                  <a:schemeClr val="bg1"/>
                </a:solidFill>
              </a:rPr>
              <a:t>);</a:t>
            </a:r>
            <a:br>
              <a:rPr lang="pt-BR" sz="2000" b="0" spc="-20" smtClean="0">
                <a:solidFill>
                  <a:schemeClr val="bg1"/>
                </a:solidFill>
              </a:rPr>
            </a:br>
            <a:r>
              <a:rPr lang="pt-BR" sz="1000" b="0" spc="-20">
                <a:solidFill>
                  <a:schemeClr val="bg1"/>
                </a:solidFill>
              </a:rPr>
              <a:t/>
            </a:r>
            <a:br>
              <a:rPr lang="pt-BR" sz="1000" b="0" spc="-20">
                <a:solidFill>
                  <a:schemeClr val="bg1"/>
                </a:solidFill>
              </a:rPr>
            </a:br>
            <a:r>
              <a:rPr lang="pt-BR" sz="2000" b="0" spc="-20">
                <a:solidFill>
                  <a:schemeClr val="bg1"/>
                </a:solidFill>
              </a:rPr>
              <a:t>• Condições financeiras extremamente danosas: IGP-DI + 6 a 7,5%;</a:t>
            </a:r>
            <a:br>
              <a:rPr lang="pt-BR" sz="2000" b="0" spc="-20">
                <a:solidFill>
                  <a:schemeClr val="bg1"/>
                </a:solidFill>
              </a:rPr>
            </a:br>
            <a:r>
              <a:rPr lang="pt-BR" sz="1000" b="0" spc="-20" smtClean="0">
                <a:solidFill>
                  <a:schemeClr val="bg1"/>
                </a:solidFill>
              </a:rPr>
              <a:t/>
            </a:r>
            <a:br>
              <a:rPr lang="pt-BR" sz="1000" b="0" spc="-20" smtClean="0">
                <a:solidFill>
                  <a:schemeClr val="bg1"/>
                </a:solidFill>
              </a:rPr>
            </a:br>
            <a:r>
              <a:rPr lang="pt-BR" sz="2000" b="0" spc="-20" smtClean="0">
                <a:solidFill>
                  <a:schemeClr val="bg1"/>
                </a:solidFill>
              </a:rPr>
              <a:t>• </a:t>
            </a:r>
            <a:r>
              <a:rPr lang="pt-BR" sz="2000" b="0" spc="-20">
                <a:solidFill>
                  <a:schemeClr val="bg1"/>
                </a:solidFill>
              </a:rPr>
              <a:t>LC 148/2014 perpetuou o dano ao estabelecer que desde a data do</a:t>
            </a:r>
            <a:br>
              <a:rPr lang="pt-BR" sz="2000" b="0" spc="-20">
                <a:solidFill>
                  <a:schemeClr val="bg1"/>
                </a:solidFill>
              </a:rPr>
            </a:br>
            <a:r>
              <a:rPr lang="pt-BR" sz="2000" b="0" spc="-20">
                <a:solidFill>
                  <a:schemeClr val="bg1"/>
                </a:solidFill>
              </a:rPr>
              <a:t>refinanciamento até 01/01/2013, os juros nominais seriam calculados </a:t>
            </a:r>
            <a:r>
              <a:rPr lang="pt-BR" sz="2000" b="0" spc="-20" smtClean="0">
                <a:solidFill>
                  <a:schemeClr val="bg1"/>
                </a:solidFill>
              </a:rPr>
              <a:t>com base </a:t>
            </a:r>
            <a:r>
              <a:rPr lang="pt-BR" sz="2000" b="0" spc="-20">
                <a:solidFill>
                  <a:schemeClr val="bg1"/>
                </a:solidFill>
              </a:rPr>
              <a:t>na Selic, transformando PENALIDADE contratual em “regra</a:t>
            </a:r>
            <a:r>
              <a:rPr lang="pt-BR" sz="2000" b="0" spc="-20" smtClean="0">
                <a:solidFill>
                  <a:schemeClr val="bg1"/>
                </a:solidFill>
              </a:rPr>
              <a:t>”;</a:t>
            </a:r>
            <a:br>
              <a:rPr lang="pt-BR" sz="2000" b="0" spc="-20" smtClean="0">
                <a:solidFill>
                  <a:schemeClr val="bg1"/>
                </a:solidFill>
              </a:rPr>
            </a:br>
            <a:r>
              <a:rPr lang="pt-BR" sz="1000" b="0" spc="-20">
                <a:solidFill>
                  <a:schemeClr val="bg1"/>
                </a:solidFill>
              </a:rPr>
              <a:t/>
            </a:r>
            <a:br>
              <a:rPr lang="pt-BR" sz="1000" b="0" spc="-20">
                <a:solidFill>
                  <a:schemeClr val="bg1"/>
                </a:solidFill>
              </a:rPr>
            </a:br>
            <a:r>
              <a:rPr lang="pt-BR" sz="2000" b="0" spc="-20">
                <a:solidFill>
                  <a:schemeClr val="bg1"/>
                </a:solidFill>
              </a:rPr>
              <a:t>• O Estado de Minas Gerais já pagou mais que o triplo do valor refinanciado. </a:t>
            </a:r>
            <a:r>
              <a:rPr lang="pt-BR" sz="2000" b="0" spc="-20" smtClean="0">
                <a:solidFill>
                  <a:schemeClr val="bg1"/>
                </a:solidFill>
              </a:rPr>
              <a:t>A CONTA </a:t>
            </a:r>
            <a:r>
              <a:rPr lang="pt-BR" sz="2000" b="0" spc="-20">
                <a:solidFill>
                  <a:schemeClr val="bg1"/>
                </a:solidFill>
              </a:rPr>
              <a:t>ESTÁ PAGA, mas segundo o Tesouro Nacional deve quase 11 vezes </a:t>
            </a:r>
            <a:r>
              <a:rPr lang="pt-BR" sz="2000" b="0" spc="-20" smtClean="0">
                <a:solidFill>
                  <a:schemeClr val="bg1"/>
                </a:solidFill>
              </a:rPr>
              <a:t>o valor </a:t>
            </a:r>
            <a:r>
              <a:rPr lang="pt-BR" sz="2000" b="0" spc="-20">
                <a:solidFill>
                  <a:schemeClr val="bg1"/>
                </a:solidFill>
              </a:rPr>
              <a:t>original refinanciado!</a:t>
            </a:r>
            <a:br>
              <a:rPr lang="pt-BR" sz="2000" b="0" spc="-20">
                <a:solidFill>
                  <a:schemeClr val="bg1"/>
                </a:solidFill>
              </a:rPr>
            </a:br>
            <a:r>
              <a:rPr lang="pt-BR" sz="1000" b="0" spc="-20">
                <a:solidFill>
                  <a:schemeClr val="bg1"/>
                </a:solidFill>
              </a:rPr>
              <a:t/>
            </a:r>
            <a:br>
              <a:rPr lang="pt-BR" sz="1000" b="0" spc="-20">
                <a:solidFill>
                  <a:schemeClr val="bg1"/>
                </a:solidFill>
              </a:rPr>
            </a:br>
            <a:r>
              <a:rPr lang="pt-BR" sz="2000" b="0" spc="-20">
                <a:solidFill>
                  <a:schemeClr val="bg1"/>
                </a:solidFill>
              </a:rPr>
              <a:t>• PLP 121/2024 (PROPAG) sacramenta o atual estoque da dívida dos estados.</a:t>
            </a:r>
            <a:endParaRPr sz="2000" b="0" spc="-20" dirty="0">
              <a:solidFill>
                <a:schemeClr val="bg1"/>
              </a:solidFill>
            </a:endParaRPr>
          </a:p>
        </p:txBody>
      </p:sp>
    </p:spTree>
    <p:extLst>
      <p:ext uri="{BB962C8B-B14F-4D97-AF65-F5344CB8AC3E}">
        <p14:creationId xmlns:p14="http://schemas.microsoft.com/office/powerpoint/2010/main" val="38908238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9DFD738-A15B-23B4-98D6-CB965715359C}"/>
              </a:ext>
            </a:extLst>
          </p:cNvPr>
          <p:cNvSpPr txBox="1"/>
          <p:nvPr/>
        </p:nvSpPr>
        <p:spPr>
          <a:xfrm>
            <a:off x="273050" y="333375"/>
            <a:ext cx="9328150" cy="6478697"/>
          </a:xfrm>
          <a:prstGeom prst="rect">
            <a:avLst/>
          </a:prstGeom>
          <a:noFill/>
        </p:spPr>
        <p:txBody>
          <a:bodyPr wrap="square">
            <a:spAutoFit/>
          </a:bodyPr>
          <a:lstStyle>
            <a:lvl1pPr eaLnBrk="0" hangingPunct="0">
              <a:defRPr sz="2400" b="1">
                <a:solidFill>
                  <a:srgbClr val="FF0000"/>
                </a:solidFill>
                <a:latin typeface="Times New Roman" panose="02020603050405020304" pitchFamily="18" charset="0"/>
                <a:ea typeface="ＭＳ Ｐゴシック" panose="020B0600070205080204" pitchFamily="34" charset="-128"/>
              </a:defRPr>
            </a:lvl1pPr>
            <a:lvl2pPr marL="742950" indent="-285750" eaLnBrk="0" hangingPunct="0">
              <a:defRPr sz="2400" b="1">
                <a:solidFill>
                  <a:srgbClr val="FF0000"/>
                </a:solidFill>
                <a:latin typeface="Times New Roman" panose="02020603050405020304" pitchFamily="18" charset="0"/>
                <a:ea typeface="ＭＳ Ｐゴシック" panose="020B0600070205080204" pitchFamily="34" charset="-128"/>
              </a:defRPr>
            </a:lvl2pPr>
            <a:lvl3pPr marL="1143000" indent="-228600" eaLnBrk="0" hangingPunct="0">
              <a:defRPr sz="2400" b="1">
                <a:solidFill>
                  <a:srgbClr val="FF0000"/>
                </a:solidFill>
                <a:latin typeface="Times New Roman" panose="02020603050405020304" pitchFamily="18" charset="0"/>
                <a:ea typeface="ＭＳ Ｐゴシック" panose="020B0600070205080204" pitchFamily="34" charset="-128"/>
              </a:defRPr>
            </a:lvl3pPr>
            <a:lvl4pPr marL="1600200" indent="-228600" eaLnBrk="0" hangingPunct="0">
              <a:defRPr sz="2400" b="1">
                <a:solidFill>
                  <a:srgbClr val="FF0000"/>
                </a:solidFill>
                <a:latin typeface="Times New Roman" panose="02020603050405020304" pitchFamily="18" charset="0"/>
                <a:ea typeface="ＭＳ Ｐゴシック" panose="020B0600070205080204" pitchFamily="34" charset="-128"/>
              </a:defRPr>
            </a:lvl4pPr>
            <a:lvl5pPr marL="2057400" indent="-228600" eaLnBrk="0" hangingPunct="0">
              <a:defRPr sz="2400" b="1">
                <a:solidFill>
                  <a:srgbClr val="FF0000"/>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b="1">
                <a:solidFill>
                  <a:srgbClr val="FF0000"/>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b="1">
                <a:solidFill>
                  <a:srgbClr val="FF0000"/>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b="1">
                <a:solidFill>
                  <a:srgbClr val="FF0000"/>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b="1">
                <a:solidFill>
                  <a:srgbClr val="FF0000"/>
                </a:solidFill>
                <a:latin typeface="Times New Roman" panose="02020603050405020304" pitchFamily="18" charset="0"/>
                <a:ea typeface="ＭＳ Ｐゴシック" panose="020B0600070205080204" pitchFamily="34" charset="-128"/>
              </a:defRPr>
            </a:lvl9pPr>
          </a:lstStyle>
          <a:p>
            <a:pPr algn="ctr" eaLnBrk="1" hangingPunct="1"/>
            <a:r>
              <a:rPr lang="pt-BR" altLang="pt-BR" sz="2800" dirty="0">
                <a:solidFill>
                  <a:srgbClr val="94C600"/>
                </a:solidFill>
                <a:latin typeface="Tahoma" panose="020B0604030504040204" pitchFamily="34" charset="0"/>
              </a:rPr>
              <a:t>NECESSIDADE DE AUDITORIA</a:t>
            </a:r>
            <a:endParaRPr lang="pt-BR" altLang="pt-BR" sz="1000" b="0" dirty="0">
              <a:solidFill>
                <a:schemeClr val="tx1"/>
              </a:solidFill>
              <a:latin typeface="Tahoma" panose="020B0604030504040204" pitchFamily="34" charset="0"/>
            </a:endParaRPr>
          </a:p>
          <a:p>
            <a:pPr algn="just" eaLnBrk="1" hangingPunct="1">
              <a:buFont typeface="Arial" panose="020B0604020202020204" pitchFamily="34" charset="0"/>
              <a:buChar char="•"/>
            </a:pPr>
            <a:r>
              <a:rPr lang="pt-BR" altLang="pt-BR" sz="2200" b="0" dirty="0">
                <a:solidFill>
                  <a:schemeClr val="bg1"/>
                </a:solidFill>
                <a:latin typeface="Tahoma" panose="020B0604030504040204" pitchFamily="34" charset="0"/>
              </a:rPr>
              <a:t> </a:t>
            </a:r>
            <a:r>
              <a:rPr lang="pt-BR" altLang="pt-BR" sz="2100" b="0" dirty="0">
                <a:solidFill>
                  <a:schemeClr val="bg1"/>
                </a:solidFill>
                <a:latin typeface="Tahoma" panose="020B0604030504040204" pitchFamily="34" charset="0"/>
              </a:rPr>
              <a:t>Quantas vezes os Estados já pagaram aquela dívida refinanciada pela União desde o final da década de 90? </a:t>
            </a:r>
          </a:p>
          <a:p>
            <a:pPr algn="just" eaLnBrk="1" hangingPunct="1">
              <a:buFont typeface="Arial" panose="020B0604020202020204" pitchFamily="34" charset="0"/>
              <a:buChar char="•"/>
            </a:pPr>
            <a:r>
              <a:rPr lang="pt-BR" altLang="pt-BR" sz="2100" b="0" dirty="0">
                <a:solidFill>
                  <a:schemeClr val="bg1"/>
                </a:solidFill>
                <a:latin typeface="Tahoma" panose="020B0604030504040204" pitchFamily="34" charset="0"/>
              </a:rPr>
              <a:t> Qual a origem daquela dívida? </a:t>
            </a:r>
          </a:p>
          <a:p>
            <a:pPr algn="just" eaLnBrk="1" hangingPunct="1">
              <a:buFont typeface="Arial" panose="020B0604020202020204" pitchFamily="34" charset="0"/>
              <a:buChar char="•"/>
            </a:pPr>
            <a:r>
              <a:rPr lang="pt-BR" altLang="pt-BR" sz="2100" b="0" dirty="0">
                <a:solidFill>
                  <a:schemeClr val="bg1"/>
                </a:solidFill>
                <a:latin typeface="Tahoma" panose="020B0604030504040204" pitchFamily="34" charset="0"/>
              </a:rPr>
              <a:t> Qual é a parcela da dívida assumida pelos respectivos Estados que na realidade era relativa a passivo de bancos estaduais, no esquema do PROES, completamente ilegítimo? </a:t>
            </a:r>
          </a:p>
          <a:p>
            <a:pPr algn="just" eaLnBrk="1" hangingPunct="1">
              <a:buFont typeface="Arial" panose="020B0604020202020204" pitchFamily="34" charset="0"/>
              <a:buChar char="•"/>
            </a:pPr>
            <a:r>
              <a:rPr lang="pt-BR" altLang="pt-BR" sz="2100" b="0" dirty="0">
                <a:solidFill>
                  <a:schemeClr val="bg1"/>
                </a:solidFill>
                <a:latin typeface="Tahoma" panose="020B0604030504040204" pitchFamily="34" charset="0"/>
              </a:rPr>
              <a:t> Qual é </a:t>
            </a:r>
            <a:r>
              <a:rPr lang="pt-BR" altLang="pt-BR" sz="2100" b="0">
                <a:solidFill>
                  <a:schemeClr val="bg1"/>
                </a:solidFill>
                <a:latin typeface="Tahoma" panose="020B0604030504040204" pitchFamily="34" charset="0"/>
              </a:rPr>
              <a:t>a </a:t>
            </a:r>
            <a:r>
              <a:rPr lang="pt-BR" altLang="pt-BR" sz="2100" b="0" smtClean="0">
                <a:solidFill>
                  <a:schemeClr val="bg1"/>
                </a:solidFill>
                <a:latin typeface="Tahoma" panose="020B0604030504040204" pitchFamily="34" charset="0"/>
              </a:rPr>
              <a:t>legalidade </a:t>
            </a:r>
            <a:r>
              <a:rPr lang="pt-BR" altLang="pt-BR" sz="2100" b="0" dirty="0">
                <a:solidFill>
                  <a:schemeClr val="bg1"/>
                </a:solidFill>
                <a:latin typeface="Tahoma" panose="020B0604030504040204" pitchFamily="34" charset="0"/>
              </a:rPr>
              <a:t>da aplicação mensal e cumulativa de índice de atualização calculado pelo IGP-DI da FGV, instituição privada? </a:t>
            </a:r>
          </a:p>
          <a:p>
            <a:pPr algn="just" eaLnBrk="1" hangingPunct="1">
              <a:buFont typeface="Arial" panose="020B0604020202020204" pitchFamily="34" charset="0"/>
              <a:buChar char="•"/>
            </a:pPr>
            <a:r>
              <a:rPr lang="pt-BR" altLang="pt-BR" sz="2100" b="0" dirty="0">
                <a:solidFill>
                  <a:schemeClr val="bg1"/>
                </a:solidFill>
                <a:latin typeface="Tahoma" panose="020B0604030504040204" pitchFamily="34" charset="0"/>
              </a:rPr>
              <a:t> Por que não é aplicada a Lei e a Súmula 121 do STF, que proíbe a aplicação de juros sobre juros?</a:t>
            </a:r>
          </a:p>
          <a:p>
            <a:pPr algn="just" eaLnBrk="1" hangingPunct="1">
              <a:buFont typeface="Arial" panose="020B0604020202020204" pitchFamily="34" charset="0"/>
              <a:buChar char="•"/>
            </a:pPr>
            <a:r>
              <a:rPr lang="pt-BR" altLang="pt-BR" sz="2100" b="0" dirty="0">
                <a:solidFill>
                  <a:schemeClr val="bg1"/>
                </a:solidFill>
                <a:latin typeface="Tahoma" panose="020B0604030504040204" pitchFamily="34" charset="0"/>
              </a:rPr>
              <a:t> Por que o STF aceitou referendar desconto de mais de 90% do que a União devia </a:t>
            </a:r>
            <a:r>
              <a:rPr lang="pt-BR" altLang="pt-BR" sz="2100" b="0">
                <a:solidFill>
                  <a:schemeClr val="bg1"/>
                </a:solidFill>
                <a:latin typeface="Tahoma" panose="020B0604030504040204" pitchFamily="34" charset="0"/>
              </a:rPr>
              <a:t>aos </a:t>
            </a:r>
            <a:r>
              <a:rPr lang="pt-BR" altLang="pt-BR" sz="2100" b="0" smtClean="0">
                <a:solidFill>
                  <a:schemeClr val="bg1"/>
                </a:solidFill>
                <a:latin typeface="Tahoma" panose="020B0604030504040204" pitchFamily="34" charset="0"/>
              </a:rPr>
              <a:t>estados (Lei Kandir), </a:t>
            </a:r>
            <a:r>
              <a:rPr lang="pt-BR" altLang="pt-BR" sz="2100" b="0" dirty="0">
                <a:solidFill>
                  <a:schemeClr val="bg1"/>
                </a:solidFill>
                <a:latin typeface="Tahoma" panose="020B0604030504040204" pitchFamily="34" charset="0"/>
              </a:rPr>
              <a:t>sem lei que respalde essa renúncia?</a:t>
            </a:r>
          </a:p>
          <a:p>
            <a:pPr algn="just" eaLnBrk="1" hangingPunct="1">
              <a:buFont typeface="Arial" panose="020B0604020202020204" pitchFamily="34" charset="0"/>
              <a:buChar char="•"/>
            </a:pPr>
            <a:r>
              <a:rPr lang="pt-BR" altLang="pt-BR" sz="2100" b="0" dirty="0">
                <a:solidFill>
                  <a:schemeClr val="bg1"/>
                </a:solidFill>
                <a:latin typeface="Tahoma" panose="020B0604030504040204" pitchFamily="34" charset="0"/>
              </a:rPr>
              <a:t>Quantos investimentos deixaram de ser realizados porque os recursos foram absorvidos pelo pagamento de tal dívida ilegítima e inflada de </a:t>
            </a:r>
            <a:r>
              <a:rPr lang="pt-BR" altLang="pt-BR" sz="2100" b="0">
                <a:solidFill>
                  <a:schemeClr val="bg1"/>
                </a:solidFill>
                <a:latin typeface="Tahoma" panose="020B0604030504040204" pitchFamily="34" charset="0"/>
              </a:rPr>
              <a:t>forma </a:t>
            </a:r>
            <a:r>
              <a:rPr lang="pt-BR" altLang="pt-BR" sz="2100" b="0" smtClean="0">
                <a:solidFill>
                  <a:schemeClr val="bg1"/>
                </a:solidFill>
                <a:latin typeface="Tahoma" panose="020B0604030504040204" pitchFamily="34" charset="0"/>
              </a:rPr>
              <a:t>ilegal?</a:t>
            </a:r>
          </a:p>
          <a:p>
            <a:pPr algn="just" eaLnBrk="1" hangingPunct="1">
              <a:buFont typeface="Arial" panose="020B0604020202020204" pitchFamily="34" charset="0"/>
              <a:buChar char="•"/>
            </a:pPr>
            <a:r>
              <a:rPr lang="pt-BR" altLang="pt-BR" sz="2100" b="0" smtClean="0">
                <a:solidFill>
                  <a:schemeClr val="bg1"/>
                </a:solidFill>
                <a:latin typeface="Tahoma" panose="020B0604030504040204" pitchFamily="34" charset="0"/>
              </a:rPr>
              <a:t>Quantos </a:t>
            </a:r>
            <a:r>
              <a:rPr lang="pt-BR" altLang="pt-BR" sz="2100" b="0" dirty="0">
                <a:solidFill>
                  <a:schemeClr val="bg1"/>
                </a:solidFill>
                <a:latin typeface="Tahoma" panose="020B0604030504040204" pitchFamily="34" charset="0"/>
              </a:rPr>
              <a:t>estados recorreram a endividamento externo para pagar a União? </a:t>
            </a:r>
          </a:p>
          <a:p>
            <a:pPr algn="ctr" eaLnBrk="1" hangingPunct="1"/>
            <a:endParaRPr lang="pt-BR" altLang="pt-BR" sz="2100" smtClean="0">
              <a:solidFill>
                <a:srgbClr val="94C600"/>
              </a:solidFill>
              <a:latin typeface="Tahoma" panose="020B0604030504040204" pitchFamily="34" charset="0"/>
            </a:endParaRPr>
          </a:p>
          <a:p>
            <a:pPr algn="ctr" eaLnBrk="1" hangingPunct="1"/>
            <a:r>
              <a:rPr lang="pt-BR" altLang="pt-BR" sz="2100" smtClean="0">
                <a:solidFill>
                  <a:srgbClr val="94C600"/>
                </a:solidFill>
                <a:latin typeface="Tahoma" panose="020B0604030504040204" pitchFamily="34" charset="0"/>
              </a:rPr>
              <a:t>Negação </a:t>
            </a:r>
            <a:r>
              <a:rPr lang="pt-BR" altLang="pt-BR" sz="2100" dirty="0">
                <a:solidFill>
                  <a:srgbClr val="94C600"/>
                </a:solidFill>
                <a:latin typeface="Tahoma" panose="020B0604030504040204" pitchFamily="34" charset="0"/>
              </a:rPr>
              <a:t>de direitos à população, comprometimento do desenvolvimento socioeconômico e CRISE</a:t>
            </a:r>
          </a:p>
          <a:p>
            <a:pPr algn="just" eaLnBrk="1" hangingPunct="1"/>
            <a:endParaRPr lang="pt-BR" altLang="pt-BR" sz="800" dirty="0">
              <a:solidFill>
                <a:srgbClr val="94C600"/>
              </a:solidFill>
              <a:latin typeface="Tahoma" panose="020B0604030504040204" pitchFamily="34" charset="0"/>
            </a:endParaRPr>
          </a:p>
        </p:txBody>
      </p:sp>
    </p:spTree>
    <p:extLst>
      <p:ext uri="{BB962C8B-B14F-4D97-AF65-F5344CB8AC3E}">
        <p14:creationId xmlns:p14="http://schemas.microsoft.com/office/powerpoint/2010/main" val="5939774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Personalizada 4">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DEA900"/>
      </a:hlink>
      <a:folHlink>
        <a:srgbClr val="FFC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2434</TotalTime>
  <Words>1352</Words>
  <Application>Microsoft Office PowerPoint</Application>
  <PresentationFormat>Papel A4 (210 x 297 mm)</PresentationFormat>
  <Paragraphs>170</Paragraphs>
  <Slides>19</Slides>
  <Notes>1</Notes>
  <HiddenSlides>0</HiddenSlides>
  <MMClips>0</MMClips>
  <ScaleCrop>false</ScaleCrop>
  <HeadingPairs>
    <vt:vector size="4" baseType="variant">
      <vt:variant>
        <vt:lpstr>Tema</vt:lpstr>
      </vt:variant>
      <vt:variant>
        <vt:i4>1</vt:i4>
      </vt:variant>
      <vt:variant>
        <vt:lpstr>Títulos de slides</vt:lpstr>
      </vt:variant>
      <vt:variant>
        <vt:i4>19</vt:i4>
      </vt:variant>
    </vt:vector>
  </HeadingPairs>
  <TitlesOfParts>
    <vt:vector size="20" baseType="lpstr">
      <vt:lpstr>Office Theme</vt:lpstr>
      <vt:lpstr>Apresentação do PowerPoint</vt:lpstr>
      <vt:lpstr>A dívida pública deveria estar financiando investimentos de interesse da sociedade e do país, viabilizando o nosso desenvolvimento socioeconômico.</vt:lpstr>
      <vt:lpstr>ORÇAMENTO FEDERAL EXECUTADO EM 2024  PRIVILÉGIO DO SISTEMA DA DÍVIDA FEDERAL REDUZ AS TRANSFERÊNCIAS PARA ESTADOS E MUNICÍPIOS</vt:lpstr>
      <vt:lpstr>ESTE SISTEMA DA DÍVIDA SE REPETE NOS ESTADOS   A SANGRIA DA DÍVIDA DOS ESTADOS COM A UNIÃO (Refinanciamentos Lei 9.496/97 e PROES) – 1997 a 2024</vt:lpstr>
      <vt:lpstr>ESTE SISTEMA DA DÍVIDA SE REPETE NOS ESTADOS   A SANGRIA DA DÍVIDA DE MINAS COM A UNIÃO  Lei 9.496/97 e seus refinanciamentos – 1998 a 2024</vt:lpstr>
      <vt:lpstr>A SANGRIA DA DÍVIDA DE MINAS COM A UNIÃO  Lei 9.496/97 e seus refinanciamentos – 1998 a 2024 Em valores atualizados (IPCA) para 2025</vt:lpstr>
      <vt:lpstr>Apresentação do PowerPoint</vt:lpstr>
      <vt:lpstr>O Sistema da Dívida se reproduz no âmbito dos Estados Refinanciamento pela União com base na Lei 9.496/97 tem significado uma perpetuação de danos às finanças dos Estados:   • Ausência de alternativas: União vetou bancos públicos de emprestar;  • Estoque inicial inflado pelo impacto da política monetária federal dos anos 90 e transformação de obscuros passivos de bancos estaduais em dívida do estado (PROES);  • Condições financeiras extremamente danosas: IGP-DI + 6 a 7,5%;  • LC 148/2014 perpetuou o dano ao estabelecer que desde a data do refinanciamento até 01/01/2013, os juros nominais seriam calculados com base na Selic, transformando PENALIDADE contratual em “regra”;  • O Estado de Minas Gerais já pagou mais que o triplo do valor refinanciado. A CONTA ESTÁ PAGA, mas segundo o Tesouro Nacional deve quase 11 vezes o valor original refinanciado!  • PLP 121/2024 (PROPAG) sacramenta o atual estoque da dívida dos estados.</vt:lpstr>
      <vt:lpstr>Apresentação do PowerPoint</vt:lpstr>
      <vt:lpstr>AS FALSAS SOLUÇÕES PARA A DÍVIDA DOS ESTADOS COM A UNIÃO: "PROPAG” (LC 212/2025)</vt:lpstr>
      <vt:lpstr>PROJETOS DE LEI DO GOVERNO DE MG – PROPAG</vt:lpstr>
      <vt:lpstr>AS FALSAS SOLUÇÕES PARA A DÍVIDA DOS ESTADOS COM A UNIÃO: PROPAG (LC 212/2025)</vt:lpstr>
      <vt:lpstr>PROJETOS DE LEI DO GOVERNO DE MG – PROPAG PL 3.738/2025</vt:lpstr>
      <vt:lpstr>POSICIONAMENTO DO ANDES/SN SOBRE O PL 3738/2025</vt:lpstr>
      <vt:lpstr>POSICIONAMENTO DO ANDES/SN SOBRE O PL 3738/2025</vt:lpstr>
      <vt:lpstr>PLOA 2026 – MG (PL 4527/2025)</vt:lpstr>
      <vt:lpstr>GOVERNO FEDERAL PODE ANULAR AS DÍVIDAS QUE COBRA DOS ESTADOS E AINDA DEVOLVER OS RECURSOS QUE FORAM PAGOS A MAIS  NÃO FALTA DINHEIRO NO BRASIL Temos imensas riquezas sob todos os aspectos e TEMOS MANTIDO TRILHÕES EM CAIXA HÁ VÁRIOS ANOS</vt:lpstr>
      <vt:lpstr>A CONJUNTURA ESCANCARA O PRIVILÉGIO DA DÍVIDA PÚBLICA E CAMINHA NO SENTIDO CONTRÁRIO AO QUE O PAÍS NECESSITA</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RODRIGO</dc:creator>
  <cp:lastModifiedBy>RODRIGO</cp:lastModifiedBy>
  <cp:revision>56</cp:revision>
  <dcterms:created xsi:type="dcterms:W3CDTF">2025-04-15T18:17:55Z</dcterms:created>
  <dcterms:modified xsi:type="dcterms:W3CDTF">2025-10-25T02:50:23Z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2025-02-18T00:00:00Z</vt:filetime>
  </property>
  <property fmtid="{D5CDD505-2E9C-101B-9397-08002B2CF9AE}" pid="3" name="LastSaved">
    <vt:filetime>2025-04-15T00:00:00Z</vt:filetime>
  </property>
</Properties>
</file>