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4"/>
  </p:notesMasterIdLst>
  <p:sldIdLst>
    <p:sldId id="256" r:id="rId2"/>
    <p:sldId id="257" r:id="rId3"/>
    <p:sldId id="2223" r:id="rId4"/>
    <p:sldId id="2561" r:id="rId5"/>
    <p:sldId id="2574" r:id="rId6"/>
    <p:sldId id="320" r:id="rId7"/>
    <p:sldId id="260" r:id="rId8"/>
    <p:sldId id="2509" r:id="rId9"/>
    <p:sldId id="2575" r:id="rId10"/>
    <p:sldId id="2551" r:id="rId11"/>
    <p:sldId id="2576" r:id="rId12"/>
    <p:sldId id="2577" r:id="rId13"/>
    <p:sldId id="2566" r:id="rId14"/>
    <p:sldId id="2559" r:id="rId15"/>
    <p:sldId id="2552" r:id="rId16"/>
    <p:sldId id="2567" r:id="rId17"/>
    <p:sldId id="2560" r:id="rId18"/>
    <p:sldId id="2554" r:id="rId19"/>
    <p:sldId id="2490" r:id="rId20"/>
    <p:sldId id="262" r:id="rId21"/>
    <p:sldId id="2487" r:id="rId22"/>
    <p:sldId id="2248" r:id="rId23"/>
    <p:sldId id="2255" r:id="rId24"/>
    <p:sldId id="2231" r:id="rId25"/>
    <p:sldId id="2269" r:id="rId26"/>
    <p:sldId id="2518" r:id="rId27"/>
    <p:sldId id="2235" r:id="rId28"/>
    <p:sldId id="286" r:id="rId29"/>
    <p:sldId id="2527" r:id="rId30"/>
    <p:sldId id="2568" r:id="rId31"/>
    <p:sldId id="2496" r:id="rId32"/>
    <p:sldId id="2555" r:id="rId33"/>
    <p:sldId id="2570" r:id="rId34"/>
    <p:sldId id="2531" r:id="rId35"/>
    <p:sldId id="2504" r:id="rId36"/>
    <p:sldId id="2230" r:id="rId37"/>
    <p:sldId id="2562" r:id="rId38"/>
    <p:sldId id="2538" r:id="rId39"/>
    <p:sldId id="2563" r:id="rId40"/>
    <p:sldId id="2542" r:id="rId41"/>
    <p:sldId id="2564" r:id="rId42"/>
    <p:sldId id="2539" r:id="rId43"/>
    <p:sldId id="2578" r:id="rId44"/>
    <p:sldId id="2579" r:id="rId45"/>
    <p:sldId id="2580" r:id="rId46"/>
    <p:sldId id="2572" r:id="rId47"/>
    <p:sldId id="2513" r:id="rId48"/>
    <p:sldId id="2595" r:id="rId49"/>
    <p:sldId id="2571" r:id="rId50"/>
    <p:sldId id="294" r:id="rId51"/>
    <p:sldId id="2537" r:id="rId52"/>
    <p:sldId id="2581" r:id="rId53"/>
    <p:sldId id="2593" r:id="rId54"/>
    <p:sldId id="298" r:id="rId55"/>
    <p:sldId id="289" r:id="rId56"/>
    <p:sldId id="2501" r:id="rId57"/>
    <p:sldId id="2582" r:id="rId58"/>
    <p:sldId id="2589" r:id="rId59"/>
    <p:sldId id="2573" r:id="rId60"/>
    <p:sldId id="327" r:id="rId61"/>
    <p:sldId id="331" r:id="rId62"/>
    <p:sldId id="2583" r:id="rId63"/>
    <p:sldId id="2584" r:id="rId64"/>
    <p:sldId id="2585" r:id="rId65"/>
    <p:sldId id="2232" r:id="rId66"/>
    <p:sldId id="2587" r:id="rId67"/>
    <p:sldId id="2588" r:id="rId68"/>
    <p:sldId id="2590" r:id="rId69"/>
    <p:sldId id="2591" r:id="rId70"/>
    <p:sldId id="2594" r:id="rId71"/>
    <p:sldId id="2592" r:id="rId72"/>
    <p:sldId id="305" r:id="rId73"/>
  </p:sldIdLst>
  <p:sldSz cx="9906000" cy="6858000" type="A4"/>
  <p:notesSz cx="9906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3"/>
    <p:restoredTop sz="94670"/>
  </p:normalViewPr>
  <p:slideViewPr>
    <p:cSldViewPr>
      <p:cViewPr varScale="1">
        <p:scale>
          <a:sx n="57" d="100"/>
          <a:sy n="57" d="100"/>
        </p:scale>
        <p:origin x="102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79" Type="http://schemas.microsoft.com/office/2016/11/relationships/changesInfo" Target="changesInfos/changesInfo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uditoria Cidadã" userId="6890fdaa073645dd" providerId="LiveId" clId="{8509CBF2-6E41-4040-A029-747A01F5708C}"/>
    <pc:docChg chg="undo custSel addSld delSld modSld sldOrd">
      <pc:chgData name="Auditoria Cidadã" userId="6890fdaa073645dd" providerId="LiveId" clId="{8509CBF2-6E41-4040-A029-747A01F5708C}" dt="2026-09-15T18:01:40.958" v="4482" actId="1076"/>
      <pc:docMkLst>
        <pc:docMk/>
      </pc:docMkLst>
      <pc:sldChg chg="modSp mod">
        <pc:chgData name="Auditoria Cidadã" userId="6890fdaa073645dd" providerId="LiveId" clId="{8509CBF2-6E41-4040-A029-747A01F5708C}" dt="2026-09-11T17:51:32.515" v="26" actId="1076"/>
        <pc:sldMkLst>
          <pc:docMk/>
          <pc:sldMk cId="0" sldId="257"/>
        </pc:sldMkLst>
        <pc:spChg chg="mod">
          <ac:chgData name="Auditoria Cidadã" userId="6890fdaa073645dd" providerId="LiveId" clId="{8509CBF2-6E41-4040-A029-747A01F5708C}" dt="2026-09-11T17:51:32.515" v="26" actId="1076"/>
          <ac:spMkLst>
            <pc:docMk/>
            <pc:sldMk cId="0" sldId="257"/>
            <ac:spMk id="3" creationId="{00000000-0000-0000-0000-000000000000}"/>
          </ac:spMkLst>
        </pc:spChg>
      </pc:sldChg>
      <pc:sldChg chg="modSp mod">
        <pc:chgData name="Auditoria Cidadã" userId="6890fdaa073645dd" providerId="LiveId" clId="{8509CBF2-6E41-4040-A029-747A01F5708C}" dt="2026-09-11T18:34:43.674" v="430"/>
        <pc:sldMkLst>
          <pc:docMk/>
          <pc:sldMk cId="0" sldId="260"/>
        </pc:sldMkLst>
        <pc:spChg chg="mod">
          <ac:chgData name="Auditoria Cidadã" userId="6890fdaa073645dd" providerId="LiveId" clId="{8509CBF2-6E41-4040-A029-747A01F5708C}" dt="2026-09-11T18:33:33.012" v="426" actId="14100"/>
          <ac:spMkLst>
            <pc:docMk/>
            <pc:sldMk cId="0" sldId="260"/>
            <ac:spMk id="2" creationId="{00000000-0000-0000-0000-000000000000}"/>
          </ac:spMkLst>
        </pc:spChg>
        <pc:spChg chg="mod">
          <ac:chgData name="Auditoria Cidadã" userId="6890fdaa073645dd" providerId="LiveId" clId="{8509CBF2-6E41-4040-A029-747A01F5708C}" dt="2026-09-11T18:34:43.674" v="430"/>
          <ac:spMkLst>
            <pc:docMk/>
            <pc:sldMk cId="0" sldId="260"/>
            <ac:spMk id="3" creationId="{00000000-0000-0000-0000-000000000000}"/>
          </ac:spMkLst>
        </pc:spChg>
      </pc:sldChg>
      <pc:sldChg chg="modSp mod">
        <pc:chgData name="Auditoria Cidadã" userId="6890fdaa073645dd" providerId="LiveId" clId="{8509CBF2-6E41-4040-A029-747A01F5708C}" dt="2026-09-14T13:24:18.981" v="1923" actId="20578"/>
        <pc:sldMkLst>
          <pc:docMk/>
          <pc:sldMk cId="0" sldId="298"/>
        </pc:sldMkLst>
        <pc:spChg chg="mod">
          <ac:chgData name="Auditoria Cidadã" userId="6890fdaa073645dd" providerId="LiveId" clId="{8509CBF2-6E41-4040-A029-747A01F5708C}" dt="2026-09-14T13:24:18.981" v="1923" actId="20578"/>
          <ac:spMkLst>
            <pc:docMk/>
            <pc:sldMk cId="0" sldId="298"/>
            <ac:spMk id="2" creationId="{B2395B3A-0364-F403-3A83-EB97CEF3DAA4}"/>
          </ac:spMkLst>
        </pc:spChg>
        <pc:spChg chg="mod">
          <ac:chgData name="Auditoria Cidadã" userId="6890fdaa073645dd" providerId="LiveId" clId="{8509CBF2-6E41-4040-A029-747A01F5708C}" dt="2026-09-14T13:23:51.695" v="1913" actId="122"/>
          <ac:spMkLst>
            <pc:docMk/>
            <pc:sldMk cId="0" sldId="298"/>
            <ac:spMk id="6" creationId="{C27FD24B-E25F-2693-4B2E-D70B97567A64}"/>
          </ac:spMkLst>
        </pc:spChg>
      </pc:sldChg>
      <pc:sldChg chg="modSp mod">
        <pc:chgData name="Auditoria Cidadã" userId="6890fdaa073645dd" providerId="LiveId" clId="{8509CBF2-6E41-4040-A029-747A01F5708C}" dt="2026-09-14T13:49:03.339" v="3009" actId="14100"/>
        <pc:sldMkLst>
          <pc:docMk/>
          <pc:sldMk cId="3540192387" sldId="327"/>
        </pc:sldMkLst>
        <pc:spChg chg="mod">
          <ac:chgData name="Auditoria Cidadã" userId="6890fdaa073645dd" providerId="LiveId" clId="{8509CBF2-6E41-4040-A029-747A01F5708C}" dt="2026-09-14T13:49:03.339" v="3009" actId="14100"/>
          <ac:spMkLst>
            <pc:docMk/>
            <pc:sldMk cId="3540192387" sldId="327"/>
            <ac:spMk id="2" creationId="{89A3A3BB-9289-1BA5-BDA4-CE7474A26918}"/>
          </ac:spMkLst>
        </pc:spChg>
      </pc:sldChg>
      <pc:sldChg chg="addSp delSp modSp mod">
        <pc:chgData name="Auditoria Cidadã" userId="6890fdaa073645dd" providerId="LiveId" clId="{8509CBF2-6E41-4040-A029-747A01F5708C}" dt="2026-09-14T18:55:26.524" v="4058" actId="255"/>
        <pc:sldMkLst>
          <pc:docMk/>
          <pc:sldMk cId="871867108" sldId="331"/>
        </pc:sldMkLst>
        <pc:spChg chg="mod">
          <ac:chgData name="Auditoria Cidadã" userId="6890fdaa073645dd" providerId="LiveId" clId="{8509CBF2-6E41-4040-A029-747A01F5708C}" dt="2026-09-14T18:54:31.742" v="4050" actId="20577"/>
          <ac:spMkLst>
            <pc:docMk/>
            <pc:sldMk cId="871867108" sldId="331"/>
            <ac:spMk id="2" creationId="{FBFD53DC-0CF6-101B-AB59-760236B1B251}"/>
          </ac:spMkLst>
        </pc:spChg>
        <pc:spChg chg="del">
          <ac:chgData name="Auditoria Cidadã" userId="6890fdaa073645dd" providerId="LiveId" clId="{8509CBF2-6E41-4040-A029-747A01F5708C}" dt="2026-09-14T13:50:40.578" v="3015" actId="478"/>
          <ac:spMkLst>
            <pc:docMk/>
            <pc:sldMk cId="871867108" sldId="331"/>
            <ac:spMk id="3" creationId="{8D955086-12CF-394F-333E-BA8EE76EDC7E}"/>
          </ac:spMkLst>
        </pc:spChg>
        <pc:spChg chg="del">
          <ac:chgData name="Auditoria Cidadã" userId="6890fdaa073645dd" providerId="LiveId" clId="{8509CBF2-6E41-4040-A029-747A01F5708C}" dt="2026-09-14T13:50:42.228" v="3016" actId="478"/>
          <ac:spMkLst>
            <pc:docMk/>
            <pc:sldMk cId="871867108" sldId="331"/>
            <ac:spMk id="4" creationId="{9ACA1CF7-C920-9201-D263-72810C65904C}"/>
          </ac:spMkLst>
        </pc:spChg>
        <pc:spChg chg="add mod">
          <ac:chgData name="Auditoria Cidadã" userId="6890fdaa073645dd" providerId="LiveId" clId="{8509CBF2-6E41-4040-A029-747A01F5708C}" dt="2026-09-14T18:55:26.524" v="4058" actId="255"/>
          <ac:spMkLst>
            <pc:docMk/>
            <pc:sldMk cId="871867108" sldId="331"/>
            <ac:spMk id="7" creationId="{7A20395E-E7D4-F94C-EAA0-73270CCC62EB}"/>
          </ac:spMkLst>
        </pc:spChg>
        <pc:picChg chg="add mod">
          <ac:chgData name="Auditoria Cidadã" userId="6890fdaa073645dd" providerId="LiveId" clId="{8509CBF2-6E41-4040-A029-747A01F5708C}" dt="2026-09-14T13:54:36.856" v="3037" actId="14100"/>
          <ac:picMkLst>
            <pc:docMk/>
            <pc:sldMk cId="871867108" sldId="331"/>
            <ac:picMk id="5" creationId="{F0614B8D-271F-B41F-FB4D-408294D665FB}"/>
          </ac:picMkLst>
        </pc:picChg>
      </pc:sldChg>
      <pc:sldChg chg="modSp mod">
        <pc:chgData name="Auditoria Cidadã" userId="6890fdaa073645dd" providerId="LiveId" clId="{8509CBF2-6E41-4040-A029-747A01F5708C}" dt="2026-09-11T18:04:01.542" v="143" actId="6549"/>
        <pc:sldMkLst>
          <pc:docMk/>
          <pc:sldMk cId="2536463818" sldId="2223"/>
        </pc:sldMkLst>
        <pc:spChg chg="mod">
          <ac:chgData name="Auditoria Cidadã" userId="6890fdaa073645dd" providerId="LiveId" clId="{8509CBF2-6E41-4040-A029-747A01F5708C}" dt="2026-09-11T18:04:01.542" v="143" actId="6549"/>
          <ac:spMkLst>
            <pc:docMk/>
            <pc:sldMk cId="2536463818" sldId="2223"/>
            <ac:spMk id="3" creationId="{00000000-0000-0000-0000-000000000000}"/>
          </ac:spMkLst>
        </pc:spChg>
      </pc:sldChg>
      <pc:sldChg chg="modSp mod">
        <pc:chgData name="Auditoria Cidadã" userId="6890fdaa073645dd" providerId="LiveId" clId="{8509CBF2-6E41-4040-A029-747A01F5708C}" dt="2026-09-14T14:13:23.994" v="3580" actId="1076"/>
        <pc:sldMkLst>
          <pc:docMk/>
          <pc:sldMk cId="3519564631" sldId="2232"/>
        </pc:sldMkLst>
        <pc:spChg chg="mod">
          <ac:chgData name="Auditoria Cidadã" userId="6890fdaa073645dd" providerId="LiveId" clId="{8509CBF2-6E41-4040-A029-747A01F5708C}" dt="2026-09-14T14:13:23.994" v="3580" actId="1076"/>
          <ac:spMkLst>
            <pc:docMk/>
            <pc:sldMk cId="3519564631" sldId="2232"/>
            <ac:spMk id="2" creationId="{89A3A3BB-9289-1BA5-BDA4-CE7474A26918}"/>
          </ac:spMkLst>
        </pc:spChg>
      </pc:sldChg>
      <pc:sldChg chg="addSp delSp modSp mod">
        <pc:chgData name="Auditoria Cidadã" userId="6890fdaa073645dd" providerId="LiveId" clId="{8509CBF2-6E41-4040-A029-747A01F5708C}" dt="2026-09-14T13:43:42.629" v="2991" actId="1076"/>
        <pc:sldMkLst>
          <pc:docMk/>
          <pc:sldMk cId="3056080812" sldId="2501"/>
        </pc:sldMkLst>
        <pc:spChg chg="mod">
          <ac:chgData name="Auditoria Cidadã" userId="6890fdaa073645dd" providerId="LiveId" clId="{8509CBF2-6E41-4040-A029-747A01F5708C}" dt="2026-09-14T13:43:08.374" v="2884" actId="1076"/>
          <ac:spMkLst>
            <pc:docMk/>
            <pc:sldMk cId="3056080812" sldId="2501"/>
            <ac:spMk id="2" creationId="{BC3B9D2F-FECA-1428-1A00-7385D4D1A4D4}"/>
          </ac:spMkLst>
        </pc:spChg>
        <pc:spChg chg="del">
          <ac:chgData name="Auditoria Cidadã" userId="6890fdaa073645dd" providerId="LiveId" clId="{8509CBF2-6E41-4040-A029-747A01F5708C}" dt="2026-09-14T13:42:01.403" v="2870" actId="478"/>
          <ac:spMkLst>
            <pc:docMk/>
            <pc:sldMk cId="3056080812" sldId="2501"/>
            <ac:spMk id="4" creationId="{EC070103-02F6-4812-8C13-28FBE43C5A8E}"/>
          </ac:spMkLst>
        </pc:spChg>
        <pc:spChg chg="del">
          <ac:chgData name="Auditoria Cidadã" userId="6890fdaa073645dd" providerId="LiveId" clId="{8509CBF2-6E41-4040-A029-747A01F5708C}" dt="2026-09-14T13:42:03.130" v="2871" actId="478"/>
          <ac:spMkLst>
            <pc:docMk/>
            <pc:sldMk cId="3056080812" sldId="2501"/>
            <ac:spMk id="5" creationId="{15E5007E-834F-637D-DAB1-DE3C7E202144}"/>
          </ac:spMkLst>
        </pc:spChg>
        <pc:spChg chg="add mod">
          <ac:chgData name="Auditoria Cidadã" userId="6890fdaa073645dd" providerId="LiveId" clId="{8509CBF2-6E41-4040-A029-747A01F5708C}" dt="2026-09-14T13:42:41.852" v="2877" actId="13822"/>
          <ac:spMkLst>
            <pc:docMk/>
            <pc:sldMk cId="3056080812" sldId="2501"/>
            <ac:spMk id="7" creationId="{C110D3C4-B7F5-F8F3-B104-520710CA4E16}"/>
          </ac:spMkLst>
        </pc:spChg>
        <pc:spChg chg="add mod">
          <ac:chgData name="Auditoria Cidadã" userId="6890fdaa073645dd" providerId="LiveId" clId="{8509CBF2-6E41-4040-A029-747A01F5708C}" dt="2026-09-14T13:43:42.629" v="2991" actId="1076"/>
          <ac:spMkLst>
            <pc:docMk/>
            <pc:sldMk cId="3056080812" sldId="2501"/>
            <ac:spMk id="11" creationId="{D6B586DA-6F56-A53F-4D61-DA1E9586D4E7}"/>
          </ac:spMkLst>
        </pc:spChg>
        <pc:picChg chg="add mod">
          <ac:chgData name="Auditoria Cidadã" userId="6890fdaa073645dd" providerId="LiveId" clId="{8509CBF2-6E41-4040-A029-747A01F5708C}" dt="2026-09-14T13:42:10.729" v="2875" actId="14100"/>
          <ac:picMkLst>
            <pc:docMk/>
            <pc:sldMk cId="3056080812" sldId="2501"/>
            <ac:picMk id="6" creationId="{0E5618D7-F648-8DCE-42D0-FD0B00F0FCCA}"/>
          </ac:picMkLst>
        </pc:picChg>
        <pc:picChg chg="add del">
          <ac:chgData name="Auditoria Cidadã" userId="6890fdaa073645dd" providerId="LiveId" clId="{8509CBF2-6E41-4040-A029-747A01F5708C}" dt="2026-09-14T13:42:56.156" v="2879" actId="22"/>
          <ac:picMkLst>
            <pc:docMk/>
            <pc:sldMk cId="3056080812" sldId="2501"/>
            <ac:picMk id="9" creationId="{C994CFB3-5B88-8023-39F4-2A08D476E14D}"/>
          </ac:picMkLst>
        </pc:picChg>
      </pc:sldChg>
      <pc:sldChg chg="addSp delSp modSp mod">
        <pc:chgData name="Auditoria Cidadã" userId="6890fdaa073645dd" providerId="LiveId" clId="{8509CBF2-6E41-4040-A029-747A01F5708C}" dt="2026-09-11T20:01:34.066" v="517"/>
        <pc:sldMkLst>
          <pc:docMk/>
          <pc:sldMk cId="1482757743" sldId="2509"/>
        </pc:sldMkLst>
        <pc:spChg chg="mod">
          <ac:chgData name="Auditoria Cidadã" userId="6890fdaa073645dd" providerId="LiveId" clId="{8509CBF2-6E41-4040-A029-747A01F5708C}" dt="2026-09-11T20:01:34.066" v="517"/>
          <ac:spMkLst>
            <pc:docMk/>
            <pc:sldMk cId="1482757743" sldId="2509"/>
            <ac:spMk id="2" creationId="{48829A90-AC5C-380B-838A-E5FB22D00373}"/>
          </ac:spMkLst>
        </pc:spChg>
        <pc:picChg chg="add mod ord">
          <ac:chgData name="Auditoria Cidadã" userId="6890fdaa073645dd" providerId="LiveId" clId="{8509CBF2-6E41-4040-A029-747A01F5708C}" dt="2026-09-11T19:46:06.581" v="512" actId="1076"/>
          <ac:picMkLst>
            <pc:docMk/>
            <pc:sldMk cId="1482757743" sldId="2509"/>
            <ac:picMk id="9" creationId="{BC147214-0339-15C6-567D-DA5E327A1450}"/>
          </ac:picMkLst>
        </pc:picChg>
        <pc:picChg chg="add mod">
          <ac:chgData name="Auditoria Cidadã" userId="6890fdaa073645dd" providerId="LiveId" clId="{8509CBF2-6E41-4040-A029-747A01F5708C}" dt="2026-09-11T19:46:08.692" v="513" actId="1076"/>
          <ac:picMkLst>
            <pc:docMk/>
            <pc:sldMk cId="1482757743" sldId="2509"/>
            <ac:picMk id="14" creationId="{E86D328D-C79B-3EF0-387B-70E9EBB7B5F5}"/>
          </ac:picMkLst>
        </pc:picChg>
        <pc:picChg chg="add mod">
          <ac:chgData name="Auditoria Cidadã" userId="6890fdaa073645dd" providerId="LiveId" clId="{8509CBF2-6E41-4040-A029-747A01F5708C}" dt="2026-09-11T19:46:10.354" v="514" actId="1076"/>
          <ac:picMkLst>
            <pc:docMk/>
            <pc:sldMk cId="1482757743" sldId="2509"/>
            <ac:picMk id="16" creationId="{2B654371-EBE1-6594-3754-DFC9D3F25EA6}"/>
          </ac:picMkLst>
        </pc:picChg>
      </pc:sldChg>
      <pc:sldChg chg="addSp delSp modSp mod">
        <pc:chgData name="Auditoria Cidadã" userId="6890fdaa073645dd" providerId="LiveId" clId="{8509CBF2-6E41-4040-A029-747A01F5708C}" dt="2026-09-14T13:16:29.914" v="1855" actId="14100"/>
        <pc:sldMkLst>
          <pc:docMk/>
          <pc:sldMk cId="3357381661" sldId="2513"/>
        </pc:sldMkLst>
        <pc:spChg chg="mod">
          <ac:chgData name="Auditoria Cidadã" userId="6890fdaa073645dd" providerId="LiveId" clId="{8509CBF2-6E41-4040-A029-747A01F5708C}" dt="2026-09-14T13:14:22.139" v="1831" actId="20577"/>
          <ac:spMkLst>
            <pc:docMk/>
            <pc:sldMk cId="3357381661" sldId="2513"/>
            <ac:spMk id="3" creationId="{AC67F5DD-650B-951C-EDF5-E0BA132A46EC}"/>
          </ac:spMkLst>
        </pc:spChg>
        <pc:spChg chg="mod">
          <ac:chgData name="Auditoria Cidadã" userId="6890fdaa073645dd" providerId="LiveId" clId="{8509CBF2-6E41-4040-A029-747A01F5708C}" dt="2026-09-14T13:15:06.074" v="1842" actId="14100"/>
          <ac:spMkLst>
            <pc:docMk/>
            <pc:sldMk cId="3357381661" sldId="2513"/>
            <ac:spMk id="7" creationId="{DE5D948D-FC60-6AA0-CAB0-C4AF06F25C82}"/>
          </ac:spMkLst>
        </pc:spChg>
        <pc:spChg chg="add mod">
          <ac:chgData name="Auditoria Cidadã" userId="6890fdaa073645dd" providerId="LiveId" clId="{8509CBF2-6E41-4040-A029-747A01F5708C}" dt="2026-09-14T13:16:29.914" v="1855" actId="14100"/>
          <ac:spMkLst>
            <pc:docMk/>
            <pc:sldMk cId="3357381661" sldId="2513"/>
            <ac:spMk id="9" creationId="{316F6FB0-F352-A67B-8054-32CDE95C3A5E}"/>
          </ac:spMkLst>
        </pc:spChg>
        <pc:picChg chg="add mod">
          <ac:chgData name="Auditoria Cidadã" userId="6890fdaa073645dd" providerId="LiveId" clId="{8509CBF2-6E41-4040-A029-747A01F5708C}" dt="2026-09-14T13:14:46.178" v="1838" actId="1076"/>
          <ac:picMkLst>
            <pc:docMk/>
            <pc:sldMk cId="3357381661" sldId="2513"/>
            <ac:picMk id="2" creationId="{DF77D4A7-9F30-8DBA-1990-3C220BAA649A}"/>
          </ac:picMkLst>
        </pc:picChg>
        <pc:picChg chg="del">
          <ac:chgData name="Auditoria Cidadã" userId="6890fdaa073645dd" providerId="LiveId" clId="{8509CBF2-6E41-4040-A029-747A01F5708C}" dt="2026-09-14T13:14:23.707" v="1832" actId="478"/>
          <ac:picMkLst>
            <pc:docMk/>
            <pc:sldMk cId="3357381661" sldId="2513"/>
            <ac:picMk id="5" creationId="{AE6210BD-54C3-7939-CC84-56A98DD6747F}"/>
          </ac:picMkLst>
        </pc:picChg>
        <pc:picChg chg="add mod">
          <ac:chgData name="Auditoria Cidadã" userId="6890fdaa073645dd" providerId="LiveId" clId="{8509CBF2-6E41-4040-A029-747A01F5708C}" dt="2026-09-14T13:16:00.102" v="1848" actId="14100"/>
          <ac:picMkLst>
            <pc:docMk/>
            <pc:sldMk cId="3357381661" sldId="2513"/>
            <ac:picMk id="6" creationId="{495F0D48-09A8-9F47-492E-DF25A7A72659}"/>
          </ac:picMkLst>
        </pc:picChg>
      </pc:sldChg>
      <pc:sldChg chg="addSp delSp modSp mod">
        <pc:chgData name="Auditoria Cidadã" userId="6890fdaa073645dd" providerId="LiveId" clId="{8509CBF2-6E41-4040-A029-747A01F5708C}" dt="2026-09-14T12:20:23.981" v="1182" actId="1076"/>
        <pc:sldMkLst>
          <pc:docMk/>
          <pc:sldMk cId="4049979693" sldId="2527"/>
        </pc:sldMkLst>
        <pc:spChg chg="add del">
          <ac:chgData name="Auditoria Cidadã" userId="6890fdaa073645dd" providerId="LiveId" clId="{8509CBF2-6E41-4040-A029-747A01F5708C}" dt="2026-09-14T12:15:01.652" v="665" actId="22"/>
          <ac:spMkLst>
            <pc:docMk/>
            <pc:sldMk cId="4049979693" sldId="2527"/>
            <ac:spMk id="7" creationId="{5BB5E0D3-C0BF-9BCE-0648-D0422DAA49C0}"/>
          </ac:spMkLst>
        </pc:spChg>
        <pc:spChg chg="add mod">
          <ac:chgData name="Auditoria Cidadã" userId="6890fdaa073645dd" providerId="LiveId" clId="{8509CBF2-6E41-4040-A029-747A01F5708C}" dt="2026-09-14T12:20:23.981" v="1182" actId="1076"/>
          <ac:spMkLst>
            <pc:docMk/>
            <pc:sldMk cId="4049979693" sldId="2527"/>
            <ac:spMk id="9" creationId="{D041FEEF-AAD5-3DE5-964E-0E88B40669F0}"/>
          </ac:spMkLst>
        </pc:spChg>
        <pc:picChg chg="add del mod">
          <ac:chgData name="Auditoria Cidadã" userId="6890fdaa073645dd" providerId="LiveId" clId="{8509CBF2-6E41-4040-A029-747A01F5708C}" dt="2026-09-14T12:14:17.877" v="658" actId="478"/>
          <ac:picMkLst>
            <pc:docMk/>
            <pc:sldMk cId="4049979693" sldId="2527"/>
            <ac:picMk id="3" creationId="{4B7E939E-4FD9-5B10-5352-F56D1969CEF0}"/>
          </ac:picMkLst>
        </pc:picChg>
        <pc:picChg chg="add mod">
          <ac:chgData name="Auditoria Cidadã" userId="6890fdaa073645dd" providerId="LiveId" clId="{8509CBF2-6E41-4040-A029-747A01F5708C}" dt="2026-09-14T12:14:26.580" v="662" actId="14100"/>
          <ac:picMkLst>
            <pc:docMk/>
            <pc:sldMk cId="4049979693" sldId="2527"/>
            <ac:picMk id="4" creationId="{189F8F92-B822-2D03-65E8-A19F9804AE04}"/>
          </ac:picMkLst>
        </pc:picChg>
        <pc:picChg chg="del mod">
          <ac:chgData name="Auditoria Cidadã" userId="6890fdaa073645dd" providerId="LiveId" clId="{8509CBF2-6E41-4040-A029-747A01F5708C}" dt="2026-09-14T12:13:47.444" v="651" actId="478"/>
          <ac:picMkLst>
            <pc:docMk/>
            <pc:sldMk cId="4049979693" sldId="2527"/>
            <ac:picMk id="11266" creationId="{7C1E0933-9666-AEC3-BA6B-ED6B8CA638CC}"/>
          </ac:picMkLst>
        </pc:picChg>
        <pc:picChg chg="del">
          <ac:chgData name="Auditoria Cidadã" userId="6890fdaa073645dd" providerId="LiveId" clId="{8509CBF2-6E41-4040-A029-747A01F5708C}" dt="2026-09-14T12:14:49.070" v="663" actId="478"/>
          <ac:picMkLst>
            <pc:docMk/>
            <pc:sldMk cId="4049979693" sldId="2527"/>
            <ac:picMk id="11268" creationId="{BDDCC2E7-9382-DE12-F944-7CA2965E2A74}"/>
          </ac:picMkLst>
        </pc:picChg>
      </pc:sldChg>
      <pc:sldChg chg="addSp delSp modSp mod">
        <pc:chgData name="Auditoria Cidadã" userId="6890fdaa073645dd" providerId="LiveId" clId="{8509CBF2-6E41-4040-A029-747A01F5708C}" dt="2026-09-14T13:23:13.158" v="1910" actId="1076"/>
        <pc:sldMkLst>
          <pc:docMk/>
          <pc:sldMk cId="3274856817" sldId="2537"/>
        </pc:sldMkLst>
        <pc:spChg chg="mod">
          <ac:chgData name="Auditoria Cidadã" userId="6890fdaa073645dd" providerId="LiveId" clId="{8509CBF2-6E41-4040-A029-747A01F5708C}" dt="2026-09-14T13:23:06.546" v="1907" actId="1076"/>
          <ac:spMkLst>
            <pc:docMk/>
            <pc:sldMk cId="3274856817" sldId="2537"/>
            <ac:spMk id="4" creationId="{635820CB-AD35-27C6-86EA-A15084D1F7FD}"/>
          </ac:spMkLst>
        </pc:spChg>
        <pc:spChg chg="mod">
          <ac:chgData name="Auditoria Cidadã" userId="6890fdaa073645dd" providerId="LiveId" clId="{8509CBF2-6E41-4040-A029-747A01F5708C}" dt="2026-09-14T13:23:03.011" v="1906" actId="1076"/>
          <ac:spMkLst>
            <pc:docMk/>
            <pc:sldMk cId="3274856817" sldId="2537"/>
            <ac:spMk id="6" creationId="{6A1F53B7-14CB-DF20-1688-77594331E542}"/>
          </ac:spMkLst>
        </pc:spChg>
        <pc:spChg chg="mod">
          <ac:chgData name="Auditoria Cidadã" userId="6890fdaa073645dd" providerId="LiveId" clId="{8509CBF2-6E41-4040-A029-747A01F5708C}" dt="2026-09-14T13:19:55.995" v="1872" actId="255"/>
          <ac:spMkLst>
            <pc:docMk/>
            <pc:sldMk cId="3274856817" sldId="2537"/>
            <ac:spMk id="13" creationId="{F1D68DE2-D899-B942-246C-CA6982A4B4F5}"/>
          </ac:spMkLst>
        </pc:spChg>
        <pc:picChg chg="add mod">
          <ac:chgData name="Auditoria Cidadã" userId="6890fdaa073645dd" providerId="LiveId" clId="{8509CBF2-6E41-4040-A029-747A01F5708C}" dt="2026-09-14T13:23:13.158" v="1910" actId="1076"/>
          <ac:picMkLst>
            <pc:docMk/>
            <pc:sldMk cId="3274856817" sldId="2537"/>
            <ac:picMk id="2" creationId="{B2189863-D129-3792-6753-CDD6DC7B8326}"/>
          </ac:picMkLst>
        </pc:picChg>
        <pc:picChg chg="del">
          <ac:chgData name="Auditoria Cidadã" userId="6890fdaa073645dd" providerId="LiveId" clId="{8509CBF2-6E41-4040-A029-747A01F5708C}" dt="2026-09-14T13:19:42.868" v="1867" actId="478"/>
          <ac:picMkLst>
            <pc:docMk/>
            <pc:sldMk cId="3274856817" sldId="2537"/>
            <ac:picMk id="8" creationId="{199C230A-46EB-4360-0006-EDDA902E1939}"/>
          </ac:picMkLst>
        </pc:picChg>
      </pc:sldChg>
      <pc:sldChg chg="modSp mod">
        <pc:chgData name="Auditoria Cidadã" userId="6890fdaa073645dd" providerId="LiveId" clId="{8509CBF2-6E41-4040-A029-747A01F5708C}" dt="2026-09-14T12:52:04.236" v="1377" actId="20577"/>
        <pc:sldMkLst>
          <pc:docMk/>
          <pc:sldMk cId="3908915478" sldId="2539"/>
        </pc:sldMkLst>
        <pc:spChg chg="mod">
          <ac:chgData name="Auditoria Cidadã" userId="6890fdaa073645dd" providerId="LiveId" clId="{8509CBF2-6E41-4040-A029-747A01F5708C}" dt="2026-09-14T12:52:04.236" v="1377" actId="20577"/>
          <ac:spMkLst>
            <pc:docMk/>
            <pc:sldMk cId="3908915478" sldId="2539"/>
            <ac:spMk id="3" creationId="{ED23BF8C-B915-1FB9-EC7A-34D90F74E894}"/>
          </ac:spMkLst>
        </pc:spChg>
      </pc:sldChg>
      <pc:sldChg chg="addSp delSp modSp mod">
        <pc:chgData name="Auditoria Cidadã" userId="6890fdaa073645dd" providerId="LiveId" clId="{8509CBF2-6E41-4040-A029-747A01F5708C}" dt="2026-09-14T18:50:28.044" v="4045" actId="20577"/>
        <pc:sldMkLst>
          <pc:docMk/>
          <pc:sldMk cId="2174362867" sldId="2542"/>
        </pc:sldMkLst>
        <pc:spChg chg="mod">
          <ac:chgData name="Auditoria Cidadã" userId="6890fdaa073645dd" providerId="LiveId" clId="{8509CBF2-6E41-4040-A029-747A01F5708C}" dt="2026-09-14T18:50:28.044" v="4045" actId="20577"/>
          <ac:spMkLst>
            <pc:docMk/>
            <pc:sldMk cId="2174362867" sldId="2542"/>
            <ac:spMk id="3" creationId="{C42B16A0-087E-50B1-2003-B3CA26FB8DBE}"/>
          </ac:spMkLst>
        </pc:spChg>
        <pc:spChg chg="mod">
          <ac:chgData name="Auditoria Cidadã" userId="6890fdaa073645dd" providerId="LiveId" clId="{8509CBF2-6E41-4040-A029-747A01F5708C}" dt="2026-09-14T12:51:26.015" v="1371" actId="1076"/>
          <ac:spMkLst>
            <pc:docMk/>
            <pc:sldMk cId="2174362867" sldId="2542"/>
            <ac:spMk id="6" creationId="{51132A9C-5008-A022-016A-EA67B4C6700B}"/>
          </ac:spMkLst>
        </pc:spChg>
        <pc:picChg chg="add mod">
          <ac:chgData name="Auditoria Cidadã" userId="6890fdaa073645dd" providerId="LiveId" clId="{8509CBF2-6E41-4040-A029-747A01F5708C}" dt="2026-09-14T12:51:31.994" v="1374" actId="14100"/>
          <ac:picMkLst>
            <pc:docMk/>
            <pc:sldMk cId="2174362867" sldId="2542"/>
            <ac:picMk id="2" creationId="{F9A4DDDF-5ED4-9566-E454-64F47B6B8905}"/>
          </ac:picMkLst>
        </pc:picChg>
        <pc:picChg chg="add mod">
          <ac:chgData name="Auditoria Cidadã" userId="6890fdaa073645dd" providerId="LiveId" clId="{8509CBF2-6E41-4040-A029-747A01F5708C}" dt="2026-09-14T12:51:19.645" v="1369" actId="1076"/>
          <ac:picMkLst>
            <pc:docMk/>
            <pc:sldMk cId="2174362867" sldId="2542"/>
            <ac:picMk id="4" creationId="{04E7BFC6-66B3-3DE6-0BE1-A4A37A980103}"/>
          </ac:picMkLst>
        </pc:picChg>
        <pc:picChg chg="del">
          <ac:chgData name="Auditoria Cidadã" userId="6890fdaa073645dd" providerId="LiveId" clId="{8509CBF2-6E41-4040-A029-747A01F5708C}" dt="2026-09-14T12:49:40.808" v="1252" actId="478"/>
          <ac:picMkLst>
            <pc:docMk/>
            <pc:sldMk cId="2174362867" sldId="2542"/>
            <ac:picMk id="11" creationId="{45FC348A-88A9-38C6-2075-4C1B040D1D8F}"/>
          </ac:picMkLst>
        </pc:picChg>
      </pc:sldChg>
      <pc:sldChg chg="addSp delSp modSp mod setBg">
        <pc:chgData name="Auditoria Cidadã" userId="6890fdaa073645dd" providerId="LiveId" clId="{8509CBF2-6E41-4040-A029-747A01F5708C}" dt="2026-09-11T20:48:45.693" v="648" actId="20577"/>
        <pc:sldMkLst>
          <pc:docMk/>
          <pc:sldMk cId="128925194" sldId="2552"/>
        </pc:sldMkLst>
        <pc:spChg chg="mod">
          <ac:chgData name="Auditoria Cidadã" userId="6890fdaa073645dd" providerId="LiveId" clId="{8509CBF2-6E41-4040-A029-747A01F5708C}" dt="2026-09-11T20:48:45.693" v="648" actId="20577"/>
          <ac:spMkLst>
            <pc:docMk/>
            <pc:sldMk cId="128925194" sldId="2552"/>
            <ac:spMk id="2" creationId="{9414054B-EEEB-B891-FB6F-B8C9D80A9D1C}"/>
          </ac:spMkLst>
        </pc:spChg>
        <pc:spChg chg="mod">
          <ac:chgData name="Auditoria Cidadã" userId="6890fdaa073645dd" providerId="LiveId" clId="{8509CBF2-6E41-4040-A029-747A01F5708C}" dt="2026-09-11T20:44:05.014" v="614"/>
          <ac:spMkLst>
            <pc:docMk/>
            <pc:sldMk cId="128925194" sldId="2552"/>
            <ac:spMk id="3" creationId="{D057A16A-5F1B-52DE-C00C-F083D167A3B9}"/>
          </ac:spMkLst>
        </pc:spChg>
        <pc:spChg chg="mod">
          <ac:chgData name="Auditoria Cidadã" userId="6890fdaa073645dd" providerId="LiveId" clId="{8509CBF2-6E41-4040-A029-747A01F5708C}" dt="2026-09-11T20:48:29.964" v="646" actId="20577"/>
          <ac:spMkLst>
            <pc:docMk/>
            <pc:sldMk cId="128925194" sldId="2552"/>
            <ac:spMk id="6" creationId="{611C2A2B-4CED-8B27-893B-515C59EA5140}"/>
          </ac:spMkLst>
        </pc:spChg>
        <pc:picChg chg="add mod">
          <ac:chgData name="Auditoria Cidadã" userId="6890fdaa073645dd" providerId="LiveId" clId="{8509CBF2-6E41-4040-A029-747A01F5708C}" dt="2026-09-11T20:43:01.164" v="610" actId="1076"/>
          <ac:picMkLst>
            <pc:docMk/>
            <pc:sldMk cId="128925194" sldId="2552"/>
            <ac:picMk id="4" creationId="{09FC50D4-1D84-6D65-72A8-96495557CA2B}"/>
          </ac:picMkLst>
        </pc:picChg>
      </pc:sldChg>
      <pc:sldChg chg="addSp delSp modSp mod">
        <pc:chgData name="Auditoria Cidadã" userId="6890fdaa073645dd" providerId="LiveId" clId="{8509CBF2-6E41-4040-A029-747A01F5708C}" dt="2026-09-14T12:29:23.913" v="1246" actId="1076"/>
        <pc:sldMkLst>
          <pc:docMk/>
          <pc:sldMk cId="2730626444" sldId="2555"/>
        </pc:sldMkLst>
        <pc:spChg chg="mod">
          <ac:chgData name="Auditoria Cidadã" userId="6890fdaa073645dd" providerId="LiveId" clId="{8509CBF2-6E41-4040-A029-747A01F5708C}" dt="2026-09-14T12:22:34.457" v="1204" actId="20577"/>
          <ac:spMkLst>
            <pc:docMk/>
            <pc:sldMk cId="2730626444" sldId="2555"/>
            <ac:spMk id="3" creationId="{F2FB1A4A-681E-D25D-FE65-49D7779B492F}"/>
          </ac:spMkLst>
        </pc:spChg>
        <pc:spChg chg="mod">
          <ac:chgData name="Auditoria Cidadã" userId="6890fdaa073645dd" providerId="LiveId" clId="{8509CBF2-6E41-4040-A029-747A01F5708C}" dt="2026-09-14T12:29:23.913" v="1246" actId="1076"/>
          <ac:spMkLst>
            <pc:docMk/>
            <pc:sldMk cId="2730626444" sldId="2555"/>
            <ac:spMk id="5" creationId="{D97D7CF2-7083-7DE3-25B5-3FE718A80F2B}"/>
          </ac:spMkLst>
        </pc:spChg>
        <pc:spChg chg="mod">
          <ac:chgData name="Auditoria Cidadã" userId="6890fdaa073645dd" providerId="LiveId" clId="{8509CBF2-6E41-4040-A029-747A01F5708C}" dt="2026-09-14T12:28:38.805" v="1224"/>
          <ac:spMkLst>
            <pc:docMk/>
            <pc:sldMk cId="2730626444" sldId="2555"/>
            <ac:spMk id="7" creationId="{EBEE93CA-4D0C-A2DB-1A18-D0EA6589B736}"/>
          </ac:spMkLst>
        </pc:spChg>
        <pc:picChg chg="del">
          <ac:chgData name="Auditoria Cidadã" userId="6890fdaa073645dd" providerId="LiveId" clId="{8509CBF2-6E41-4040-A029-747A01F5708C}" dt="2026-09-14T12:22:25.689" v="1188" actId="478"/>
          <ac:picMkLst>
            <pc:docMk/>
            <pc:sldMk cId="2730626444" sldId="2555"/>
            <ac:picMk id="2" creationId="{85FF7932-D0BD-33FE-FC54-933949B18471}"/>
          </ac:picMkLst>
        </pc:picChg>
        <pc:picChg chg="add del mod">
          <ac:chgData name="Auditoria Cidadã" userId="6890fdaa073645dd" providerId="LiveId" clId="{8509CBF2-6E41-4040-A029-747A01F5708C}" dt="2026-09-14T12:28:18.129" v="1216" actId="478"/>
          <ac:picMkLst>
            <pc:docMk/>
            <pc:sldMk cId="2730626444" sldId="2555"/>
            <ac:picMk id="4" creationId="{578D9F47-CBE8-ACA7-0722-865653650407}"/>
          </ac:picMkLst>
        </pc:picChg>
        <pc:picChg chg="add mod">
          <ac:chgData name="Auditoria Cidadã" userId="6890fdaa073645dd" providerId="LiveId" clId="{8509CBF2-6E41-4040-A029-747A01F5708C}" dt="2026-09-14T12:28:26.693" v="1223" actId="1076"/>
          <ac:picMkLst>
            <pc:docMk/>
            <pc:sldMk cId="2730626444" sldId="2555"/>
            <ac:picMk id="6" creationId="{22103625-5B47-9624-FA44-E93887C6662A}"/>
          </ac:picMkLst>
        </pc:picChg>
      </pc:sldChg>
      <pc:sldChg chg="addSp delSp modSp mod">
        <pc:chgData name="Auditoria Cidadã" userId="6890fdaa073645dd" providerId="LiveId" clId="{8509CBF2-6E41-4040-A029-747A01F5708C}" dt="2026-09-14T20:07:17.532" v="4196" actId="1076"/>
        <pc:sldMkLst>
          <pc:docMk/>
          <pc:sldMk cId="2006957677" sldId="2559"/>
        </pc:sldMkLst>
        <pc:spChg chg="mod">
          <ac:chgData name="Auditoria Cidadã" userId="6890fdaa073645dd" providerId="LiveId" clId="{8509CBF2-6E41-4040-A029-747A01F5708C}" dt="2026-09-14T20:06:27.604" v="4189" actId="108"/>
          <ac:spMkLst>
            <pc:docMk/>
            <pc:sldMk cId="2006957677" sldId="2559"/>
            <ac:spMk id="2" creationId="{00000000-0000-0000-0000-000000000000}"/>
          </ac:spMkLst>
        </pc:spChg>
        <pc:spChg chg="mod">
          <ac:chgData name="Auditoria Cidadã" userId="6890fdaa073645dd" providerId="LiveId" clId="{8509CBF2-6E41-4040-A029-747A01F5708C}" dt="2026-09-14T20:04:01.841" v="4179"/>
          <ac:spMkLst>
            <pc:docMk/>
            <pc:sldMk cId="2006957677" sldId="2559"/>
            <ac:spMk id="7" creationId="{3CC3169D-94EA-CE6C-D7C0-8A726D659DF6}"/>
          </ac:spMkLst>
        </pc:spChg>
        <pc:spChg chg="add mod">
          <ac:chgData name="Auditoria Cidadã" userId="6890fdaa073645dd" providerId="LiveId" clId="{8509CBF2-6E41-4040-A029-747A01F5708C}" dt="2026-09-14T20:07:17.532" v="4196" actId="1076"/>
          <ac:spMkLst>
            <pc:docMk/>
            <pc:sldMk cId="2006957677" sldId="2559"/>
            <ac:spMk id="8" creationId="{FE6C564F-67E8-59CF-8EE2-1F5B5FC61C98}"/>
          </ac:spMkLst>
        </pc:spChg>
        <pc:picChg chg="add">
          <ac:chgData name="Auditoria Cidadã" userId="6890fdaa073645dd" providerId="LiveId" clId="{8509CBF2-6E41-4040-A029-747A01F5708C}" dt="2026-09-14T20:04:24.489" v="4181" actId="22"/>
          <ac:picMkLst>
            <pc:docMk/>
            <pc:sldMk cId="2006957677" sldId="2559"/>
            <ac:picMk id="4" creationId="{BED4E92B-229C-9373-A9D0-A47D9538F9A8}"/>
          </ac:picMkLst>
        </pc:picChg>
        <pc:picChg chg="del">
          <ac:chgData name="Auditoria Cidadã" userId="6890fdaa073645dd" providerId="LiveId" clId="{8509CBF2-6E41-4040-A029-747A01F5708C}" dt="2026-09-14T20:04:23.749" v="4180" actId="478"/>
          <ac:picMkLst>
            <pc:docMk/>
            <pc:sldMk cId="2006957677" sldId="2559"/>
            <ac:picMk id="1026" creationId="{00000000-0000-0000-0000-000000000000}"/>
          </ac:picMkLst>
        </pc:picChg>
      </pc:sldChg>
      <pc:sldChg chg="modSp mod">
        <pc:chgData name="Auditoria Cidadã" userId="6890fdaa073645dd" providerId="LiveId" clId="{8509CBF2-6E41-4040-A029-747A01F5708C}" dt="2026-09-14T20:09:07.510" v="4205"/>
        <pc:sldMkLst>
          <pc:docMk/>
          <pc:sldMk cId="3774772779" sldId="2560"/>
        </pc:sldMkLst>
        <pc:spChg chg="mod">
          <ac:chgData name="Auditoria Cidadã" userId="6890fdaa073645dd" providerId="LiveId" clId="{8509CBF2-6E41-4040-A029-747A01F5708C}" dt="2026-09-14T20:08:48.148" v="4203"/>
          <ac:spMkLst>
            <pc:docMk/>
            <pc:sldMk cId="3774772779" sldId="2560"/>
            <ac:spMk id="3" creationId="{00000000-0000-0000-0000-000000000000}"/>
          </ac:spMkLst>
        </pc:spChg>
        <pc:spChg chg="mod">
          <ac:chgData name="Auditoria Cidadã" userId="6890fdaa073645dd" providerId="LiveId" clId="{8509CBF2-6E41-4040-A029-747A01F5708C}" dt="2026-09-14T20:09:07.510" v="4205"/>
          <ac:spMkLst>
            <pc:docMk/>
            <pc:sldMk cId="3774772779" sldId="2560"/>
            <ac:spMk id="4" creationId="{00000000-0000-0000-0000-000000000000}"/>
          </ac:spMkLst>
        </pc:spChg>
      </pc:sldChg>
      <pc:sldChg chg="modSp mod">
        <pc:chgData name="Auditoria Cidadã" userId="6890fdaa073645dd" providerId="LiveId" clId="{8509CBF2-6E41-4040-A029-747A01F5708C}" dt="2026-09-11T18:26:01.780" v="397" actId="1076"/>
        <pc:sldMkLst>
          <pc:docMk/>
          <pc:sldMk cId="1218694281" sldId="2561"/>
        </pc:sldMkLst>
        <pc:spChg chg="mod">
          <ac:chgData name="Auditoria Cidadã" userId="6890fdaa073645dd" providerId="LiveId" clId="{8509CBF2-6E41-4040-A029-747A01F5708C}" dt="2026-09-11T18:26:01.780" v="397" actId="1076"/>
          <ac:spMkLst>
            <pc:docMk/>
            <pc:sldMk cId="1218694281" sldId="2561"/>
            <ac:spMk id="3" creationId="{1018243E-3F78-F97F-4B81-2E4E19B6BA4C}"/>
          </ac:spMkLst>
        </pc:spChg>
      </pc:sldChg>
      <pc:sldChg chg="modSp mod">
        <pc:chgData name="Auditoria Cidadã" userId="6890fdaa073645dd" providerId="LiveId" clId="{8509CBF2-6E41-4040-A029-747A01F5708C}" dt="2026-09-14T12:47:44.963" v="1251" actId="20577"/>
        <pc:sldMkLst>
          <pc:docMk/>
          <pc:sldMk cId="543355740" sldId="2562"/>
        </pc:sldMkLst>
        <pc:spChg chg="mod">
          <ac:chgData name="Auditoria Cidadã" userId="6890fdaa073645dd" providerId="LiveId" clId="{8509CBF2-6E41-4040-A029-747A01F5708C}" dt="2026-09-14T12:47:44.963" v="1251" actId="20577"/>
          <ac:spMkLst>
            <pc:docMk/>
            <pc:sldMk cId="543355740" sldId="2562"/>
            <ac:spMk id="5" creationId="{D7A29422-0F20-EF86-F74D-9B2486194663}"/>
          </ac:spMkLst>
        </pc:spChg>
      </pc:sldChg>
      <pc:sldChg chg="del">
        <pc:chgData name="Auditoria Cidadã" userId="6890fdaa073645dd" providerId="LiveId" clId="{8509CBF2-6E41-4040-A029-747A01F5708C}" dt="2026-09-14T12:58:14.265" v="1477" actId="2696"/>
        <pc:sldMkLst>
          <pc:docMk/>
          <pc:sldMk cId="302169943" sldId="2565"/>
        </pc:sldMkLst>
      </pc:sldChg>
      <pc:sldChg chg="modSp mod">
        <pc:chgData name="Auditoria Cidadã" userId="6890fdaa073645dd" providerId="LiveId" clId="{8509CBF2-6E41-4040-A029-747A01F5708C}" dt="2026-09-11T20:39:32.666" v="604" actId="20577"/>
        <pc:sldMkLst>
          <pc:docMk/>
          <pc:sldMk cId="1920976642" sldId="2566"/>
        </pc:sldMkLst>
        <pc:spChg chg="mod">
          <ac:chgData name="Auditoria Cidadã" userId="6890fdaa073645dd" providerId="LiveId" clId="{8509CBF2-6E41-4040-A029-747A01F5708C}" dt="2026-09-11T20:39:32.666" v="604" actId="20577"/>
          <ac:spMkLst>
            <pc:docMk/>
            <pc:sldMk cId="1920976642" sldId="2566"/>
            <ac:spMk id="4" creationId="{59C7E969-336E-FDF6-F32E-623B9BA29994}"/>
          </ac:spMkLst>
        </pc:spChg>
      </pc:sldChg>
      <pc:sldChg chg="addSp delSp modSp mod">
        <pc:chgData name="Auditoria Cidadã" userId="6890fdaa073645dd" providerId="LiveId" clId="{8509CBF2-6E41-4040-A029-747A01F5708C}" dt="2026-09-14T12:21:10.850" v="1187" actId="20577"/>
        <pc:sldMkLst>
          <pc:docMk/>
          <pc:sldMk cId="3065056448" sldId="2568"/>
        </pc:sldMkLst>
        <pc:spChg chg="mod">
          <ac:chgData name="Auditoria Cidadã" userId="6890fdaa073645dd" providerId="LiveId" clId="{8509CBF2-6E41-4040-A029-747A01F5708C}" dt="2026-09-14T12:21:10.850" v="1187" actId="20577"/>
          <ac:spMkLst>
            <pc:docMk/>
            <pc:sldMk cId="3065056448" sldId="2568"/>
            <ac:spMk id="10" creationId="{A2BC9C97-DABF-AF1A-DB6D-7B3F77FC850C}"/>
          </ac:spMkLst>
        </pc:spChg>
        <pc:picChg chg="add mod">
          <ac:chgData name="Auditoria Cidadã" userId="6890fdaa073645dd" providerId="LiveId" clId="{8509CBF2-6E41-4040-A029-747A01F5708C}" dt="2026-09-14T12:21:00.423" v="1186" actId="1076"/>
          <ac:picMkLst>
            <pc:docMk/>
            <pc:sldMk cId="3065056448" sldId="2568"/>
            <ac:picMk id="2" creationId="{704AC09C-3E3E-BCD2-5CC6-BD479FA03A7D}"/>
          </ac:picMkLst>
        </pc:picChg>
        <pc:picChg chg="del">
          <ac:chgData name="Auditoria Cidadã" userId="6890fdaa073645dd" providerId="LiveId" clId="{8509CBF2-6E41-4040-A029-747A01F5708C}" dt="2026-09-14T12:20:57.530" v="1183" actId="478"/>
          <ac:picMkLst>
            <pc:docMk/>
            <pc:sldMk cId="3065056448" sldId="2568"/>
            <ac:picMk id="4" creationId="{E4AF8267-82FE-297F-E84E-58D19FA25970}"/>
          </ac:picMkLst>
        </pc:picChg>
      </pc:sldChg>
      <pc:sldChg chg="addSp delSp modSp mod">
        <pc:chgData name="Auditoria Cidadã" userId="6890fdaa073645dd" providerId="LiveId" clId="{8509CBF2-6E41-4040-A029-747A01F5708C}" dt="2026-09-14T13:18:14.641" v="1866" actId="14100"/>
        <pc:sldMkLst>
          <pc:docMk/>
          <pc:sldMk cId="2096095620" sldId="2571"/>
        </pc:sldMkLst>
        <pc:spChg chg="mod">
          <ac:chgData name="Auditoria Cidadã" userId="6890fdaa073645dd" providerId="LiveId" clId="{8509CBF2-6E41-4040-A029-747A01F5708C}" dt="2026-09-14T13:18:09.589" v="1865" actId="14100"/>
          <ac:spMkLst>
            <pc:docMk/>
            <pc:sldMk cId="2096095620" sldId="2571"/>
            <ac:spMk id="9" creationId="{2874F15D-54DD-CD04-15A7-2945991E5AE7}"/>
          </ac:spMkLst>
        </pc:spChg>
        <pc:picChg chg="del">
          <ac:chgData name="Auditoria Cidadã" userId="6890fdaa073645dd" providerId="LiveId" clId="{8509CBF2-6E41-4040-A029-747A01F5708C}" dt="2026-09-14T13:17:48.365" v="1856" actId="478"/>
          <ac:picMkLst>
            <pc:docMk/>
            <pc:sldMk cId="2096095620" sldId="2571"/>
            <ac:picMk id="2" creationId="{631CB969-1D3F-CC59-7762-347EC4D89781}"/>
          </ac:picMkLst>
        </pc:picChg>
        <pc:picChg chg="add mod">
          <ac:chgData name="Auditoria Cidadã" userId="6890fdaa073645dd" providerId="LiveId" clId="{8509CBF2-6E41-4040-A029-747A01F5708C}" dt="2026-09-14T13:18:14.641" v="1866" actId="14100"/>
          <ac:picMkLst>
            <pc:docMk/>
            <pc:sldMk cId="2096095620" sldId="2571"/>
            <ac:picMk id="3" creationId="{A9E46DC4-901E-CBD7-57A1-8547B16AAE1E}"/>
          </ac:picMkLst>
        </pc:picChg>
      </pc:sldChg>
      <pc:sldChg chg="delSp modSp mod">
        <pc:chgData name="Auditoria Cidadã" userId="6890fdaa073645dd" providerId="LiveId" clId="{8509CBF2-6E41-4040-A029-747A01F5708C}" dt="2026-09-14T13:44:58.975" v="3004"/>
        <pc:sldMkLst>
          <pc:docMk/>
          <pc:sldMk cId="3626805365" sldId="2573"/>
        </pc:sldMkLst>
        <pc:spChg chg="mod">
          <ac:chgData name="Auditoria Cidadã" userId="6890fdaa073645dd" providerId="LiveId" clId="{8509CBF2-6E41-4040-A029-747A01F5708C}" dt="2026-09-14T13:44:54.610" v="3001" actId="14100"/>
          <ac:spMkLst>
            <pc:docMk/>
            <pc:sldMk cId="3626805365" sldId="2573"/>
            <ac:spMk id="3" creationId="{16BB7E85-E106-F746-06AC-2F210243A4EC}"/>
          </ac:spMkLst>
        </pc:spChg>
        <pc:spChg chg="del mod">
          <ac:chgData name="Auditoria Cidadã" userId="6890fdaa073645dd" providerId="LiveId" clId="{8509CBF2-6E41-4040-A029-747A01F5708C}" dt="2026-09-14T13:44:58.975" v="3004"/>
          <ac:spMkLst>
            <pc:docMk/>
            <pc:sldMk cId="3626805365" sldId="2573"/>
            <ac:spMk id="6" creationId="{01C88371-0E85-7E84-03E2-58F4E394AB3F}"/>
          </ac:spMkLst>
        </pc:spChg>
        <pc:spChg chg="mod">
          <ac:chgData name="Auditoria Cidadã" userId="6890fdaa073645dd" providerId="LiveId" clId="{8509CBF2-6E41-4040-A029-747A01F5708C}" dt="2026-09-14T13:44:58.275" v="3002" actId="1076"/>
          <ac:spMkLst>
            <pc:docMk/>
            <pc:sldMk cId="3626805365" sldId="2573"/>
            <ac:spMk id="9" creationId="{B0EC9E44-E1E5-4185-CA69-036D1BD2994B}"/>
          </ac:spMkLst>
        </pc:spChg>
        <pc:picChg chg="mod">
          <ac:chgData name="Auditoria Cidadã" userId="6890fdaa073645dd" providerId="LiveId" clId="{8509CBF2-6E41-4040-A029-747A01F5708C}" dt="2026-09-14T13:44:52.454" v="3000" actId="14100"/>
          <ac:picMkLst>
            <pc:docMk/>
            <pc:sldMk cId="3626805365" sldId="2573"/>
            <ac:picMk id="7" creationId="{CB5C2F83-E4FA-4E31-B9A5-8F0CA7B1DE0B}"/>
          </ac:picMkLst>
        </pc:picChg>
      </pc:sldChg>
      <pc:sldChg chg="modSp add mod">
        <pc:chgData name="Auditoria Cidadã" userId="6890fdaa073645dd" providerId="LiveId" clId="{8509CBF2-6E41-4040-A029-747A01F5708C}" dt="2026-09-14T20:02:36.869" v="4177" actId="20577"/>
        <pc:sldMkLst>
          <pc:docMk/>
          <pc:sldMk cId="1634809669" sldId="2574"/>
        </pc:sldMkLst>
        <pc:spChg chg="mod">
          <ac:chgData name="Auditoria Cidadã" userId="6890fdaa073645dd" providerId="LiveId" clId="{8509CBF2-6E41-4040-A029-747A01F5708C}" dt="2026-09-14T20:02:36.869" v="4177" actId="20577"/>
          <ac:spMkLst>
            <pc:docMk/>
            <pc:sldMk cId="1634809669" sldId="2574"/>
            <ac:spMk id="3" creationId="{49A48081-C937-80FA-2CE1-13388EF03846}"/>
          </ac:spMkLst>
        </pc:spChg>
      </pc:sldChg>
      <pc:sldChg chg="add">
        <pc:chgData name="Auditoria Cidadã" userId="6890fdaa073645dd" providerId="LiveId" clId="{8509CBF2-6E41-4040-A029-747A01F5708C}" dt="2026-09-11T18:58:18.464" v="454" actId="2890"/>
        <pc:sldMkLst>
          <pc:docMk/>
          <pc:sldMk cId="2959470630" sldId="2575"/>
        </pc:sldMkLst>
      </pc:sldChg>
      <pc:sldChg chg="addSp delSp modSp add mod">
        <pc:chgData name="Auditoria Cidadã" userId="6890fdaa073645dd" providerId="LiveId" clId="{8509CBF2-6E41-4040-A029-747A01F5708C}" dt="2026-09-11T20:23:41.875" v="541"/>
        <pc:sldMkLst>
          <pc:docMk/>
          <pc:sldMk cId="662037092" sldId="2576"/>
        </pc:sldMkLst>
        <pc:spChg chg="mod">
          <ac:chgData name="Auditoria Cidadã" userId="6890fdaa073645dd" providerId="LiveId" clId="{8509CBF2-6E41-4040-A029-747A01F5708C}" dt="2026-09-11T20:05:16.643" v="523" actId="20577"/>
          <ac:spMkLst>
            <pc:docMk/>
            <pc:sldMk cId="662037092" sldId="2576"/>
            <ac:spMk id="3" creationId="{4D550781-F6FE-4B2D-1AE2-E4B2C250CED1}"/>
          </ac:spMkLst>
        </pc:spChg>
        <pc:spChg chg="mod">
          <ac:chgData name="Auditoria Cidadã" userId="6890fdaa073645dd" providerId="LiveId" clId="{8509CBF2-6E41-4040-A029-747A01F5708C}" dt="2026-09-11T20:23:21.885" v="538" actId="1076"/>
          <ac:spMkLst>
            <pc:docMk/>
            <pc:sldMk cId="662037092" sldId="2576"/>
            <ac:spMk id="6" creationId="{3DF06B97-0B9C-C396-F025-EE9BD0C82C57}"/>
          </ac:spMkLst>
        </pc:spChg>
        <pc:spChg chg="mod">
          <ac:chgData name="Auditoria Cidadã" userId="6890fdaa073645dd" providerId="LiveId" clId="{8509CBF2-6E41-4040-A029-747A01F5708C}" dt="2026-09-11T20:23:41.875" v="541"/>
          <ac:spMkLst>
            <pc:docMk/>
            <pc:sldMk cId="662037092" sldId="2576"/>
            <ac:spMk id="7" creationId="{A12E22B7-472D-7168-67FF-9E34A2AFE099}"/>
          </ac:spMkLst>
        </pc:spChg>
        <pc:picChg chg="add mod">
          <ac:chgData name="Auditoria Cidadã" userId="6890fdaa073645dd" providerId="LiveId" clId="{8509CBF2-6E41-4040-A029-747A01F5708C}" dt="2026-09-11T20:23:18.666" v="537" actId="1076"/>
          <ac:picMkLst>
            <pc:docMk/>
            <pc:sldMk cId="662037092" sldId="2576"/>
            <ac:picMk id="2" creationId="{0D690A0A-AB12-F1F1-0E98-067DEF537466}"/>
          </ac:picMkLst>
        </pc:picChg>
        <pc:picChg chg="add mod">
          <ac:chgData name="Auditoria Cidadã" userId="6890fdaa073645dd" providerId="LiveId" clId="{8509CBF2-6E41-4040-A029-747A01F5708C}" dt="2026-09-11T20:23:17.247" v="536" actId="1076"/>
          <ac:picMkLst>
            <pc:docMk/>
            <pc:sldMk cId="662037092" sldId="2576"/>
            <ac:picMk id="4" creationId="{867C5B31-07D5-1E73-71EE-C33A11D09603}"/>
          </ac:picMkLst>
        </pc:picChg>
      </pc:sldChg>
      <pc:sldChg chg="addSp delSp modSp add mod">
        <pc:chgData name="Auditoria Cidadã" userId="6890fdaa073645dd" providerId="LiveId" clId="{8509CBF2-6E41-4040-A029-747A01F5708C}" dt="2026-09-11T20:32:40.335" v="569" actId="1076"/>
        <pc:sldMkLst>
          <pc:docMk/>
          <pc:sldMk cId="260645687" sldId="2577"/>
        </pc:sldMkLst>
        <pc:spChg chg="mod">
          <ac:chgData name="Auditoria Cidadã" userId="6890fdaa073645dd" providerId="LiveId" clId="{8509CBF2-6E41-4040-A029-747A01F5708C}" dt="2026-09-11T20:24:58.275" v="546" actId="1076"/>
          <ac:spMkLst>
            <pc:docMk/>
            <pc:sldMk cId="260645687" sldId="2577"/>
            <ac:spMk id="3" creationId="{46760E1D-5365-4741-34BD-16A5EA45D98D}"/>
          </ac:spMkLst>
        </pc:spChg>
        <pc:spChg chg="mod">
          <ac:chgData name="Auditoria Cidadã" userId="6890fdaa073645dd" providerId="LiveId" clId="{8509CBF2-6E41-4040-A029-747A01F5708C}" dt="2026-09-11T20:30:05.056" v="556" actId="20577"/>
          <ac:spMkLst>
            <pc:docMk/>
            <pc:sldMk cId="260645687" sldId="2577"/>
            <ac:spMk id="6" creationId="{05B188EC-FBB4-55F3-891F-7440B5ED31CD}"/>
          </ac:spMkLst>
        </pc:spChg>
        <pc:spChg chg="mod">
          <ac:chgData name="Auditoria Cidadã" userId="6890fdaa073645dd" providerId="LiveId" clId="{8509CBF2-6E41-4040-A029-747A01F5708C}" dt="2026-09-11T20:32:18.689" v="563" actId="20577"/>
          <ac:spMkLst>
            <pc:docMk/>
            <pc:sldMk cId="260645687" sldId="2577"/>
            <ac:spMk id="7" creationId="{EC540863-1281-EFC4-1DF2-5C2555AEC115}"/>
          </ac:spMkLst>
        </pc:spChg>
        <pc:picChg chg="add mod">
          <ac:chgData name="Auditoria Cidadã" userId="6890fdaa073645dd" providerId="LiveId" clId="{8509CBF2-6E41-4040-A029-747A01F5708C}" dt="2026-09-11T20:29:52.407" v="554" actId="1076"/>
          <ac:picMkLst>
            <pc:docMk/>
            <pc:sldMk cId="260645687" sldId="2577"/>
            <ac:picMk id="5" creationId="{88371FF2-1574-1AD2-124C-5EE6315BD4C3}"/>
          </ac:picMkLst>
        </pc:picChg>
        <pc:picChg chg="add mod">
          <ac:chgData name="Auditoria Cidadã" userId="6890fdaa073645dd" providerId="LiveId" clId="{8509CBF2-6E41-4040-A029-747A01F5708C}" dt="2026-09-11T20:32:40.335" v="569" actId="1076"/>
          <ac:picMkLst>
            <pc:docMk/>
            <pc:sldMk cId="260645687" sldId="2577"/>
            <ac:picMk id="9" creationId="{8E97EB3C-A0EA-48F4-8742-0F6D94765EE6}"/>
          </ac:picMkLst>
        </pc:picChg>
      </pc:sldChg>
      <pc:sldChg chg="addSp delSp modSp add mod">
        <pc:chgData name="Auditoria Cidadã" userId="6890fdaa073645dd" providerId="LiveId" clId="{8509CBF2-6E41-4040-A029-747A01F5708C}" dt="2026-09-14T12:59:28.828" v="1505" actId="20577"/>
        <pc:sldMkLst>
          <pc:docMk/>
          <pc:sldMk cId="1392743955" sldId="2578"/>
        </pc:sldMkLst>
        <pc:spChg chg="mod">
          <ac:chgData name="Auditoria Cidadã" userId="6890fdaa073645dd" providerId="LiveId" clId="{8509CBF2-6E41-4040-A029-747A01F5708C}" dt="2026-09-14T12:59:28.828" v="1505" actId="20577"/>
          <ac:spMkLst>
            <pc:docMk/>
            <pc:sldMk cId="1392743955" sldId="2578"/>
            <ac:spMk id="3" creationId="{C0CBD3D3-9CAF-0D59-6628-3DFAF5F5E342}"/>
          </ac:spMkLst>
        </pc:spChg>
        <pc:picChg chg="add mod">
          <ac:chgData name="Auditoria Cidadã" userId="6890fdaa073645dd" providerId="LiveId" clId="{8509CBF2-6E41-4040-A029-747A01F5708C}" dt="2026-09-14T12:53:55.442" v="1444" actId="1076"/>
          <ac:picMkLst>
            <pc:docMk/>
            <pc:sldMk cId="1392743955" sldId="2578"/>
            <ac:picMk id="2" creationId="{12560964-8324-C8C5-7C27-B073A263BAA9}"/>
          </ac:picMkLst>
        </pc:picChg>
        <pc:picChg chg="del mod">
          <ac:chgData name="Auditoria Cidadã" userId="6890fdaa073645dd" providerId="LiveId" clId="{8509CBF2-6E41-4040-A029-747A01F5708C}" dt="2026-09-14T12:52:26.077" v="1394" actId="478"/>
          <ac:picMkLst>
            <pc:docMk/>
            <pc:sldMk cId="1392743955" sldId="2578"/>
            <ac:picMk id="4" creationId="{C27840BA-EB19-A8D0-FC59-454864C0D821}"/>
          </ac:picMkLst>
        </pc:picChg>
        <pc:picChg chg="add mod">
          <ac:chgData name="Auditoria Cidadã" userId="6890fdaa073645dd" providerId="LiveId" clId="{8509CBF2-6E41-4040-A029-747A01F5708C}" dt="2026-09-14T12:53:57.466" v="1445" actId="1076"/>
          <ac:picMkLst>
            <pc:docMk/>
            <pc:sldMk cId="1392743955" sldId="2578"/>
            <ac:picMk id="5" creationId="{21FA2ED4-D119-7EBB-8C4E-92CA186B1768}"/>
          </ac:picMkLst>
        </pc:picChg>
        <pc:picChg chg="add mod">
          <ac:chgData name="Auditoria Cidadã" userId="6890fdaa073645dd" providerId="LiveId" clId="{8509CBF2-6E41-4040-A029-747A01F5708C}" dt="2026-09-14T12:54:00.989" v="1446" actId="1076"/>
          <ac:picMkLst>
            <pc:docMk/>
            <pc:sldMk cId="1392743955" sldId="2578"/>
            <ac:picMk id="6" creationId="{1B76BC75-91BB-F63D-3BA1-55B29B60D0E0}"/>
          </ac:picMkLst>
        </pc:picChg>
        <pc:picChg chg="del">
          <ac:chgData name="Auditoria Cidadã" userId="6890fdaa073645dd" providerId="LiveId" clId="{8509CBF2-6E41-4040-A029-747A01F5708C}" dt="2026-09-14T12:52:26.698" v="1395" actId="478"/>
          <ac:picMkLst>
            <pc:docMk/>
            <pc:sldMk cId="1392743955" sldId="2578"/>
            <ac:picMk id="7" creationId="{193810A7-3DB8-7C75-2021-24A39D4E0BB3}"/>
          </ac:picMkLst>
        </pc:picChg>
      </pc:sldChg>
      <pc:sldChg chg="addSp delSp modSp add mod">
        <pc:chgData name="Auditoria Cidadã" userId="6890fdaa073645dd" providerId="LiveId" clId="{8509CBF2-6E41-4040-A029-747A01F5708C}" dt="2026-09-14T12:59:24.505" v="1502" actId="20577"/>
        <pc:sldMkLst>
          <pc:docMk/>
          <pc:sldMk cId="4150785498" sldId="2579"/>
        </pc:sldMkLst>
        <pc:spChg chg="mod">
          <ac:chgData name="Auditoria Cidadã" userId="6890fdaa073645dd" providerId="LiveId" clId="{8509CBF2-6E41-4040-A029-747A01F5708C}" dt="2026-09-14T12:59:24.505" v="1502" actId="20577"/>
          <ac:spMkLst>
            <pc:docMk/>
            <pc:sldMk cId="4150785498" sldId="2579"/>
            <ac:spMk id="3" creationId="{D8CFB3AE-937A-C7F9-038A-E9D4D435EB5A}"/>
          </ac:spMkLst>
        </pc:spChg>
        <pc:picChg chg="del">
          <ac:chgData name="Auditoria Cidadã" userId="6890fdaa073645dd" providerId="LiveId" clId="{8509CBF2-6E41-4040-A029-747A01F5708C}" dt="2026-09-14T12:54:16.927" v="1448" actId="478"/>
          <ac:picMkLst>
            <pc:docMk/>
            <pc:sldMk cId="4150785498" sldId="2579"/>
            <ac:picMk id="2" creationId="{E3BEC4A1-97F6-B1A0-D338-51E66BF6A5A4}"/>
          </ac:picMkLst>
        </pc:picChg>
        <pc:picChg chg="add del mod">
          <ac:chgData name="Auditoria Cidadã" userId="6890fdaa073645dd" providerId="LiveId" clId="{8509CBF2-6E41-4040-A029-747A01F5708C}" dt="2026-09-14T12:57:45.670" v="1470" actId="478"/>
          <ac:picMkLst>
            <pc:docMk/>
            <pc:sldMk cId="4150785498" sldId="2579"/>
            <ac:picMk id="4" creationId="{9AAC6D80-1182-ACA0-9B3C-DA3DC8A622ED}"/>
          </ac:picMkLst>
        </pc:picChg>
        <pc:picChg chg="del">
          <ac:chgData name="Auditoria Cidadã" userId="6890fdaa073645dd" providerId="LiveId" clId="{8509CBF2-6E41-4040-A029-747A01F5708C}" dt="2026-09-14T12:54:21.262" v="1452" actId="478"/>
          <ac:picMkLst>
            <pc:docMk/>
            <pc:sldMk cId="4150785498" sldId="2579"/>
            <ac:picMk id="5" creationId="{03E1122F-BDFE-D04A-E543-0D04DC4C1530}"/>
          </ac:picMkLst>
        </pc:picChg>
        <pc:picChg chg="del">
          <ac:chgData name="Auditoria Cidadã" userId="6890fdaa073645dd" providerId="LiveId" clId="{8509CBF2-6E41-4040-A029-747A01F5708C}" dt="2026-09-14T12:54:21.853" v="1453" actId="478"/>
          <ac:picMkLst>
            <pc:docMk/>
            <pc:sldMk cId="4150785498" sldId="2579"/>
            <ac:picMk id="6" creationId="{7AF83702-5763-3044-B297-D7FCDD59A297}"/>
          </ac:picMkLst>
        </pc:picChg>
        <pc:picChg chg="add mod">
          <ac:chgData name="Auditoria Cidadã" userId="6890fdaa073645dd" providerId="LiveId" clId="{8509CBF2-6E41-4040-A029-747A01F5708C}" dt="2026-09-14T12:57:57.101" v="1476" actId="14100"/>
          <ac:picMkLst>
            <pc:docMk/>
            <pc:sldMk cId="4150785498" sldId="2579"/>
            <ac:picMk id="7" creationId="{7C8C6355-0882-5D93-05E2-C649E1659A4B}"/>
          </ac:picMkLst>
        </pc:picChg>
        <pc:picChg chg="add mod">
          <ac:chgData name="Auditoria Cidadã" userId="6890fdaa073645dd" providerId="LiveId" clId="{8509CBF2-6E41-4040-A029-747A01F5708C}" dt="2026-09-14T12:57:52.935" v="1474" actId="1076"/>
          <ac:picMkLst>
            <pc:docMk/>
            <pc:sldMk cId="4150785498" sldId="2579"/>
            <ac:picMk id="8" creationId="{F73EC57E-8E05-F2D8-E535-19EA0E74BD09}"/>
          </ac:picMkLst>
        </pc:picChg>
      </pc:sldChg>
      <pc:sldChg chg="addSp delSp modSp add mod ord">
        <pc:chgData name="Auditoria Cidadã" userId="6890fdaa073645dd" providerId="LiveId" clId="{8509CBF2-6E41-4040-A029-747A01F5708C}" dt="2026-09-14T18:51:47.299" v="4046" actId="6549"/>
        <pc:sldMkLst>
          <pc:docMk/>
          <pc:sldMk cId="3056466148" sldId="2580"/>
        </pc:sldMkLst>
        <pc:spChg chg="mod">
          <ac:chgData name="Auditoria Cidadã" userId="6890fdaa073645dd" providerId="LiveId" clId="{8509CBF2-6E41-4040-A029-747A01F5708C}" dt="2026-09-14T18:51:47.299" v="4046" actId="6549"/>
          <ac:spMkLst>
            <pc:docMk/>
            <pc:sldMk cId="3056466148" sldId="2580"/>
            <ac:spMk id="3" creationId="{21D12E9E-D61B-ABA5-00EF-813965EC8FF0}"/>
          </ac:spMkLst>
        </pc:spChg>
        <pc:spChg chg="add del mod">
          <ac:chgData name="Auditoria Cidadã" userId="6890fdaa073645dd" providerId="LiveId" clId="{8509CBF2-6E41-4040-A029-747A01F5708C}" dt="2026-09-14T13:01:29.157" v="1743" actId="478"/>
          <ac:spMkLst>
            <pc:docMk/>
            <pc:sldMk cId="3056466148" sldId="2580"/>
            <ac:spMk id="5" creationId="{9A1BD3CD-7930-2C62-02CC-3086E49A2A7A}"/>
          </ac:spMkLst>
        </pc:spChg>
        <pc:spChg chg="add mod">
          <ac:chgData name="Auditoria Cidadã" userId="6890fdaa073645dd" providerId="LiveId" clId="{8509CBF2-6E41-4040-A029-747A01F5708C}" dt="2026-09-14T13:03:59.884" v="1773"/>
          <ac:spMkLst>
            <pc:docMk/>
            <pc:sldMk cId="3056466148" sldId="2580"/>
            <ac:spMk id="9" creationId="{68E656E5-D6B1-6AD4-FDFE-021B51BD8A7A}"/>
          </ac:spMkLst>
        </pc:spChg>
        <pc:picChg chg="mod">
          <ac:chgData name="Auditoria Cidadã" userId="6890fdaa073645dd" providerId="LiveId" clId="{8509CBF2-6E41-4040-A029-747A01F5708C}" dt="2026-09-14T13:02:10.082" v="1763" actId="1076"/>
          <ac:picMkLst>
            <pc:docMk/>
            <pc:sldMk cId="3056466148" sldId="2580"/>
            <ac:picMk id="4" creationId="{BDDBB3B7-145F-3D43-5F0D-6A3DAC4264A9}"/>
          </ac:picMkLst>
        </pc:picChg>
        <pc:picChg chg="add mod">
          <ac:chgData name="Auditoria Cidadã" userId="6890fdaa073645dd" providerId="LiveId" clId="{8509CBF2-6E41-4040-A029-747A01F5708C}" dt="2026-09-14T13:03:20.717" v="1769" actId="1076"/>
          <ac:picMkLst>
            <pc:docMk/>
            <pc:sldMk cId="3056466148" sldId="2580"/>
            <ac:picMk id="6" creationId="{20992F12-F243-E098-2DDE-89B235B82E6F}"/>
          </ac:picMkLst>
        </pc:picChg>
        <pc:picChg chg="del">
          <ac:chgData name="Auditoria Cidadã" userId="6890fdaa073645dd" providerId="LiveId" clId="{8509CBF2-6E41-4040-A029-747A01F5708C}" dt="2026-09-14T12:59:56.444" v="1513" actId="478"/>
          <ac:picMkLst>
            <pc:docMk/>
            <pc:sldMk cId="3056466148" sldId="2580"/>
            <ac:picMk id="7" creationId="{4DD33E4C-ECD6-E745-0BAF-51A9538C4CAE}"/>
          </ac:picMkLst>
        </pc:picChg>
      </pc:sldChg>
      <pc:sldChg chg="addSp delSp modSp add mod">
        <pc:chgData name="Auditoria Cidadã" userId="6890fdaa073645dd" providerId="LiveId" clId="{8509CBF2-6E41-4040-A029-747A01F5708C}" dt="2026-09-14T19:11:55.094" v="4173" actId="255"/>
        <pc:sldMkLst>
          <pc:docMk/>
          <pc:sldMk cId="88541607" sldId="2581"/>
        </pc:sldMkLst>
        <pc:spChg chg="mod">
          <ac:chgData name="Auditoria Cidadã" userId="6890fdaa073645dd" providerId="LiveId" clId="{8509CBF2-6E41-4040-A029-747A01F5708C}" dt="2026-09-14T19:11:55.094" v="4173" actId="255"/>
          <ac:spMkLst>
            <pc:docMk/>
            <pc:sldMk cId="88541607" sldId="2581"/>
            <ac:spMk id="4" creationId="{A9C1D1A3-7E3D-480D-C438-AFDDAB6E8D8E}"/>
          </ac:spMkLst>
        </pc:spChg>
        <pc:spChg chg="mod">
          <ac:chgData name="Auditoria Cidadã" userId="6890fdaa073645dd" providerId="LiveId" clId="{8509CBF2-6E41-4040-A029-747A01F5708C}" dt="2026-09-14T13:26:01.053" v="1935" actId="1076"/>
          <ac:spMkLst>
            <pc:docMk/>
            <pc:sldMk cId="88541607" sldId="2581"/>
            <ac:spMk id="6" creationId="{A80198DC-9311-FD02-9EC3-015A42552492}"/>
          </ac:spMkLst>
        </pc:spChg>
        <pc:spChg chg="mod">
          <ac:chgData name="Auditoria Cidadã" userId="6890fdaa073645dd" providerId="LiveId" clId="{8509CBF2-6E41-4040-A029-747A01F5708C}" dt="2026-09-14T19:05:44.294" v="4117" actId="1076"/>
          <ac:spMkLst>
            <pc:docMk/>
            <pc:sldMk cId="88541607" sldId="2581"/>
            <ac:spMk id="13" creationId="{70E5D98D-94EB-4632-CDC9-A796EC238F54}"/>
          </ac:spMkLst>
        </pc:spChg>
        <pc:picChg chg="add del">
          <ac:chgData name="Auditoria Cidadã" userId="6890fdaa073645dd" providerId="LiveId" clId="{8509CBF2-6E41-4040-A029-747A01F5708C}" dt="2026-09-14T19:02:58.375" v="4101" actId="478"/>
          <ac:picMkLst>
            <pc:docMk/>
            <pc:sldMk cId="88541607" sldId="2581"/>
            <ac:picMk id="2" creationId="{6B84C58D-6BC9-D05B-77E7-CDDABBEB9DD3}"/>
          </ac:picMkLst>
        </pc:picChg>
        <pc:picChg chg="del">
          <ac:chgData name="Auditoria Cidadã" userId="6890fdaa073645dd" providerId="LiveId" clId="{8509CBF2-6E41-4040-A029-747A01F5708C}" dt="2026-09-14T13:24:47.246" v="1928" actId="478"/>
          <ac:picMkLst>
            <pc:docMk/>
            <pc:sldMk cId="88541607" sldId="2581"/>
            <ac:picMk id="2" creationId="{C8460650-B398-66CC-B822-9E6935F45221}"/>
          </ac:picMkLst>
        </pc:picChg>
        <pc:picChg chg="add del mod">
          <ac:chgData name="Auditoria Cidadã" userId="6890fdaa073645dd" providerId="LiveId" clId="{8509CBF2-6E41-4040-A029-747A01F5708C}" dt="2026-09-14T13:27:42.327" v="1951" actId="478"/>
          <ac:picMkLst>
            <pc:docMk/>
            <pc:sldMk cId="88541607" sldId="2581"/>
            <ac:picMk id="3" creationId="{A3D8CFA8-4C91-49CF-1A0C-E6ADD6C211FD}"/>
          </ac:picMkLst>
        </pc:picChg>
        <pc:picChg chg="add del mod">
          <ac:chgData name="Auditoria Cidadã" userId="6890fdaa073645dd" providerId="LiveId" clId="{8509CBF2-6E41-4040-A029-747A01F5708C}" dt="2026-09-14T13:27:04.386" v="1948" actId="22"/>
          <ac:picMkLst>
            <pc:docMk/>
            <pc:sldMk cId="88541607" sldId="2581"/>
            <ac:picMk id="5" creationId="{4D5C1E7B-8775-A065-649D-A08EC0023B91}"/>
          </ac:picMkLst>
        </pc:picChg>
        <pc:picChg chg="add del mod">
          <ac:chgData name="Auditoria Cidadã" userId="6890fdaa073645dd" providerId="LiveId" clId="{8509CBF2-6E41-4040-A029-747A01F5708C}" dt="2026-09-14T19:04:55.913" v="4108" actId="478"/>
          <ac:picMkLst>
            <pc:docMk/>
            <pc:sldMk cId="88541607" sldId="2581"/>
            <ac:picMk id="5" creationId="{605B8BE2-48D7-3CC8-2550-3122D870CFBF}"/>
          </ac:picMkLst>
        </pc:picChg>
        <pc:picChg chg="add del mod">
          <ac:chgData name="Auditoria Cidadã" userId="6890fdaa073645dd" providerId="LiveId" clId="{8509CBF2-6E41-4040-A029-747A01F5708C}" dt="2026-09-14T19:02:31.170" v="4098" actId="478"/>
          <ac:picMkLst>
            <pc:docMk/>
            <pc:sldMk cId="88541607" sldId="2581"/>
            <ac:picMk id="8" creationId="{A2BC9C4D-55DD-F2DF-5DCD-AF440CD21E81}"/>
          </ac:picMkLst>
        </pc:picChg>
        <pc:picChg chg="add mod">
          <ac:chgData name="Auditoria Cidadã" userId="6890fdaa073645dd" providerId="LiveId" clId="{8509CBF2-6E41-4040-A029-747A01F5708C}" dt="2026-09-14T19:05:04.717" v="4112" actId="14100"/>
          <ac:picMkLst>
            <pc:docMk/>
            <pc:sldMk cId="88541607" sldId="2581"/>
            <ac:picMk id="9" creationId="{2C10D056-AF5D-50D5-0225-E6AAAA679C5F}"/>
          </ac:picMkLst>
        </pc:picChg>
      </pc:sldChg>
      <pc:sldChg chg="modSp add mod">
        <pc:chgData name="Auditoria Cidadã" userId="6890fdaa073645dd" providerId="LiveId" clId="{8509CBF2-6E41-4040-A029-747A01F5708C}" dt="2026-09-14T13:44:09.498" v="2995" actId="1076"/>
        <pc:sldMkLst>
          <pc:docMk/>
          <pc:sldMk cId="2091901673" sldId="2582"/>
        </pc:sldMkLst>
        <pc:spChg chg="mod">
          <ac:chgData name="Auditoria Cidadã" userId="6890fdaa073645dd" providerId="LiveId" clId="{8509CBF2-6E41-4040-A029-747A01F5708C}" dt="2026-09-14T13:44:01.408" v="2993" actId="6549"/>
          <ac:spMkLst>
            <pc:docMk/>
            <pc:sldMk cId="2091901673" sldId="2582"/>
            <ac:spMk id="4" creationId="{C4D55953-E6F4-CD09-40A4-F97159FD647D}"/>
          </ac:spMkLst>
        </pc:spChg>
        <pc:spChg chg="mod">
          <ac:chgData name="Auditoria Cidadã" userId="6890fdaa073645dd" providerId="LiveId" clId="{8509CBF2-6E41-4040-A029-747A01F5708C}" dt="2026-09-14T13:44:09.498" v="2995" actId="1076"/>
          <ac:spMkLst>
            <pc:docMk/>
            <pc:sldMk cId="2091901673" sldId="2582"/>
            <ac:spMk id="5" creationId="{5139320B-FEBA-8E6D-416A-D1E39658F66F}"/>
          </ac:spMkLst>
        </pc:spChg>
      </pc:sldChg>
      <pc:sldChg chg="addSp delSp modSp add mod">
        <pc:chgData name="Auditoria Cidadã" userId="6890fdaa073645dd" providerId="LiveId" clId="{8509CBF2-6E41-4040-A029-747A01F5708C}" dt="2026-09-14T13:58:19.261" v="3106" actId="1076"/>
        <pc:sldMkLst>
          <pc:docMk/>
          <pc:sldMk cId="1975794289" sldId="2583"/>
        </pc:sldMkLst>
        <pc:spChg chg="mod">
          <ac:chgData name="Auditoria Cidadã" userId="6890fdaa073645dd" providerId="LiveId" clId="{8509CBF2-6E41-4040-A029-747A01F5708C}" dt="2026-09-14T13:58:05.656" v="3102" actId="1076"/>
          <ac:spMkLst>
            <pc:docMk/>
            <pc:sldMk cId="1975794289" sldId="2583"/>
            <ac:spMk id="2" creationId="{C42E0BA9-4CCB-6C0E-34E5-E64B1AC7396C}"/>
          </ac:spMkLst>
        </pc:spChg>
        <pc:spChg chg="add mod">
          <ac:chgData name="Auditoria Cidadã" userId="6890fdaa073645dd" providerId="LiveId" clId="{8509CBF2-6E41-4040-A029-747A01F5708C}" dt="2026-09-14T13:58:14.020" v="3104" actId="1076"/>
          <ac:spMkLst>
            <pc:docMk/>
            <pc:sldMk cId="1975794289" sldId="2583"/>
            <ac:spMk id="6" creationId="{C6024A0B-FFF4-3D94-3009-C2C6F0CF0CC2}"/>
          </ac:spMkLst>
        </pc:spChg>
        <pc:spChg chg="del">
          <ac:chgData name="Auditoria Cidadã" userId="6890fdaa073645dd" providerId="LiveId" clId="{8509CBF2-6E41-4040-A029-747A01F5708C}" dt="2026-09-14T13:55:32.613" v="3048" actId="478"/>
          <ac:spMkLst>
            <pc:docMk/>
            <pc:sldMk cId="1975794289" sldId="2583"/>
            <ac:spMk id="7" creationId="{ECD64C99-C2EB-105D-F0C4-8FDE16831F86}"/>
          </ac:spMkLst>
        </pc:spChg>
        <pc:spChg chg="add mod">
          <ac:chgData name="Auditoria Cidadã" userId="6890fdaa073645dd" providerId="LiveId" clId="{8509CBF2-6E41-4040-A029-747A01F5708C}" dt="2026-09-14T13:58:19.261" v="3106" actId="1076"/>
          <ac:spMkLst>
            <pc:docMk/>
            <pc:sldMk cId="1975794289" sldId="2583"/>
            <ac:spMk id="10" creationId="{CFAE4476-E218-269D-7547-C64A181E8076}"/>
          </ac:spMkLst>
        </pc:spChg>
        <pc:picChg chg="add mod">
          <ac:chgData name="Auditoria Cidadã" userId="6890fdaa073645dd" providerId="LiveId" clId="{8509CBF2-6E41-4040-A029-747A01F5708C}" dt="2026-09-14T13:58:10.848" v="3103" actId="1076"/>
          <ac:picMkLst>
            <pc:docMk/>
            <pc:sldMk cId="1975794289" sldId="2583"/>
            <ac:picMk id="3" creationId="{A6931861-028F-B87A-DD0C-F9C06AF6F41E}"/>
          </ac:picMkLst>
        </pc:picChg>
        <pc:picChg chg="del">
          <ac:chgData name="Auditoria Cidadã" userId="6890fdaa073645dd" providerId="LiveId" clId="{8509CBF2-6E41-4040-A029-747A01F5708C}" dt="2026-09-14T13:55:30.278" v="3047" actId="478"/>
          <ac:picMkLst>
            <pc:docMk/>
            <pc:sldMk cId="1975794289" sldId="2583"/>
            <ac:picMk id="5" creationId="{0ECCDA41-3FEC-EB0E-0C4F-BEEDAD0964B4}"/>
          </ac:picMkLst>
        </pc:picChg>
        <pc:picChg chg="add mod">
          <ac:chgData name="Auditoria Cidadã" userId="6890fdaa073645dd" providerId="LiveId" clId="{8509CBF2-6E41-4040-A029-747A01F5708C}" dt="2026-09-14T13:58:16.599" v="3105" actId="1076"/>
          <ac:picMkLst>
            <pc:docMk/>
            <pc:sldMk cId="1975794289" sldId="2583"/>
            <ac:picMk id="8" creationId="{A68E8DBE-6D50-7E81-F274-0F3650605FF9}"/>
          </ac:picMkLst>
        </pc:picChg>
      </pc:sldChg>
      <pc:sldChg chg="addSp delSp modSp add mod">
        <pc:chgData name="Auditoria Cidadã" userId="6890fdaa073645dd" providerId="LiveId" clId="{8509CBF2-6E41-4040-A029-747A01F5708C}" dt="2026-09-14T14:04:35.800" v="3150" actId="1076"/>
        <pc:sldMkLst>
          <pc:docMk/>
          <pc:sldMk cId="1794710421" sldId="2584"/>
        </pc:sldMkLst>
        <pc:spChg chg="mod">
          <ac:chgData name="Auditoria Cidadã" userId="6890fdaa073645dd" providerId="LiveId" clId="{8509CBF2-6E41-4040-A029-747A01F5708C}" dt="2026-09-14T13:59:31.119" v="3110"/>
          <ac:spMkLst>
            <pc:docMk/>
            <pc:sldMk cId="1794710421" sldId="2584"/>
            <ac:spMk id="2" creationId="{392EBD7E-3B24-CD0E-E8DE-7E060A57D2B4}"/>
          </ac:spMkLst>
        </pc:spChg>
        <pc:spChg chg="del">
          <ac:chgData name="Auditoria Cidadã" userId="6890fdaa073645dd" providerId="LiveId" clId="{8509CBF2-6E41-4040-A029-747A01F5708C}" dt="2026-09-14T13:59:36.860" v="3112" actId="478"/>
          <ac:spMkLst>
            <pc:docMk/>
            <pc:sldMk cId="1794710421" sldId="2584"/>
            <ac:spMk id="6" creationId="{EB295435-1F2A-4B96-7D74-87195498CED3}"/>
          </ac:spMkLst>
        </pc:spChg>
        <pc:spChg chg="add mod">
          <ac:chgData name="Auditoria Cidadã" userId="6890fdaa073645dd" providerId="LiveId" clId="{8509CBF2-6E41-4040-A029-747A01F5708C}" dt="2026-09-14T14:04:26.496" v="3148" actId="255"/>
          <ac:spMkLst>
            <pc:docMk/>
            <pc:sldMk cId="1794710421" sldId="2584"/>
            <ac:spMk id="7" creationId="{8A92DC18-893A-BA0E-AF96-97F08B90FD65}"/>
          </ac:spMkLst>
        </pc:spChg>
        <pc:spChg chg="mod">
          <ac:chgData name="Auditoria Cidadã" userId="6890fdaa073645dd" providerId="LiveId" clId="{8509CBF2-6E41-4040-A029-747A01F5708C}" dt="2026-09-14T14:04:35.800" v="3150" actId="1076"/>
          <ac:spMkLst>
            <pc:docMk/>
            <pc:sldMk cId="1794710421" sldId="2584"/>
            <ac:spMk id="10" creationId="{5DD5F7BC-109B-B40A-0BCC-36B8A038995E}"/>
          </ac:spMkLst>
        </pc:spChg>
        <pc:picChg chg="del">
          <ac:chgData name="Auditoria Cidadã" userId="6890fdaa073645dd" providerId="LiveId" clId="{8509CBF2-6E41-4040-A029-747A01F5708C}" dt="2026-09-14T13:59:34.659" v="3111" actId="478"/>
          <ac:picMkLst>
            <pc:docMk/>
            <pc:sldMk cId="1794710421" sldId="2584"/>
            <ac:picMk id="3" creationId="{DABCD02C-B950-3B8F-AB1D-2F576CB0754C}"/>
          </ac:picMkLst>
        </pc:picChg>
        <pc:picChg chg="add mod">
          <ac:chgData name="Auditoria Cidadã" userId="6890fdaa073645dd" providerId="LiveId" clId="{8509CBF2-6E41-4040-A029-747A01F5708C}" dt="2026-09-14T14:00:34.177" v="3117" actId="14100"/>
          <ac:picMkLst>
            <pc:docMk/>
            <pc:sldMk cId="1794710421" sldId="2584"/>
            <ac:picMk id="4" creationId="{95AA4121-C4D4-69A9-CE3A-8AB1F590A9CD}"/>
          </ac:picMkLst>
        </pc:picChg>
        <pc:picChg chg="del">
          <ac:chgData name="Auditoria Cidadã" userId="6890fdaa073645dd" providerId="LiveId" clId="{8509CBF2-6E41-4040-A029-747A01F5708C}" dt="2026-09-14T13:59:38.285" v="3113" actId="478"/>
          <ac:picMkLst>
            <pc:docMk/>
            <pc:sldMk cId="1794710421" sldId="2584"/>
            <ac:picMk id="8" creationId="{AD3FA942-36B7-63ED-ECDF-0DC83180903C}"/>
          </ac:picMkLst>
        </pc:picChg>
      </pc:sldChg>
      <pc:sldChg chg="addSp delSp modSp add mod">
        <pc:chgData name="Auditoria Cidadã" userId="6890fdaa073645dd" providerId="LiveId" clId="{8509CBF2-6E41-4040-A029-747A01F5708C}" dt="2026-09-14T18:56:19.270" v="4096" actId="20577"/>
        <pc:sldMkLst>
          <pc:docMk/>
          <pc:sldMk cId="3028494962" sldId="2585"/>
        </pc:sldMkLst>
        <pc:spChg chg="mod">
          <ac:chgData name="Auditoria Cidadã" userId="6890fdaa073645dd" providerId="LiveId" clId="{8509CBF2-6E41-4040-A029-747A01F5708C}" dt="2026-09-14T18:55:09.719" v="4056" actId="20577"/>
          <ac:spMkLst>
            <pc:docMk/>
            <pc:sldMk cId="3028494962" sldId="2585"/>
            <ac:spMk id="2" creationId="{19194326-1798-7808-FA07-666090EF2E8A}"/>
          </ac:spMkLst>
        </pc:spChg>
        <pc:spChg chg="add mod">
          <ac:chgData name="Auditoria Cidadã" userId="6890fdaa073645dd" providerId="LiveId" clId="{8509CBF2-6E41-4040-A029-747A01F5708C}" dt="2026-09-14T18:56:19.270" v="4096" actId="20577"/>
          <ac:spMkLst>
            <pc:docMk/>
            <pc:sldMk cId="3028494962" sldId="2585"/>
            <ac:spMk id="6" creationId="{E52B31A9-C6ED-93C2-2AF6-A73DAA25EAF4}"/>
          </ac:spMkLst>
        </pc:spChg>
        <pc:spChg chg="del mod">
          <ac:chgData name="Auditoria Cidadã" userId="6890fdaa073645dd" providerId="LiveId" clId="{8509CBF2-6E41-4040-A029-747A01F5708C}" dt="2026-09-14T14:08:49.386" v="3166"/>
          <ac:spMkLst>
            <pc:docMk/>
            <pc:sldMk cId="3028494962" sldId="2585"/>
            <ac:spMk id="7" creationId="{154DA91E-CE38-D683-594E-7EA900550E58}"/>
          </ac:spMkLst>
        </pc:spChg>
        <pc:spChg chg="mod">
          <ac:chgData name="Auditoria Cidadã" userId="6890fdaa073645dd" providerId="LiveId" clId="{8509CBF2-6E41-4040-A029-747A01F5708C}" dt="2026-09-14T14:08:49.108" v="3164" actId="1076"/>
          <ac:spMkLst>
            <pc:docMk/>
            <pc:sldMk cId="3028494962" sldId="2585"/>
            <ac:spMk id="10" creationId="{F8A20585-8107-D8F8-A4A7-147E383BFF75}"/>
          </ac:spMkLst>
        </pc:spChg>
        <pc:picChg chg="add mod">
          <ac:chgData name="Auditoria Cidadã" userId="6890fdaa073645dd" providerId="LiveId" clId="{8509CBF2-6E41-4040-A029-747A01F5708C}" dt="2026-09-14T14:08:23.355" v="3159" actId="1076"/>
          <ac:picMkLst>
            <pc:docMk/>
            <pc:sldMk cId="3028494962" sldId="2585"/>
            <ac:picMk id="3" creationId="{837E5677-1C41-4F35-1CDF-E63D63930032}"/>
          </ac:picMkLst>
        </pc:picChg>
        <pc:picChg chg="del">
          <ac:chgData name="Auditoria Cidadã" userId="6890fdaa073645dd" providerId="LiveId" clId="{8509CBF2-6E41-4040-A029-747A01F5708C}" dt="2026-09-14T14:07:04.497" v="3156" actId="478"/>
          <ac:picMkLst>
            <pc:docMk/>
            <pc:sldMk cId="3028494962" sldId="2585"/>
            <ac:picMk id="4" creationId="{63380CF3-9F80-033C-AB2D-1850FB073DF5}"/>
          </ac:picMkLst>
        </pc:picChg>
      </pc:sldChg>
      <pc:sldChg chg="add del">
        <pc:chgData name="Auditoria Cidadã" userId="6890fdaa073645dd" providerId="LiveId" clId="{8509CBF2-6E41-4040-A029-747A01F5708C}" dt="2026-09-14T14:26:07.228" v="3700" actId="2696"/>
        <pc:sldMkLst>
          <pc:docMk/>
          <pc:sldMk cId="688711343" sldId="2586"/>
        </pc:sldMkLst>
      </pc:sldChg>
      <pc:sldChg chg="addSp delSp modSp add mod ord">
        <pc:chgData name="Auditoria Cidadã" userId="6890fdaa073645dd" providerId="LiveId" clId="{8509CBF2-6E41-4040-A029-747A01F5708C}" dt="2026-09-14T14:16:59.757" v="3630"/>
        <pc:sldMkLst>
          <pc:docMk/>
          <pc:sldMk cId="2808319028" sldId="2587"/>
        </pc:sldMkLst>
        <pc:spChg chg="mod">
          <ac:chgData name="Auditoria Cidadã" userId="6890fdaa073645dd" providerId="LiveId" clId="{8509CBF2-6E41-4040-A029-747A01F5708C}" dt="2026-09-14T14:15:12.084" v="3607" actId="20577"/>
          <ac:spMkLst>
            <pc:docMk/>
            <pc:sldMk cId="2808319028" sldId="2587"/>
            <ac:spMk id="2" creationId="{2CF67FD4-BF0B-6237-F27A-385AAC184D94}"/>
          </ac:spMkLst>
        </pc:spChg>
        <pc:spChg chg="add mod">
          <ac:chgData name="Auditoria Cidadã" userId="6890fdaa073645dd" providerId="LiveId" clId="{8509CBF2-6E41-4040-A029-747A01F5708C}" dt="2026-09-14T14:15:50.290" v="3620" actId="14100"/>
          <ac:spMkLst>
            <pc:docMk/>
            <pc:sldMk cId="2808319028" sldId="2587"/>
            <ac:spMk id="6" creationId="{8A407D46-C566-85C8-7946-4DC93F0A81B7}"/>
          </ac:spMkLst>
        </pc:spChg>
        <pc:spChg chg="mod">
          <ac:chgData name="Auditoria Cidadã" userId="6890fdaa073645dd" providerId="LiveId" clId="{8509CBF2-6E41-4040-A029-747A01F5708C}" dt="2026-09-14T14:16:59.757" v="3630"/>
          <ac:spMkLst>
            <pc:docMk/>
            <pc:sldMk cId="2808319028" sldId="2587"/>
            <ac:spMk id="7" creationId="{D161E43D-2616-CD02-9116-332C925B6F18}"/>
          </ac:spMkLst>
        </pc:spChg>
        <pc:picChg chg="add mod">
          <ac:chgData name="Auditoria Cidadã" userId="6890fdaa073645dd" providerId="LiveId" clId="{8509CBF2-6E41-4040-A029-747A01F5708C}" dt="2026-09-14T14:15:32.289" v="3614" actId="1076"/>
          <ac:picMkLst>
            <pc:docMk/>
            <pc:sldMk cId="2808319028" sldId="2587"/>
            <ac:picMk id="3" creationId="{4867F9BE-6048-A96E-2043-785B67CB8666}"/>
          </ac:picMkLst>
        </pc:picChg>
        <pc:picChg chg="del mod">
          <ac:chgData name="Auditoria Cidadã" userId="6890fdaa073645dd" providerId="LiveId" clId="{8509CBF2-6E41-4040-A029-747A01F5708C}" dt="2026-09-14T14:15:05.842" v="3597" actId="478"/>
          <ac:picMkLst>
            <pc:docMk/>
            <pc:sldMk cId="2808319028" sldId="2587"/>
            <ac:picMk id="5" creationId="{4E2F91A2-FA5D-1E13-5C19-150A250893F3}"/>
          </ac:picMkLst>
        </pc:picChg>
      </pc:sldChg>
      <pc:sldChg chg="addSp delSp modSp add mod">
        <pc:chgData name="Auditoria Cidadã" userId="6890fdaa073645dd" providerId="LiveId" clId="{8509CBF2-6E41-4040-A029-747A01F5708C}" dt="2026-09-14T14:20:09.001" v="3653" actId="20577"/>
        <pc:sldMkLst>
          <pc:docMk/>
          <pc:sldMk cId="4065724121" sldId="2588"/>
        </pc:sldMkLst>
        <pc:spChg chg="mod">
          <ac:chgData name="Auditoria Cidadã" userId="6890fdaa073645dd" providerId="LiveId" clId="{8509CBF2-6E41-4040-A029-747A01F5708C}" dt="2026-09-14T14:17:51.190" v="3634"/>
          <ac:spMkLst>
            <pc:docMk/>
            <pc:sldMk cId="4065724121" sldId="2588"/>
            <ac:spMk id="2" creationId="{709C174D-BDD0-FE6B-7FB7-F32BD8578D4C}"/>
          </ac:spMkLst>
        </pc:spChg>
        <pc:spChg chg="mod">
          <ac:chgData name="Auditoria Cidadã" userId="6890fdaa073645dd" providerId="LiveId" clId="{8509CBF2-6E41-4040-A029-747A01F5708C}" dt="2026-09-14T14:18:57.473" v="3643" actId="20577"/>
          <ac:spMkLst>
            <pc:docMk/>
            <pc:sldMk cId="4065724121" sldId="2588"/>
            <ac:spMk id="6" creationId="{DA74B226-3F98-3B77-AFD5-96A51FC3A5D1}"/>
          </ac:spMkLst>
        </pc:spChg>
        <pc:spChg chg="mod">
          <ac:chgData name="Auditoria Cidadã" userId="6890fdaa073645dd" providerId="LiveId" clId="{8509CBF2-6E41-4040-A029-747A01F5708C}" dt="2026-09-14T14:20:09.001" v="3653" actId="20577"/>
          <ac:spMkLst>
            <pc:docMk/>
            <pc:sldMk cId="4065724121" sldId="2588"/>
            <ac:spMk id="7" creationId="{140B8AA5-BCA0-40B9-26DA-93821DB15AE1}"/>
          </ac:spMkLst>
        </pc:spChg>
        <pc:picChg chg="del">
          <ac:chgData name="Auditoria Cidadã" userId="6890fdaa073645dd" providerId="LiveId" clId="{8509CBF2-6E41-4040-A029-747A01F5708C}" dt="2026-09-14T14:17:53.178" v="3635" actId="478"/>
          <ac:picMkLst>
            <pc:docMk/>
            <pc:sldMk cId="4065724121" sldId="2588"/>
            <ac:picMk id="3" creationId="{AD6CA9BA-6D9C-D644-8FFF-2951E527359B}"/>
          </ac:picMkLst>
        </pc:picChg>
        <pc:picChg chg="add mod">
          <ac:chgData name="Auditoria Cidadã" userId="6890fdaa073645dd" providerId="LiveId" clId="{8509CBF2-6E41-4040-A029-747A01F5708C}" dt="2026-09-14T14:18:37.828" v="3641" actId="1076"/>
          <ac:picMkLst>
            <pc:docMk/>
            <pc:sldMk cId="4065724121" sldId="2588"/>
            <ac:picMk id="4" creationId="{34CC5761-C405-6FB7-5EBD-9CA1309B52AE}"/>
          </ac:picMkLst>
        </pc:picChg>
      </pc:sldChg>
      <pc:sldChg chg="addSp delSp modSp add mod ord">
        <pc:chgData name="Auditoria Cidadã" userId="6890fdaa073645dd" providerId="LiveId" clId="{8509CBF2-6E41-4040-A029-747A01F5708C}" dt="2026-09-14T14:25:47.600" v="3699"/>
        <pc:sldMkLst>
          <pc:docMk/>
          <pc:sldMk cId="98362057" sldId="2589"/>
        </pc:sldMkLst>
        <pc:spChg chg="del">
          <ac:chgData name="Auditoria Cidadã" userId="6890fdaa073645dd" providerId="LiveId" clId="{8509CBF2-6E41-4040-A029-747A01F5708C}" dt="2026-09-14T14:22:33.560" v="3660" actId="478"/>
          <ac:spMkLst>
            <pc:docMk/>
            <pc:sldMk cId="98362057" sldId="2589"/>
            <ac:spMk id="3" creationId="{F554D4D1-0F36-8B90-F635-BB946E5B3AFA}"/>
          </ac:spMkLst>
        </pc:spChg>
        <pc:spChg chg="add mod">
          <ac:chgData name="Auditoria Cidadã" userId="6890fdaa073645dd" providerId="LiveId" clId="{8509CBF2-6E41-4040-A029-747A01F5708C}" dt="2026-09-14T14:24:39.142" v="3691" actId="1076"/>
          <ac:spMkLst>
            <pc:docMk/>
            <pc:sldMk cId="98362057" sldId="2589"/>
            <ac:spMk id="8" creationId="{81845643-291B-A3DD-99E0-8B925B1DCA9E}"/>
          </ac:spMkLst>
        </pc:spChg>
        <pc:spChg chg="del mod">
          <ac:chgData name="Auditoria Cidadã" userId="6890fdaa073645dd" providerId="LiveId" clId="{8509CBF2-6E41-4040-A029-747A01F5708C}" dt="2026-09-14T14:22:31.686" v="3659" actId="478"/>
          <ac:spMkLst>
            <pc:docMk/>
            <pc:sldMk cId="98362057" sldId="2589"/>
            <ac:spMk id="9" creationId="{76E9235F-3074-F135-68CE-4DEA82A2120C}"/>
          </ac:spMkLst>
        </pc:spChg>
        <pc:spChg chg="add mod">
          <ac:chgData name="Auditoria Cidadã" userId="6890fdaa073645dd" providerId="LiveId" clId="{8509CBF2-6E41-4040-A029-747A01F5708C}" dt="2026-09-14T14:25:33.660" v="3695" actId="20577"/>
          <ac:spMkLst>
            <pc:docMk/>
            <pc:sldMk cId="98362057" sldId="2589"/>
            <ac:spMk id="11" creationId="{9CD8F6E9-6170-21A0-A19C-FFC5F91458AD}"/>
          </ac:spMkLst>
        </pc:spChg>
        <pc:spChg chg="mod">
          <ac:chgData name="Auditoria Cidadã" userId="6890fdaa073645dd" providerId="LiveId" clId="{8509CBF2-6E41-4040-A029-747A01F5708C}" dt="2026-09-14T14:22:27.534" v="3656"/>
          <ac:spMkLst>
            <pc:docMk/>
            <pc:sldMk cId="98362057" sldId="2589"/>
            <ac:spMk id="61441" creationId="{6F1F8C58-3F43-CE5C-B850-2D520826879C}"/>
          </ac:spMkLst>
        </pc:spChg>
        <pc:picChg chg="add del mod">
          <ac:chgData name="Auditoria Cidadã" userId="6890fdaa073645dd" providerId="LiveId" clId="{8509CBF2-6E41-4040-A029-747A01F5708C}" dt="2026-09-14T14:24:08.180" v="3678" actId="478"/>
          <ac:picMkLst>
            <pc:docMk/>
            <pc:sldMk cId="98362057" sldId="2589"/>
            <ac:picMk id="2" creationId="{8BC6D896-00DE-9382-4615-3799A59BECF3}"/>
          </ac:picMkLst>
        </pc:picChg>
        <pc:picChg chg="add mod">
          <ac:chgData name="Auditoria Cidadã" userId="6890fdaa073645dd" providerId="LiveId" clId="{8509CBF2-6E41-4040-A029-747A01F5708C}" dt="2026-09-14T14:25:39.899" v="3697" actId="1076"/>
          <ac:picMkLst>
            <pc:docMk/>
            <pc:sldMk cId="98362057" sldId="2589"/>
            <ac:picMk id="4" creationId="{9197BCBC-1D91-1587-89CE-E2060F3C521B}"/>
          </ac:picMkLst>
        </pc:picChg>
        <pc:picChg chg="add mod">
          <ac:chgData name="Auditoria Cidadã" userId="6890fdaa073645dd" providerId="LiveId" clId="{8509CBF2-6E41-4040-A029-747A01F5708C}" dt="2026-09-14T14:24:23.305" v="3686" actId="14100"/>
          <ac:picMkLst>
            <pc:docMk/>
            <pc:sldMk cId="98362057" sldId="2589"/>
            <ac:picMk id="5" creationId="{66E7AD11-03B5-9B58-9B5A-6BBDBBE314A5}"/>
          </ac:picMkLst>
        </pc:picChg>
        <pc:picChg chg="del">
          <ac:chgData name="Auditoria Cidadã" userId="6890fdaa073645dd" providerId="LiveId" clId="{8509CBF2-6E41-4040-A029-747A01F5708C}" dt="2026-09-14T14:22:29.494" v="3657" actId="478"/>
          <ac:picMkLst>
            <pc:docMk/>
            <pc:sldMk cId="98362057" sldId="2589"/>
            <ac:picMk id="7" creationId="{054F611D-E161-4E0F-7638-5C43D8351EE9}"/>
          </ac:picMkLst>
        </pc:picChg>
      </pc:sldChg>
      <pc:sldChg chg="modSp add mod ord">
        <pc:chgData name="Auditoria Cidadã" userId="6890fdaa073645dd" providerId="LiveId" clId="{8509CBF2-6E41-4040-A029-747A01F5708C}" dt="2026-09-14T14:27:25.639" v="3711" actId="1076"/>
        <pc:sldMkLst>
          <pc:docMk/>
          <pc:sldMk cId="1255423919" sldId="2590"/>
        </pc:sldMkLst>
        <pc:spChg chg="mod">
          <ac:chgData name="Auditoria Cidadã" userId="6890fdaa073645dd" providerId="LiveId" clId="{8509CBF2-6E41-4040-A029-747A01F5708C}" dt="2026-09-14T14:27:25.639" v="3711" actId="1076"/>
          <ac:spMkLst>
            <pc:docMk/>
            <pc:sldMk cId="1255423919" sldId="2590"/>
            <ac:spMk id="2" creationId="{B9B16104-D2F0-E658-D5AF-3E238B39AB0E}"/>
          </ac:spMkLst>
        </pc:spChg>
      </pc:sldChg>
      <pc:sldChg chg="add del">
        <pc:chgData name="Auditoria Cidadã" userId="6890fdaa073645dd" providerId="LiveId" clId="{8509CBF2-6E41-4040-A029-747A01F5708C}" dt="2026-09-14T14:26:53.823" v="3702" actId="2696"/>
        <pc:sldMkLst>
          <pc:docMk/>
          <pc:sldMk cId="1518874339" sldId="2590"/>
        </pc:sldMkLst>
      </pc:sldChg>
      <pc:sldChg chg="addSp delSp modSp add mod">
        <pc:chgData name="Auditoria Cidadã" userId="6890fdaa073645dd" providerId="LiveId" clId="{8509CBF2-6E41-4040-A029-747A01F5708C}" dt="2026-09-14T14:30:56.238" v="4016" actId="20577"/>
        <pc:sldMkLst>
          <pc:docMk/>
          <pc:sldMk cId="3029515215" sldId="2591"/>
        </pc:sldMkLst>
        <pc:spChg chg="del">
          <ac:chgData name="Auditoria Cidadã" userId="6890fdaa073645dd" providerId="LiveId" clId="{8509CBF2-6E41-4040-A029-747A01F5708C}" dt="2026-09-14T14:27:52.915" v="3713" actId="478"/>
          <ac:spMkLst>
            <pc:docMk/>
            <pc:sldMk cId="3029515215" sldId="2591"/>
            <ac:spMk id="2" creationId="{63CBD641-938A-1646-6FF4-4CA5C5D1E8C2}"/>
          </ac:spMkLst>
        </pc:spChg>
        <pc:spChg chg="add del mod">
          <ac:chgData name="Auditoria Cidadã" userId="6890fdaa073645dd" providerId="LiveId" clId="{8509CBF2-6E41-4040-A029-747A01F5708C}" dt="2026-09-14T14:28:02.698" v="3716" actId="478"/>
          <ac:spMkLst>
            <pc:docMk/>
            <pc:sldMk cId="3029515215" sldId="2591"/>
            <ac:spMk id="4" creationId="{66BCDC03-432A-8079-4579-FAFE18E6943A}"/>
          </ac:spMkLst>
        </pc:spChg>
        <pc:spChg chg="add mod">
          <ac:chgData name="Auditoria Cidadã" userId="6890fdaa073645dd" providerId="LiveId" clId="{8509CBF2-6E41-4040-A029-747A01F5708C}" dt="2026-09-14T14:27:54.260" v="3714"/>
          <ac:spMkLst>
            <pc:docMk/>
            <pc:sldMk cId="3029515215" sldId="2591"/>
            <ac:spMk id="5" creationId="{388C7577-AC0D-6141-AA3F-C4AC6004DDBD}"/>
          </ac:spMkLst>
        </pc:spChg>
        <pc:spChg chg="add mod">
          <ac:chgData name="Auditoria Cidadã" userId="6890fdaa073645dd" providerId="LiveId" clId="{8509CBF2-6E41-4040-A029-747A01F5708C}" dt="2026-09-14T14:30:56.238" v="4016" actId="20577"/>
          <ac:spMkLst>
            <pc:docMk/>
            <pc:sldMk cId="3029515215" sldId="2591"/>
            <ac:spMk id="7" creationId="{55829BF7-C2AB-9943-0F40-A71D2102DDFA}"/>
          </ac:spMkLst>
        </pc:spChg>
      </pc:sldChg>
      <pc:sldChg chg="modSp add mod ord">
        <pc:chgData name="Auditoria Cidadã" userId="6890fdaa073645dd" providerId="LiveId" clId="{8509CBF2-6E41-4040-A029-747A01F5708C}" dt="2026-09-14T14:34:11" v="4044" actId="113"/>
        <pc:sldMkLst>
          <pc:docMk/>
          <pc:sldMk cId="3641771651" sldId="2592"/>
        </pc:sldMkLst>
        <pc:spChg chg="mod">
          <ac:chgData name="Auditoria Cidadã" userId="6890fdaa073645dd" providerId="LiveId" clId="{8509CBF2-6E41-4040-A029-747A01F5708C}" dt="2026-09-14T14:34:11" v="4044" actId="113"/>
          <ac:spMkLst>
            <pc:docMk/>
            <pc:sldMk cId="3641771651" sldId="2592"/>
            <ac:spMk id="2" creationId="{FA38DCA4-8A66-222F-A9D8-B0298DE3BDCF}"/>
          </ac:spMkLst>
        </pc:spChg>
      </pc:sldChg>
      <pc:sldChg chg="add">
        <pc:chgData name="Auditoria Cidadã" userId="6890fdaa073645dd" providerId="LiveId" clId="{8509CBF2-6E41-4040-A029-747A01F5708C}" dt="2026-09-14T19:01:26.060" v="4097" actId="2890"/>
        <pc:sldMkLst>
          <pc:docMk/>
          <pc:sldMk cId="4134975875" sldId="2593"/>
        </pc:sldMkLst>
      </pc:sldChg>
      <pc:sldChg chg="addSp delSp modSp add mod">
        <pc:chgData name="Auditoria Cidadã" userId="6890fdaa073645dd" providerId="LiveId" clId="{8509CBF2-6E41-4040-A029-747A01F5708C}" dt="2026-09-15T12:31:56.329" v="4386" actId="1076"/>
        <pc:sldMkLst>
          <pc:docMk/>
          <pc:sldMk cId="1125664531" sldId="2594"/>
        </pc:sldMkLst>
        <pc:spChg chg="mod">
          <ac:chgData name="Auditoria Cidadã" userId="6890fdaa073645dd" providerId="LiveId" clId="{8509CBF2-6E41-4040-A029-747A01F5708C}" dt="2026-09-14T20:14:21.890" v="4254"/>
          <ac:spMkLst>
            <pc:docMk/>
            <pc:sldMk cId="1125664531" sldId="2594"/>
            <ac:spMk id="5" creationId="{B1452D1A-B823-C7B9-7BB5-AD4D8C92EC42}"/>
          </ac:spMkLst>
        </pc:spChg>
        <pc:spChg chg="add mod">
          <ac:chgData name="Auditoria Cidadã" userId="6890fdaa073645dd" providerId="LiveId" clId="{8509CBF2-6E41-4040-A029-747A01F5708C}" dt="2026-09-14T20:15:15.377" v="4382" actId="20577"/>
          <ac:spMkLst>
            <pc:docMk/>
            <pc:sldMk cId="1125664531" sldId="2594"/>
            <ac:spMk id="6" creationId="{EA7441B5-9529-574E-7A20-D39D11EE8D55}"/>
          </ac:spMkLst>
        </pc:spChg>
        <pc:spChg chg="del">
          <ac:chgData name="Auditoria Cidadã" userId="6890fdaa073645dd" providerId="LiveId" clId="{8509CBF2-6E41-4040-A029-747A01F5708C}" dt="2026-09-14T20:10:13.334" v="4207" actId="478"/>
          <ac:spMkLst>
            <pc:docMk/>
            <pc:sldMk cId="1125664531" sldId="2594"/>
            <ac:spMk id="7" creationId="{008E7BC3-91C2-A512-2A33-5AFD4629C9D4}"/>
          </ac:spMkLst>
        </pc:spChg>
        <pc:picChg chg="add mod">
          <ac:chgData name="Auditoria Cidadã" userId="6890fdaa073645dd" providerId="LiveId" clId="{8509CBF2-6E41-4040-A029-747A01F5708C}" dt="2026-09-15T12:31:56.329" v="4386" actId="1076"/>
          <ac:picMkLst>
            <pc:docMk/>
            <pc:sldMk cId="1125664531" sldId="2594"/>
            <ac:picMk id="2" creationId="{54FEC04D-E47F-E5B9-E060-2A2F09B3FF0D}"/>
          </ac:picMkLst>
        </pc:picChg>
        <pc:picChg chg="add del mod">
          <ac:chgData name="Auditoria Cidadã" userId="6890fdaa073645dd" providerId="LiveId" clId="{8509CBF2-6E41-4040-A029-747A01F5708C}" dt="2026-09-15T12:31:47.328" v="4383" actId="478"/>
          <ac:picMkLst>
            <pc:docMk/>
            <pc:sldMk cId="1125664531" sldId="2594"/>
            <ac:picMk id="3" creationId="{E4C935AE-8018-5A24-44D2-0CC19106486C}"/>
          </ac:picMkLst>
        </pc:picChg>
      </pc:sldChg>
      <pc:sldChg chg="addSp delSp modSp add mod">
        <pc:chgData name="Auditoria Cidadã" userId="6890fdaa073645dd" providerId="LiveId" clId="{8509CBF2-6E41-4040-A029-747A01F5708C}" dt="2026-09-15T18:01:40.958" v="4482" actId="1076"/>
        <pc:sldMkLst>
          <pc:docMk/>
          <pc:sldMk cId="2795076839" sldId="2595"/>
        </pc:sldMkLst>
        <pc:spChg chg="mod">
          <ac:chgData name="Auditoria Cidadã" userId="6890fdaa073645dd" providerId="LiveId" clId="{8509CBF2-6E41-4040-A029-747A01F5708C}" dt="2026-09-15T18:01:40.958" v="4482" actId="1076"/>
          <ac:spMkLst>
            <pc:docMk/>
            <pc:sldMk cId="2795076839" sldId="2595"/>
            <ac:spMk id="3" creationId="{E795F9AC-B7E0-4F35-0B47-DBF87534289F}"/>
          </ac:spMkLst>
        </pc:spChg>
        <pc:spChg chg="mod">
          <ac:chgData name="Auditoria Cidadã" userId="6890fdaa073645dd" providerId="LiveId" clId="{8509CBF2-6E41-4040-A029-747A01F5708C}" dt="2026-09-15T17:56:48.190" v="4391"/>
          <ac:spMkLst>
            <pc:docMk/>
            <pc:sldMk cId="2795076839" sldId="2595"/>
            <ac:spMk id="4" creationId="{A25DFB60-0B97-D7CA-7A0E-E8FA77F2DA55}"/>
          </ac:spMkLst>
        </pc:spChg>
        <pc:spChg chg="del">
          <ac:chgData name="Auditoria Cidadã" userId="6890fdaa073645dd" providerId="LiveId" clId="{8509CBF2-6E41-4040-A029-747A01F5708C}" dt="2026-09-15T17:57:08.635" v="4395" actId="478"/>
          <ac:spMkLst>
            <pc:docMk/>
            <pc:sldMk cId="2795076839" sldId="2595"/>
            <ac:spMk id="7" creationId="{DC293B9C-201D-E4E5-B12E-CF49C53E9417}"/>
          </ac:spMkLst>
        </pc:spChg>
        <pc:spChg chg="mod">
          <ac:chgData name="Auditoria Cidadã" userId="6890fdaa073645dd" providerId="LiveId" clId="{8509CBF2-6E41-4040-A029-747A01F5708C}" dt="2026-09-15T17:58:23.685" v="4428" actId="1076"/>
          <ac:spMkLst>
            <pc:docMk/>
            <pc:sldMk cId="2795076839" sldId="2595"/>
            <ac:spMk id="9" creationId="{3AA38971-9068-0E08-0E06-918E1CD503AF}"/>
          </ac:spMkLst>
        </pc:spChg>
        <pc:picChg chg="del">
          <ac:chgData name="Auditoria Cidadã" userId="6890fdaa073645dd" providerId="LiveId" clId="{8509CBF2-6E41-4040-A029-747A01F5708C}" dt="2026-09-15T17:57:00.410" v="4392" actId="478"/>
          <ac:picMkLst>
            <pc:docMk/>
            <pc:sldMk cId="2795076839" sldId="2595"/>
            <ac:picMk id="2" creationId="{D82B53A1-BD74-3F71-2A79-C0AD8E8CE471}"/>
          </ac:picMkLst>
        </pc:picChg>
        <pc:picChg chg="add mod">
          <ac:chgData name="Auditoria Cidadã" userId="6890fdaa073645dd" providerId="LiveId" clId="{8509CBF2-6E41-4040-A029-747A01F5708C}" dt="2026-09-15T17:58:13.239" v="4425" actId="1076"/>
          <ac:picMkLst>
            <pc:docMk/>
            <pc:sldMk cId="2795076839" sldId="2595"/>
            <ac:picMk id="5" creationId="{E480385C-5380-5C32-E215-A0B3C6ACABA2}"/>
          </ac:picMkLst>
        </pc:picChg>
        <pc:picChg chg="del">
          <ac:chgData name="Auditoria Cidadã" userId="6890fdaa073645dd" providerId="LiveId" clId="{8509CBF2-6E41-4040-A029-747A01F5708C}" dt="2026-09-15T17:57:20.727" v="4402" actId="478"/>
          <ac:picMkLst>
            <pc:docMk/>
            <pc:sldMk cId="2795076839" sldId="2595"/>
            <ac:picMk id="6" creationId="{B95172F4-D838-4D9C-E4EC-92DB56C0B53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6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11813" y="0"/>
            <a:ext cx="42926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DED4F1-2952-4CCD-819F-FDDBD84DBAA1}" type="datetimeFigureOut">
              <a:rPr lang="pt-BR" smtClean="0"/>
              <a:t>15/09/2026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095625" y="514350"/>
            <a:ext cx="371475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0600" y="3257550"/>
            <a:ext cx="79248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42926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11813" y="6513513"/>
            <a:ext cx="42926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43D962-3C6C-475A-B1C6-BA2E5FBB62D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7431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654D07-5EF9-5358-D2ED-5BDFC441E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7CACDC16-7022-D425-BB00-9660FCFC8F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CaixaDeTexto 3">
            <a:extLst>
              <a:ext uri="{FF2B5EF4-FFF2-40B4-BE49-F238E27FC236}">
                <a16:creationId xmlns:a16="http://schemas.microsoft.com/office/drawing/2014/main" id="{615194CF-2E0F-5EAE-2F7F-280A99D1A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393" y="9160392"/>
            <a:ext cx="2567946" cy="5909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altLang="pt-BR"/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altLang="pt-BR"/>
              <a:t> </a:t>
            </a:r>
          </a:p>
          <a:p>
            <a:pPr algn="ctr">
              <a:spcBef>
                <a:spcPct val="50000"/>
              </a:spcBef>
            </a:pPr>
            <a:r>
              <a:rPr lang="pt-BR" altLang="pt-BR"/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altLang="pt-BR"/>
              <a:t> </a:t>
            </a:r>
          </a:p>
          <a:p>
            <a:pPr algn="ctr">
              <a:spcBef>
                <a:spcPct val="50000"/>
              </a:spcBef>
            </a:pPr>
            <a:r>
              <a:rPr lang="pt-BR" altLang="pt-BR"/>
              <a:t>The Economist (23/04/2009):   </a:t>
            </a:r>
            <a:r>
              <a:rPr lang="pt-BR" altLang="en-US" i="1"/>
              <a:t>“</a:t>
            </a:r>
            <a:r>
              <a:rPr lang="pt-BR" altLang="pt-BR" i="1"/>
              <a:t>Sr. Correa parece ser incorruptível (...) gasto público cresceu 71% em 2008, resultado de investimentos em escolas e hospitais</a:t>
            </a:r>
            <a:r>
              <a:rPr lang="pt-BR" altLang="en-US" i="1"/>
              <a:t>”</a:t>
            </a:r>
            <a:endParaRPr lang="pt-BR" altLang="pt-BR" i="1"/>
          </a:p>
          <a:p>
            <a:pPr algn="ctr">
              <a:spcBef>
                <a:spcPct val="50000"/>
              </a:spcBef>
            </a:pPr>
            <a:endParaRPr lang="pt-BR" altLang="pt-BR" i="1"/>
          </a:p>
          <a:p>
            <a:pPr algn="ctr">
              <a:spcBef>
                <a:spcPct val="50000"/>
              </a:spcBef>
            </a:pPr>
            <a:r>
              <a:rPr lang="pt-BR" altLang="pt-BR" i="1"/>
              <a:t>ESTA É A PROVA DA VIABILIDADE POLÍTICA DA AUDITORIA DA DÍVIDA </a:t>
            </a:r>
            <a:endParaRPr lang="pt-BR" altLang="pt-BR"/>
          </a:p>
          <a:p>
            <a:pPr algn="ctr">
              <a:spcBef>
                <a:spcPct val="50000"/>
              </a:spcBef>
            </a:pPr>
            <a:endParaRPr lang="pt-BR" altLang="pt-BR" i="1"/>
          </a:p>
          <a:p>
            <a:pPr algn="ctr">
              <a:spcBef>
                <a:spcPct val="50000"/>
              </a:spcBef>
            </a:pPr>
            <a:r>
              <a:rPr lang="pt-BR" altLang="pt-BR" i="1"/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altLang="pt-BR" i="1"/>
          </a:p>
          <a:p>
            <a:pPr algn="ctr">
              <a:spcBef>
                <a:spcPct val="50000"/>
              </a:spcBef>
            </a:pPr>
            <a:r>
              <a:rPr lang="pt-BR" altLang="pt-BR"/>
              <a:t> </a:t>
            </a:r>
          </a:p>
          <a:p>
            <a:pPr algn="ctr">
              <a:spcBef>
                <a:spcPct val="50000"/>
              </a:spcBef>
            </a:pPr>
            <a:endParaRPr lang="pt-BR" alt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681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r">
              <a:spcBef>
                <a:spcPct val="0"/>
              </a:spcBef>
              <a:buFont typeface="Times New Roman" pitchFamily="18" charset="0"/>
              <a:buNone/>
            </a:pPr>
            <a:fld id="{ABA8BF0E-866E-48AA-B993-8B7B2577968F}" type="slidenum">
              <a:rPr lang="en-GB" altLang="pt-BR" b="0"/>
              <a:pPr algn="r">
                <a:spcBef>
                  <a:spcPct val="0"/>
                </a:spcBef>
                <a:buFont typeface="Times New Roman" pitchFamily="18" charset="0"/>
                <a:buNone/>
              </a:pPr>
              <a:t>27</a:t>
            </a:fld>
            <a:endParaRPr lang="en-GB" altLang="pt-BR" b="0"/>
          </a:p>
        </p:txBody>
      </p:sp>
      <p:sp>
        <p:nvSpPr>
          <p:cNvPr id="62467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endParaRPr lang="pt-BR" altLang="pt-BR" sz="240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62468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319A0E-8EAB-971C-16EC-AF993530E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029A7AAC-DF76-4295-3360-B95C7C621F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CaixaDeTexto 3">
            <a:extLst>
              <a:ext uri="{FF2B5EF4-FFF2-40B4-BE49-F238E27FC236}">
                <a16:creationId xmlns:a16="http://schemas.microsoft.com/office/drawing/2014/main" id="{7E6C57CD-7AE7-08F2-7DDD-AE81D976A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568" y="6469330"/>
            <a:ext cx="3709255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altLang="pt-BR"/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altLang="pt-BR"/>
              <a:t> </a:t>
            </a:r>
          </a:p>
          <a:p>
            <a:pPr algn="ctr">
              <a:spcBef>
                <a:spcPct val="50000"/>
              </a:spcBef>
            </a:pPr>
            <a:r>
              <a:rPr lang="pt-BR" altLang="pt-BR"/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altLang="pt-BR"/>
              <a:t> </a:t>
            </a:r>
          </a:p>
          <a:p>
            <a:pPr algn="ctr">
              <a:spcBef>
                <a:spcPct val="50000"/>
              </a:spcBef>
            </a:pPr>
            <a:r>
              <a:rPr lang="pt-BR" altLang="pt-BR"/>
              <a:t>The Economist (23/04/2009):   </a:t>
            </a:r>
            <a:r>
              <a:rPr lang="pt-BR" altLang="en-US" i="1"/>
              <a:t>“</a:t>
            </a:r>
            <a:r>
              <a:rPr lang="pt-BR" altLang="pt-BR" i="1"/>
              <a:t>Sr. Correa parece ser incorruptível (...) gasto público cresceu 71% em 2008, resultado de investimentos em escolas e hospitais</a:t>
            </a:r>
            <a:r>
              <a:rPr lang="pt-BR" altLang="en-US" i="1"/>
              <a:t>”</a:t>
            </a:r>
            <a:endParaRPr lang="pt-BR" altLang="pt-BR" i="1"/>
          </a:p>
          <a:p>
            <a:pPr algn="ctr">
              <a:spcBef>
                <a:spcPct val="50000"/>
              </a:spcBef>
            </a:pPr>
            <a:endParaRPr lang="pt-BR" altLang="pt-BR" i="1"/>
          </a:p>
          <a:p>
            <a:pPr algn="ctr">
              <a:spcBef>
                <a:spcPct val="50000"/>
              </a:spcBef>
            </a:pPr>
            <a:r>
              <a:rPr lang="pt-BR" altLang="pt-BR" i="1"/>
              <a:t>ESTA É A PROVA DA VIABILIDADE POLÍTICA DA AUDITORIA DA DÍVIDA </a:t>
            </a:r>
            <a:endParaRPr lang="pt-BR" altLang="pt-BR"/>
          </a:p>
          <a:p>
            <a:pPr algn="ctr">
              <a:spcBef>
                <a:spcPct val="50000"/>
              </a:spcBef>
            </a:pPr>
            <a:endParaRPr lang="pt-BR" altLang="pt-BR" i="1"/>
          </a:p>
          <a:p>
            <a:pPr algn="ctr">
              <a:spcBef>
                <a:spcPct val="50000"/>
              </a:spcBef>
            </a:pPr>
            <a:r>
              <a:rPr lang="pt-BR" altLang="pt-BR" i="1"/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altLang="pt-BR" i="1"/>
          </a:p>
          <a:p>
            <a:pPr algn="ctr">
              <a:spcBef>
                <a:spcPct val="50000"/>
              </a:spcBef>
            </a:pPr>
            <a:r>
              <a:rPr lang="pt-BR" altLang="pt-BR"/>
              <a:t> </a:t>
            </a:r>
          </a:p>
          <a:p>
            <a:pPr algn="ctr">
              <a:spcBef>
                <a:spcPct val="50000"/>
              </a:spcBef>
            </a:pPr>
            <a:endParaRPr lang="pt-BR" altLang="pt-BR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125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3D962-3C6C-475A-B1C6-BA2E5FBB62D0}" type="slidenum">
              <a:rPr lang="pt-BR" smtClean="0"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78023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CEF28-69B4-54C5-E0E0-A85C90568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0F97B7E-DDDE-9551-E1DC-301420CFEC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BD8C639-DAD3-7610-6185-92A9FA79A8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9ABBFF0-6A26-A8BF-5B7E-DF851181EB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3D962-3C6C-475A-B1C6-BA2E5FBB62D0}" type="slidenum">
              <a:rPr lang="pt-BR" smtClean="0"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27831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43D962-3C6C-475A-B1C6-BA2E5FBB62D0}" type="slidenum">
              <a:rPr lang="pt-BR" smtClean="0"/>
              <a:t>55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51259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ED7907-97F5-874C-92D0-AB9F13167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9">
            <a:extLst>
              <a:ext uri="{FF2B5EF4-FFF2-40B4-BE49-F238E27FC236}">
                <a16:creationId xmlns:a16="http://schemas.microsoft.com/office/drawing/2014/main" id="{029471FF-26D7-F350-4A0D-F1C7202D911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r">
              <a:spcBef>
                <a:spcPct val="0"/>
              </a:spcBef>
              <a:buFont typeface="Times New Roman" pitchFamily="18" charset="0"/>
              <a:buNone/>
            </a:pPr>
            <a:fld id="{ABA8BF0E-866E-48AA-B993-8B7B2577968F}" type="slidenum">
              <a:rPr lang="en-GB" altLang="pt-BR" b="0"/>
              <a:pPr algn="r">
                <a:spcBef>
                  <a:spcPct val="0"/>
                </a:spcBef>
                <a:buFont typeface="Times New Roman" pitchFamily="18" charset="0"/>
                <a:buNone/>
              </a:pPr>
              <a:t>58</a:t>
            </a:fld>
            <a:endParaRPr lang="en-GB" altLang="pt-BR" b="0"/>
          </a:p>
        </p:txBody>
      </p:sp>
      <p:sp>
        <p:nvSpPr>
          <p:cNvPr id="62467" name="Text Box 1">
            <a:extLst>
              <a:ext uri="{FF2B5EF4-FFF2-40B4-BE49-F238E27FC236}">
                <a16:creationId xmlns:a16="http://schemas.microsoft.com/office/drawing/2014/main" id="{021B6DC0-F786-6191-45EA-46CF2F1D2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endParaRPr lang="pt-BR" altLang="pt-BR" sz="240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62468" name="Rectangle 2">
            <a:extLst>
              <a:ext uri="{FF2B5EF4-FFF2-40B4-BE49-F238E27FC236}">
                <a16:creationId xmlns:a16="http://schemas.microsoft.com/office/drawing/2014/main" id="{09286336-8A09-BB84-C07B-1008D2E97BF5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145095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553CFA-A4C0-2027-CDD1-87FEF1538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9">
            <a:extLst>
              <a:ext uri="{FF2B5EF4-FFF2-40B4-BE49-F238E27FC236}">
                <a16:creationId xmlns:a16="http://schemas.microsoft.com/office/drawing/2014/main" id="{D9A8CF5D-680B-228C-D84B-10D4AF2C7F7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r">
              <a:spcBef>
                <a:spcPct val="0"/>
              </a:spcBef>
              <a:buFont typeface="Times New Roman" pitchFamily="18" charset="0"/>
              <a:buNone/>
            </a:pPr>
            <a:fld id="{ABA8BF0E-866E-48AA-B993-8B7B2577968F}" type="slidenum">
              <a:rPr lang="en-GB" altLang="pt-BR" b="0"/>
              <a:pPr algn="r">
                <a:spcBef>
                  <a:spcPct val="0"/>
                </a:spcBef>
                <a:buFont typeface="Times New Roman" pitchFamily="18" charset="0"/>
                <a:buNone/>
              </a:pPr>
              <a:t>59</a:t>
            </a:fld>
            <a:endParaRPr lang="en-GB" altLang="pt-BR" b="0"/>
          </a:p>
        </p:txBody>
      </p:sp>
      <p:sp>
        <p:nvSpPr>
          <p:cNvPr id="62467" name="Text Box 1">
            <a:extLst>
              <a:ext uri="{FF2B5EF4-FFF2-40B4-BE49-F238E27FC236}">
                <a16:creationId xmlns:a16="http://schemas.microsoft.com/office/drawing/2014/main" id="{DC9EE19B-B9A8-34B9-632B-F20D6783F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>
              <a:spcBef>
                <a:spcPct val="50000"/>
              </a:spcBef>
            </a:pPr>
            <a:endParaRPr lang="pt-BR" altLang="pt-BR" sz="2400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62468" name="Rectangle 2">
            <a:extLst>
              <a:ext uri="{FF2B5EF4-FFF2-40B4-BE49-F238E27FC236}">
                <a16:creationId xmlns:a16="http://schemas.microsoft.com/office/drawing/2014/main" id="{73A15F97-7A1B-F869-BE64-AFA66DF6A1B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196294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246626" y="643255"/>
            <a:ext cx="2004060" cy="392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1" i="0">
                <a:solidFill>
                  <a:srgbClr val="92D05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rgbClr val="92D05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rgbClr val="92D05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rgbClr val="92D05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3420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906000" cy="6858000"/>
          </a:xfrm>
          <a:custGeom>
            <a:avLst/>
            <a:gdLst/>
            <a:ahLst/>
            <a:cxnLst/>
            <a:rect l="l" t="t" r="r" b="b"/>
            <a:pathLst>
              <a:path w="9906000" h="6858000">
                <a:moveTo>
                  <a:pt x="9906000" y="0"/>
                </a:moveTo>
                <a:lnTo>
                  <a:pt x="0" y="0"/>
                </a:lnTo>
                <a:lnTo>
                  <a:pt x="0" y="6858000"/>
                </a:lnTo>
                <a:lnTo>
                  <a:pt x="9906000" y="6858000"/>
                </a:lnTo>
                <a:lnTo>
                  <a:pt x="9906000" y="0"/>
                </a:lnTo>
                <a:close/>
              </a:path>
            </a:pathLst>
          </a:custGeom>
          <a:solidFill>
            <a:srgbClr val="2525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0520" y="149161"/>
            <a:ext cx="9398635" cy="11264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1" i="0">
                <a:solidFill>
                  <a:srgbClr val="92D050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8305" y="1293812"/>
            <a:ext cx="9089389" cy="41478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68040" y="6377940"/>
            <a:ext cx="31699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3232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auditoriacidada.org.br/conteudo/selic-ainda-em-patamar-abusivo-quem-ganha-com-juros-tao-altos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auditoriacidada.org.br/conteudo/ex-presidente-do-bc-articula-nova-reforma-da-previdencia/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uditoriacidada.org.br/conteudo/economista-que-atua-no-mercado-financeiro-reconhece-riscos-da-pec-65-em-coluna-no-valor/" TargetMode="External"/><Relationship Id="rId2" Type="http://schemas.openxmlformats.org/officeDocument/2006/relationships/hyperlink" Target="https://auditoriacidada.org.br/conteudo/presidente-da-ctb-cita-mobilizacao-da-acd-e-faz-grave-denuncia-contra-a-pec-65-2023-do-papel-podre/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clubedospoupadores.com/ranking-juros-reais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bcb.gov.br/content/estatisticas/hist_estatisticasfiscais/202608_Texto_de_estatisticas_fiscais.pd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auditoriacidada.org.br/conteudo/decisao-do-ministerio-da-fazenda-confirma-alerta-da-acd-por-disputa-de-recursos-orcamentarios/" TargetMode="Externa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auditoriacidada.org.br/conteudo/grafico-do-orcamento-federal-executado-2025/" TargetMode="Externa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2NTPlJo" TargetMode="External"/><Relationship Id="rId2" Type="http://schemas.openxmlformats.org/officeDocument/2006/relationships/hyperlink" Target="https://auditoriacidada.org.br/conteudo/o-que-e-o-sistema-da-divida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it.ly/2YE5R2S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auditoriacidada.org.br/video/tcu-afirma-que-divida-nao-serviu-para-investimento-no-pais/" TargetMode="Externa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1.siop.planejamento.gov.br/painelorcamento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auditoriacidada.org.br/conteudo/envie-a-carta-aberta-eleicoes-2026-aos-partidos-politico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s://auditoriacidada.org.br/conteudo/com-1-clique-pressione-autoridades-brasileiras-dos-poderes-legislativo-executivo-e-judiciario-a-rejeitarem-a-pec-38-2025/" TargetMode="Externa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auditoriacidada.org.br/bolsa-banqueiro-nao-2/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hyperlink" Target="https://auditoriacidada.org.br/conteudo/jornalista-de-grande-popularidade-questiona-o-privilegio-dos-juros-e-divulga-o-grafico-da-acd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uditoriacidada.org.br/conteudo/jornal-a-verdade-denuncia-sistema-da-divida-e-impactos-nas-areas-sociais/" TargetMode="External"/><Relationship Id="rId4" Type="http://schemas.openxmlformats.org/officeDocument/2006/relationships/image" Target="../media/image4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hyperlink" Target="https://auditoriacidada.org.br/conteudo/video-renomado-cientista-brasileiro-cita-a-acd-e-cobra-auditoria-da-divida-publica/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s://auditoriacidada.org.br/conteudo/com-1-clique-pressione-o-presidente-da-camara-dos-deputados-para-que-aprove-os-requerimentos-e-o-plp-104-2022-avance-para-a-ccj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hyperlink" Target="https://auditoriacidada.org.br/conteudo/entenda-o-plp-104-2022-que-impoe-limite-para-taxa-de-juros-no-brasil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auditoriacidada.org.br/doacao/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s://auditoriacidada.org.br/cursos/" TargetMode="Externa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s://auditoriacidada.org.br/conteudo/advogado-revela-aprendizado-rapido-e-impactante-em-curso-ead-sobre-sistema-da-divida-da-acd-mais-do-que-em-5-anos-de-faculdade/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https://auditoriacidada.org.br/cursos/" TargetMode="Externa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https://auditoriacidada.org.br/cursos/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auditoriacidada.org.br/conteudo/pautas-defendidas-pela-acd-sao-citadas-por-candidatos-nas-eleicoes-de-2026/" TargetMode="External"/><Relationship Id="rId5" Type="http://schemas.openxmlformats.org/officeDocument/2006/relationships/hyperlink" Target="https://auditoriacidada.org.br/conteudo/carta-aberta-eleicoes-2026-pautas-da-acd-sao-destaque-em-sabatina-com-presidenciavel/" TargetMode="External"/><Relationship Id="rId4" Type="http://schemas.openxmlformats.org/officeDocument/2006/relationships/image" Target="../media/image5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auditoriacidada.org.br/conteudo/envie-a-carta-aberta-eleicoes-2026-aos-partidos-politicos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auditoriacidada.org.br/conteudo/a-previdencia-social-e-superavitaria-e-o-rombo-esta-no-sistema-da-divida/" TargetMode="Externa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uditoriacidada.org.br/conteudo/estudo-da-anfip-revela-que-a-previdencia-social-e-superavitaria-e-que-o-deficit-esta-em-benesses-concedidas-por-meio-de-desoneracoes/" TargetMode="External"/><Relationship Id="rId4" Type="http://schemas.openxmlformats.org/officeDocument/2006/relationships/image" Target="../media/image57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hyperlink" Target="https://auditoriacidada.org.br/conteudo/a-previdencia-publica-esta-em-risco-saiba-a-verdade-com-maria-lucia-fatorelli-ao-vivo-no-programa-trabalhadores-do-brasil/" TargetMode="Externa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hyperlink" Target="https://auditoriacidada.org.br/conteudo/aposentadoria-somente-aos-78-anos-mais-um-ataque-do-banco-mundial-contra-o-povo-brasileiro/" TargetMode="Externa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auditoriacidada.org.br/conteudo/acd-emite-nota-tecnica-sobre-o-novo-confisco-sobre-a-aposentadoria-dos-servidores-publicos/" TargetMode="External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hyperlink" Target="https://www.instagram.com/reels/Db9AoaYI1sE/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hyperlink" Target="https://auditoriacidada.org.br/doacao/" TargetMode="Externa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03574" y="5932487"/>
            <a:ext cx="3959225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dirty="0">
                <a:solidFill>
                  <a:srgbClr val="92D050"/>
                </a:solidFill>
                <a:latin typeface="Tahoma"/>
                <a:cs typeface="Tahoma"/>
              </a:rPr>
              <a:t>Brasília,</a:t>
            </a:r>
            <a:r>
              <a:rPr sz="2000" spc="5" dirty="0">
                <a:solidFill>
                  <a:srgbClr val="92D050"/>
                </a:solidFill>
                <a:latin typeface="Tahoma"/>
                <a:cs typeface="Tahoma"/>
              </a:rPr>
              <a:t> </a:t>
            </a:r>
            <a:r>
              <a:rPr lang="pt-BR" sz="2000" spc="5" dirty="0">
                <a:solidFill>
                  <a:srgbClr val="92D050"/>
                </a:solidFill>
                <a:latin typeface="Tahoma"/>
                <a:cs typeface="Tahoma"/>
              </a:rPr>
              <a:t>15</a:t>
            </a:r>
            <a:r>
              <a:rPr sz="2000" spc="-30" dirty="0">
                <a:solidFill>
                  <a:srgbClr val="92D050"/>
                </a:solidFill>
                <a:latin typeface="Tahoma"/>
                <a:cs typeface="Tahoma"/>
              </a:rPr>
              <a:t> </a:t>
            </a:r>
            <a:r>
              <a:rPr sz="2000" dirty="0">
                <a:solidFill>
                  <a:srgbClr val="92D050"/>
                </a:solidFill>
                <a:latin typeface="Tahoma"/>
                <a:cs typeface="Tahoma"/>
              </a:rPr>
              <a:t>de</a:t>
            </a:r>
            <a:r>
              <a:rPr sz="2000" spc="-60" dirty="0">
                <a:solidFill>
                  <a:srgbClr val="92D050"/>
                </a:solidFill>
                <a:latin typeface="Tahoma"/>
                <a:cs typeface="Tahoma"/>
              </a:rPr>
              <a:t> </a:t>
            </a:r>
            <a:r>
              <a:rPr lang="pt-BR" sz="2000" spc="-60" dirty="0">
                <a:solidFill>
                  <a:srgbClr val="92D050"/>
                </a:solidFill>
                <a:latin typeface="Tahoma"/>
                <a:cs typeface="Tahoma"/>
              </a:rPr>
              <a:t>setembro </a:t>
            </a:r>
            <a:r>
              <a:rPr sz="2000" dirty="0">
                <a:solidFill>
                  <a:srgbClr val="92D050"/>
                </a:solidFill>
                <a:latin typeface="Tahoma"/>
                <a:cs typeface="Tahoma"/>
              </a:rPr>
              <a:t>de</a:t>
            </a:r>
            <a:r>
              <a:rPr sz="2000" spc="-60" dirty="0">
                <a:solidFill>
                  <a:srgbClr val="92D050"/>
                </a:solidFill>
                <a:latin typeface="Tahoma"/>
                <a:cs typeface="Tahoma"/>
              </a:rPr>
              <a:t> </a:t>
            </a:r>
            <a:r>
              <a:rPr sz="2000" spc="-20" dirty="0">
                <a:solidFill>
                  <a:srgbClr val="92D050"/>
                </a:solidFill>
                <a:latin typeface="Tahoma"/>
                <a:cs typeface="Tahoma"/>
              </a:rPr>
              <a:t>202</a:t>
            </a:r>
            <a:r>
              <a:rPr lang="pt-BR" sz="2000" spc="-20" dirty="0">
                <a:solidFill>
                  <a:srgbClr val="92D050"/>
                </a:solidFill>
                <a:latin typeface="Tahoma"/>
                <a:cs typeface="Tahoma"/>
              </a:rPr>
              <a:t>6</a:t>
            </a:r>
            <a:endParaRPr sz="2000" dirty="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4850" y="504825"/>
            <a:ext cx="2105025" cy="213360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804227" y="2789853"/>
            <a:ext cx="84582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REUNIÃO CONJUNTA </a:t>
            </a:r>
          </a:p>
          <a:p>
            <a:pPr algn="ctr"/>
            <a:endParaRPr lang="pt-BR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Conselho Político da ACD</a:t>
            </a:r>
          </a:p>
          <a:p>
            <a:pPr algn="ctr"/>
            <a:endParaRPr lang="pt-BR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Frente Parlamentar sobre o limite dos juros e auditoria da dívida pública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B16E2-0352-A510-6D09-CDAA96E13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567563A-5218-A52A-53DE-F54E6FB75BA0}"/>
              </a:ext>
            </a:extLst>
          </p:cNvPr>
          <p:cNvSpPr txBox="1"/>
          <p:nvPr/>
        </p:nvSpPr>
        <p:spPr>
          <a:xfrm>
            <a:off x="-152400" y="0"/>
            <a:ext cx="9848850" cy="17023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BANCO CENTRAL MANTÉM A SELIC EM PATAMAR EXORBITANTE</a:t>
            </a:r>
          </a:p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400" dirty="0">
                <a:solidFill>
                  <a:srgbClr val="92D050"/>
                </a:solidFill>
                <a:latin typeface="Tahoma"/>
                <a:cs typeface="Tahoma"/>
              </a:rPr>
              <a:t>A tímida redução de 0,25 ponto percentual não altera o cenário de juros excessivamente elevados.</a:t>
            </a:r>
            <a:endParaRPr lang="pt-BR" sz="2400" dirty="0">
              <a:solidFill>
                <a:srgbClr val="92D050"/>
              </a:solidFill>
              <a:latin typeface="Times New Roman"/>
              <a:cs typeface="Times New Roman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F9240B1-782D-BF75-69DD-567AD24D84BD}"/>
              </a:ext>
            </a:extLst>
          </p:cNvPr>
          <p:cNvSpPr txBox="1"/>
          <p:nvPr/>
        </p:nvSpPr>
        <p:spPr>
          <a:xfrm>
            <a:off x="5385211" y="6085187"/>
            <a:ext cx="448101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https://auditoriacidada.org.br/conteudo/juros-elevados-lideram-motivos-de-desistencia-na-compra-de-imoveis-no-brasil/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CECADFD-A547-EFC1-87E7-F7098122C87E}"/>
              </a:ext>
            </a:extLst>
          </p:cNvPr>
          <p:cNvSpPr txBox="1"/>
          <p:nvPr/>
        </p:nvSpPr>
        <p:spPr>
          <a:xfrm>
            <a:off x="326663" y="6085187"/>
            <a:ext cx="3918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https://auditoriacidada.org.br/conteudo/selic-ainda-em-patamar-abusivo-quem-ganha-com-juros-tao-altos/</a:t>
            </a:r>
            <a:r>
              <a:rPr lang="pt-B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</a:p>
        </p:txBody>
      </p:sp>
      <p:pic>
        <p:nvPicPr>
          <p:cNvPr id="5" name="Imagem 4" descr="Pode ser uma imagem de texto que diz &quot;ECONOMIA Juros elevados lideram motivos de desistência na compra de imóveis no Brasil အ-အ H 知 AUDITORIA CIDADÃD CIDADÄDADÍVIDA DA DÍVIDA&quot;">
            <a:extLst>
              <a:ext uri="{FF2B5EF4-FFF2-40B4-BE49-F238E27FC236}">
                <a16:creationId xmlns:a16="http://schemas.microsoft.com/office/drawing/2014/main" id="{C8D80208-81C7-08D6-29BD-C94C60AF8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666" y="1702389"/>
            <a:ext cx="3505199" cy="4382797"/>
          </a:xfrm>
          <a:prstGeom prst="rect">
            <a:avLst/>
          </a:prstGeom>
        </p:spPr>
      </p:pic>
      <p:pic>
        <p:nvPicPr>
          <p:cNvPr id="9" name="Imagem 8" descr="Pode ser uma imagem de dinheiro e texto">
            <a:extLst>
              <a:ext uri="{FF2B5EF4-FFF2-40B4-BE49-F238E27FC236}">
                <a16:creationId xmlns:a16="http://schemas.microsoft.com/office/drawing/2014/main" id="{0AA647FE-AC1B-1574-8AE2-034D08EB9A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1702390"/>
            <a:ext cx="3505200" cy="438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214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6ACD8-A227-2A83-6AF6-AAEFACE13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D550781-F6FE-4B2D-1AE2-E4B2C250CED1}"/>
              </a:ext>
            </a:extLst>
          </p:cNvPr>
          <p:cNvSpPr txBox="1"/>
          <p:nvPr/>
        </p:nvSpPr>
        <p:spPr>
          <a:xfrm>
            <a:off x="-152400" y="0"/>
            <a:ext cx="9848850" cy="1372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Avançam propostas que atacam a estrutura do Estado, como a PEC 38/2025, e ameaças de contrarreforma da Previdência</a:t>
            </a:r>
            <a:endParaRPr lang="pt-BR" sz="2400" dirty="0">
              <a:solidFill>
                <a:srgbClr val="92D050"/>
              </a:solidFill>
              <a:latin typeface="Times New Roman"/>
              <a:cs typeface="Times New Roman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12E22B7-472D-7168-67FF-9E34A2AFE099}"/>
              </a:ext>
            </a:extLst>
          </p:cNvPr>
          <p:cNvSpPr txBox="1"/>
          <p:nvPr/>
        </p:nvSpPr>
        <p:spPr>
          <a:xfrm>
            <a:off x="4871692" y="6034708"/>
            <a:ext cx="44810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https://auditoriacidada.org.br/conteudo/coordenador-do-nucleo-rj-da-acd-explica-como-a-reforma-administrativa-afeta-o-estado-brasileiro/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DF06B97-0B9C-C396-F025-EE9BD0C82C57}"/>
              </a:ext>
            </a:extLst>
          </p:cNvPr>
          <p:cNvSpPr txBox="1"/>
          <p:nvPr/>
        </p:nvSpPr>
        <p:spPr>
          <a:xfrm>
            <a:off x="553295" y="5963421"/>
            <a:ext cx="3918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https://auditoriacidada.org.br/conteudo/ex-presidente-do-bc-articula-nova-reforma-da-previdencia/</a:t>
            </a:r>
            <a:r>
              <a:rPr lang="pt-B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D690A0A-AB12-F1F1-0E98-067DEF537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941" y="1535999"/>
            <a:ext cx="3505382" cy="4382798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867C5B31-07D5-1E73-71EE-C33A11D096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9259" y="1535999"/>
            <a:ext cx="3541073" cy="442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370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6746F-7C91-8551-D0D5-CD1C312A6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6760E1D-5365-4741-34BD-16A5EA45D98D}"/>
              </a:ext>
            </a:extLst>
          </p:cNvPr>
          <p:cNvSpPr txBox="1"/>
          <p:nvPr/>
        </p:nvSpPr>
        <p:spPr>
          <a:xfrm>
            <a:off x="-52733" y="92605"/>
            <a:ext cx="9848850" cy="1372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Riscos à soberania nacional, com possibilidade de dolarização do país (Resolução BC 575/2026)</a:t>
            </a:r>
            <a:endParaRPr lang="pt-BR" sz="2400" dirty="0">
              <a:solidFill>
                <a:srgbClr val="92D050"/>
              </a:solidFill>
              <a:latin typeface="Times New Roman"/>
              <a:cs typeface="Times New Roman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C540863-1281-EFC4-1DF2-5C2555AEC115}"/>
              </a:ext>
            </a:extLst>
          </p:cNvPr>
          <p:cNvSpPr txBox="1"/>
          <p:nvPr/>
        </p:nvSpPr>
        <p:spPr>
          <a:xfrm>
            <a:off x="4871692" y="6034708"/>
            <a:ext cx="44810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  <a:hlinkClick r:id="rId2"/>
              </a:rPr>
              <a:t>https://auditoriacidada.org.br/conteudo/presidente-da-ctb-cita-mobilizacao-da-acd-e-faz-grave-denuncia-contra-a-pec-65-2023-do-papel-podre/</a:t>
            </a:r>
            <a:r>
              <a:rPr lang="pt-BR" sz="120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5B188EC-FBB4-55F3-891F-7440B5ED31CD}"/>
              </a:ext>
            </a:extLst>
          </p:cNvPr>
          <p:cNvSpPr txBox="1"/>
          <p:nvPr/>
        </p:nvSpPr>
        <p:spPr>
          <a:xfrm>
            <a:off x="553295" y="5963421"/>
            <a:ext cx="39186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https://auditoriacidada.org.br/conteudo/economista-que-atua-no-mercado-financeiro-reconhece-riscos-da-pec-65-em-coluna-no-valor/</a:t>
            </a:r>
            <a:r>
              <a:rPr lang="pt-BR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</a:p>
        </p:txBody>
      </p:sp>
      <p:pic>
        <p:nvPicPr>
          <p:cNvPr id="5" name="Imagem 4" descr="Economista que atua no mercado financeiro reconhece riscos da PEC 65, em  coluna no Valor - Auditoria Cidadã da Dívida">
            <a:extLst>
              <a:ext uri="{FF2B5EF4-FFF2-40B4-BE49-F238E27FC236}">
                <a16:creationId xmlns:a16="http://schemas.microsoft.com/office/drawing/2014/main" id="{88371FF2-1574-1AD2-124C-5EE6315BD4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295" y="1464712"/>
            <a:ext cx="3541938" cy="442742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E97EB3C-A0EA-48F4-8742-0F6D94765E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7997" y="1433483"/>
            <a:ext cx="3541937" cy="4427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45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9B4030-BF98-A3E4-D7F8-95E103D6C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451C5068-5421-5D7C-15BD-0645D2F15988}"/>
              </a:ext>
            </a:extLst>
          </p:cNvPr>
          <p:cNvSpPr txBox="1"/>
          <p:nvPr/>
        </p:nvSpPr>
        <p:spPr>
          <a:xfrm>
            <a:off x="-76200" y="152400"/>
            <a:ext cx="9848850" cy="945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BRASIL CONTINUA ENTRE OS PAÍSES COM AS MAIORES TAXAS DE JUROS REAIS DO MUNDO</a:t>
            </a:r>
            <a:endParaRPr lang="pt-BR" sz="2400" dirty="0">
              <a:solidFill>
                <a:srgbClr val="92D050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59C7E969-336E-FDF6-F32E-623B9BA29994}"/>
              </a:ext>
            </a:extLst>
          </p:cNvPr>
          <p:cNvSpPr txBox="1"/>
          <p:nvPr/>
        </p:nvSpPr>
        <p:spPr>
          <a:xfrm>
            <a:off x="609600" y="1295400"/>
            <a:ext cx="8991600" cy="544315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235" indent="-342900">
              <a:spcBef>
                <a:spcPts val="105"/>
              </a:spcBef>
              <a:buFont typeface="Wingdings" panose="05000000000000000000" pitchFamily="2" charset="2"/>
              <a:buChar char="Ø"/>
              <a:tabLst>
                <a:tab pos="394335" algn="l"/>
              </a:tabLst>
            </a:pP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Juros exorbitantes: manutenção da Selic em patamar extremamente elevado, agravando o endividamento das famílias e empresas, restringindo investimentos e empregos e contribuindo para a explosão da dívida pública;</a:t>
            </a:r>
          </a:p>
          <a:p>
            <a:pPr marL="13335">
              <a:spcBef>
                <a:spcPts val="105"/>
              </a:spcBef>
              <a:tabLst>
                <a:tab pos="394335" algn="l"/>
              </a:tabLst>
            </a:pPr>
            <a:endParaRPr lang="pt-BR" sz="1000" spc="-95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94335" indent="-381000">
              <a:lnSpc>
                <a:spcPct val="100000"/>
              </a:lnSpc>
              <a:spcBef>
                <a:spcPts val="105"/>
              </a:spcBef>
              <a:buFont typeface="Wingdings" pitchFamily="2" charset="2"/>
              <a:buChar char="Ø"/>
              <a:tabLst>
                <a:tab pos="394335" algn="l"/>
              </a:tabLst>
            </a:pP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Impacto no desenvolvimento: juros elevados encarecem o crédito, desestimulam investimentos produtivos e comprometem o desenvolvimento socioeconômico do país;</a:t>
            </a:r>
          </a:p>
          <a:p>
            <a:pPr marL="13335">
              <a:lnSpc>
                <a:spcPct val="100000"/>
              </a:lnSpc>
              <a:spcBef>
                <a:spcPts val="105"/>
              </a:spcBef>
              <a:tabLst>
                <a:tab pos="394335" algn="l"/>
              </a:tabLst>
            </a:pPr>
            <a:endParaRPr lang="pt-BR" sz="1000" spc="-10" dirty="0">
              <a:latin typeface="Tahoma"/>
              <a:cs typeface="Tahoma"/>
            </a:endParaRPr>
          </a:p>
          <a:p>
            <a:pPr marL="394335" indent="-381000">
              <a:lnSpc>
                <a:spcPct val="100000"/>
              </a:lnSpc>
              <a:spcBef>
                <a:spcPts val="105"/>
              </a:spcBef>
              <a:buFont typeface="Wingdings" pitchFamily="2" charset="2"/>
              <a:buChar char="Ø"/>
              <a:tabLst>
                <a:tab pos="394335" algn="l"/>
              </a:tabLst>
            </a:pP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Prioridade ao Sistema da Dívida: enquanto faltam recursos para políticas públicas e direitos sociais, trilhões de reais são destinados ao pagamento de juros da dívida pública;</a:t>
            </a:r>
          </a:p>
          <a:p>
            <a:pPr marL="13335">
              <a:lnSpc>
                <a:spcPct val="100000"/>
              </a:lnSpc>
              <a:spcBef>
                <a:spcPts val="105"/>
              </a:spcBef>
              <a:tabLst>
                <a:tab pos="394335" algn="l"/>
              </a:tabLst>
            </a:pPr>
            <a:endParaRPr lang="pt-BR" sz="10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94335" indent="-381000">
              <a:lnSpc>
                <a:spcPct val="100000"/>
              </a:lnSpc>
              <a:spcBef>
                <a:spcPts val="105"/>
              </a:spcBef>
              <a:buFont typeface="Wingdings" pitchFamily="2" charset="2"/>
              <a:buChar char="Ø"/>
              <a:tabLst>
                <a:tab pos="394335" algn="l"/>
              </a:tabLst>
            </a:pP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Concentração de renda: a política monetária baseada em juros excessivos aprofunda o Sistema da Dívida e favorece a transferência de renda e riqueza os rentistas.</a:t>
            </a:r>
          </a:p>
          <a:p>
            <a:pPr marL="13335">
              <a:lnSpc>
                <a:spcPct val="100000"/>
              </a:lnSpc>
              <a:spcBef>
                <a:spcPts val="105"/>
              </a:spcBef>
              <a:tabLst>
                <a:tab pos="394335" algn="l"/>
              </a:tabLst>
            </a:pPr>
            <a:endParaRPr lang="pt-BR" sz="5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920976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0C513797-2061-8192-BBE5-2ED636767482}"/>
              </a:ext>
            </a:extLst>
          </p:cNvPr>
          <p:cNvSpPr txBox="1">
            <a:spLocks/>
          </p:cNvSpPr>
          <p:nvPr/>
        </p:nvSpPr>
        <p:spPr>
          <a:xfrm>
            <a:off x="1662429" y="222186"/>
            <a:ext cx="688213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2400" b="1" i="0">
                <a:solidFill>
                  <a:srgbClr val="93C500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>
                <a:ln>
                  <a:noFill/>
                </a:ln>
                <a:solidFill>
                  <a:srgbClr val="93C500"/>
                </a:solidFill>
                <a:effectLst/>
                <a:uLnTx/>
                <a:uFillTx/>
                <a:latin typeface="Tahoma"/>
                <a:ea typeface="+mj-ea"/>
                <a:cs typeface="Tahoma"/>
              </a:rPr>
              <a:t>BANCO</a:t>
            </a:r>
            <a:r>
              <a:rPr kumimoji="0" lang="pt-BR" sz="2400" b="1" i="0" u="none" strike="noStrike" kern="0" cap="none" spc="-70" normalizeH="0" baseline="0" noProof="0">
                <a:ln>
                  <a:noFill/>
                </a:ln>
                <a:solidFill>
                  <a:srgbClr val="93C500"/>
                </a:solidFill>
                <a:effectLst/>
                <a:uLnTx/>
                <a:uFillTx/>
                <a:latin typeface="Tahoma"/>
                <a:ea typeface="+mj-ea"/>
                <a:cs typeface="Tahoma"/>
              </a:rPr>
              <a:t> </a:t>
            </a:r>
            <a:r>
              <a:rPr kumimoji="0" lang="pt-BR" sz="2400" b="1" i="0" u="none" strike="noStrike" kern="0" cap="none" spc="0" normalizeH="0" baseline="0" noProof="0">
                <a:ln>
                  <a:noFill/>
                </a:ln>
                <a:solidFill>
                  <a:srgbClr val="93C500"/>
                </a:solidFill>
                <a:effectLst/>
                <a:uLnTx/>
                <a:uFillTx/>
                <a:latin typeface="Tahoma"/>
                <a:ea typeface="+mj-ea"/>
                <a:cs typeface="Tahoma"/>
              </a:rPr>
              <a:t>CENTRAL:</a:t>
            </a:r>
            <a:r>
              <a:rPr kumimoji="0" lang="pt-BR" sz="2400" b="1" i="0" u="none" strike="noStrike" kern="0" cap="none" spc="-55" normalizeH="0" baseline="0" noProof="0">
                <a:ln>
                  <a:noFill/>
                </a:ln>
                <a:solidFill>
                  <a:srgbClr val="93C500"/>
                </a:solidFill>
                <a:effectLst/>
                <a:uLnTx/>
                <a:uFillTx/>
                <a:latin typeface="Tahoma"/>
                <a:ea typeface="+mj-ea"/>
                <a:cs typeface="Tahoma"/>
              </a:rPr>
              <a:t> </a:t>
            </a:r>
            <a:r>
              <a:rPr kumimoji="0" lang="pt-BR" sz="2400" b="1" i="0" u="none" strike="noStrike" kern="0" cap="none" spc="0" normalizeH="0" baseline="0" noProof="0">
                <a:ln>
                  <a:noFill/>
                </a:ln>
                <a:solidFill>
                  <a:srgbClr val="93C500"/>
                </a:solidFill>
                <a:effectLst/>
                <a:uLnTx/>
                <a:uFillTx/>
                <a:latin typeface="Tahoma"/>
                <a:ea typeface="+mj-ea"/>
                <a:cs typeface="Tahoma"/>
              </a:rPr>
              <a:t>PRINCIPAL</a:t>
            </a:r>
            <a:r>
              <a:rPr kumimoji="0" lang="pt-BR" sz="2400" b="1" i="0" u="none" strike="noStrike" kern="0" cap="none" spc="-100" normalizeH="0" baseline="0" noProof="0">
                <a:ln>
                  <a:noFill/>
                </a:ln>
                <a:solidFill>
                  <a:srgbClr val="93C500"/>
                </a:solidFill>
                <a:effectLst/>
                <a:uLnTx/>
                <a:uFillTx/>
                <a:latin typeface="Tahoma"/>
                <a:ea typeface="+mj-ea"/>
                <a:cs typeface="Tahoma"/>
              </a:rPr>
              <a:t> </a:t>
            </a:r>
            <a:r>
              <a:rPr kumimoji="0" lang="pt-BR" sz="2400" b="1" i="0" u="none" strike="noStrike" kern="0" cap="none" spc="-10" normalizeH="0" baseline="0" noProof="0">
                <a:ln>
                  <a:noFill/>
                </a:ln>
                <a:solidFill>
                  <a:srgbClr val="93C500"/>
                </a:solidFill>
                <a:effectLst/>
                <a:uLnTx/>
                <a:uFillTx/>
                <a:latin typeface="Tahoma"/>
                <a:ea typeface="+mj-ea"/>
                <a:cs typeface="Tahoma"/>
              </a:rPr>
              <a:t>RESPONSÁVEL</a:t>
            </a:r>
            <a:endParaRPr kumimoji="0" lang="pt-BR" sz="2400" b="1" i="0" u="none" strike="noStrike" kern="0" cap="none" spc="-10" normalizeH="0" baseline="0" noProof="0" dirty="0">
              <a:ln>
                <a:noFill/>
              </a:ln>
              <a:solidFill>
                <a:srgbClr val="93C500"/>
              </a:solidFill>
              <a:effectLst/>
              <a:uLnTx/>
              <a:uFillTx/>
              <a:latin typeface="Tahoma"/>
              <a:ea typeface="+mj-ea"/>
              <a:cs typeface="Tahoma"/>
            </a:endParaRPr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3CC3169D-94EA-CE6C-D7C0-8A726D659DF6}"/>
              </a:ext>
            </a:extLst>
          </p:cNvPr>
          <p:cNvSpPr txBox="1"/>
          <p:nvPr/>
        </p:nvSpPr>
        <p:spPr>
          <a:xfrm>
            <a:off x="444182" y="584517"/>
            <a:ext cx="9331960" cy="626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 eaLnBrk="1" fontAlgn="auto" hangingPunct="1">
              <a:spcBef>
                <a:spcPts val="125"/>
              </a:spcBef>
              <a:spcAft>
                <a:spcPts val="0"/>
              </a:spcAft>
            </a:pPr>
            <a:r>
              <a:rPr lang="pt-BR" sz="2000" b="0" kern="0" spc="-40" dirty="0">
                <a:solidFill>
                  <a:srgbClr val="FFFFFF"/>
                </a:solidFill>
                <a:latin typeface="Tahoma"/>
                <a:cs typeface="Tahoma"/>
              </a:rPr>
              <a:t>Taxa</a:t>
            </a:r>
            <a:r>
              <a:rPr lang="pt-BR" sz="2000" b="0" kern="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000" b="0" kern="0" dirty="0">
                <a:solidFill>
                  <a:srgbClr val="FFFFFF"/>
                </a:solidFill>
                <a:latin typeface="Tahoma"/>
                <a:cs typeface="Tahoma"/>
              </a:rPr>
              <a:t>básica</a:t>
            </a:r>
            <a:r>
              <a:rPr lang="pt-BR" sz="2000" b="0" kern="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000" b="0" kern="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lang="pt-BR" sz="2000" b="0" kern="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000" b="0" kern="0" dirty="0">
                <a:solidFill>
                  <a:srgbClr val="FFFFFF"/>
                </a:solidFill>
                <a:latin typeface="Tahoma"/>
                <a:cs typeface="Tahoma"/>
              </a:rPr>
              <a:t>juros</a:t>
            </a:r>
            <a:r>
              <a:rPr lang="pt-BR" sz="2000" b="0" kern="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000" b="0" kern="0" dirty="0">
                <a:solidFill>
                  <a:srgbClr val="FFFFFF"/>
                </a:solidFill>
                <a:latin typeface="Tahoma"/>
                <a:cs typeface="Tahoma"/>
              </a:rPr>
              <a:t>Selic se encontra em 14% a.a. </a:t>
            </a:r>
            <a:r>
              <a:rPr lang="pt-BR" sz="2000" b="0" kern="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lang="pt-BR" sz="2000" b="0" kern="0" dirty="0">
              <a:solidFill>
                <a:sysClr val="windowText" lastClr="000000"/>
              </a:solidFill>
              <a:latin typeface="Tahoma"/>
              <a:cs typeface="Tahoma"/>
            </a:endParaRPr>
          </a:p>
          <a:p>
            <a:pPr algn="ctr" eaLnBrk="1" fontAlgn="auto" hangingPunct="1">
              <a:spcBef>
                <a:spcPts val="80"/>
              </a:spcBef>
              <a:spcAft>
                <a:spcPts val="0"/>
              </a:spcAft>
            </a:pPr>
            <a:r>
              <a:rPr sz="1850" kern="0" dirty="0">
                <a:solidFill>
                  <a:srgbClr val="93C500"/>
                </a:solidFill>
                <a:latin typeface="Tahoma"/>
                <a:cs typeface="Tahoma"/>
              </a:rPr>
              <a:t>DE</a:t>
            </a:r>
            <a:r>
              <a:rPr sz="1850" kern="0" spc="114" dirty="0">
                <a:solidFill>
                  <a:srgbClr val="93C500"/>
                </a:solidFill>
                <a:latin typeface="Tahoma"/>
                <a:cs typeface="Tahoma"/>
              </a:rPr>
              <a:t> </a:t>
            </a:r>
            <a:r>
              <a:rPr sz="1850" kern="0" dirty="0">
                <a:solidFill>
                  <a:srgbClr val="93C500"/>
                </a:solidFill>
                <a:latin typeface="Tahoma"/>
                <a:cs typeface="Tahoma"/>
              </a:rPr>
              <a:t>QUE</a:t>
            </a:r>
            <a:r>
              <a:rPr sz="1850" kern="0" spc="120" dirty="0">
                <a:solidFill>
                  <a:srgbClr val="93C500"/>
                </a:solidFill>
                <a:latin typeface="Tahoma"/>
                <a:cs typeface="Tahoma"/>
              </a:rPr>
              <a:t> </a:t>
            </a:r>
            <a:r>
              <a:rPr sz="1850" kern="0" dirty="0">
                <a:solidFill>
                  <a:srgbClr val="93C500"/>
                </a:solidFill>
                <a:latin typeface="Tahoma"/>
                <a:cs typeface="Tahoma"/>
              </a:rPr>
              <a:t>ADIANTA</a:t>
            </a:r>
            <a:r>
              <a:rPr sz="1850" kern="0" spc="145" dirty="0">
                <a:solidFill>
                  <a:srgbClr val="93C500"/>
                </a:solidFill>
                <a:latin typeface="Tahoma"/>
                <a:cs typeface="Tahoma"/>
              </a:rPr>
              <a:t> </a:t>
            </a:r>
            <a:r>
              <a:rPr sz="1850" kern="0" dirty="0">
                <a:solidFill>
                  <a:srgbClr val="93C500"/>
                </a:solidFill>
                <a:latin typeface="Tahoma"/>
                <a:cs typeface="Tahoma"/>
              </a:rPr>
              <a:t>CORTAR</a:t>
            </a:r>
            <a:r>
              <a:rPr sz="1850" kern="0" spc="140" dirty="0">
                <a:solidFill>
                  <a:srgbClr val="93C500"/>
                </a:solidFill>
                <a:latin typeface="Tahoma"/>
                <a:cs typeface="Tahoma"/>
              </a:rPr>
              <a:t> </a:t>
            </a:r>
            <a:r>
              <a:rPr sz="1850" kern="0" dirty="0">
                <a:solidFill>
                  <a:srgbClr val="93C500"/>
                </a:solidFill>
                <a:latin typeface="Tahoma"/>
                <a:cs typeface="Tahoma"/>
              </a:rPr>
              <a:t>GASTOS</a:t>
            </a:r>
            <a:r>
              <a:rPr sz="1850" kern="0" spc="160" dirty="0">
                <a:solidFill>
                  <a:srgbClr val="93C500"/>
                </a:solidFill>
                <a:latin typeface="Tahoma"/>
                <a:cs typeface="Tahoma"/>
              </a:rPr>
              <a:t> </a:t>
            </a:r>
            <a:r>
              <a:rPr sz="1850" kern="0" dirty="0">
                <a:solidFill>
                  <a:srgbClr val="93C500"/>
                </a:solidFill>
                <a:latin typeface="Tahoma"/>
                <a:cs typeface="Tahoma"/>
              </a:rPr>
              <a:t>SOCIAIS</a:t>
            </a:r>
            <a:r>
              <a:rPr sz="1850" kern="0" spc="80" dirty="0">
                <a:solidFill>
                  <a:srgbClr val="93C500"/>
                </a:solidFill>
                <a:latin typeface="Tahoma"/>
                <a:cs typeface="Tahoma"/>
              </a:rPr>
              <a:t> </a:t>
            </a:r>
            <a:r>
              <a:rPr sz="1850" kern="0" dirty="0">
                <a:solidFill>
                  <a:srgbClr val="93C500"/>
                </a:solidFill>
                <a:latin typeface="Tahoma"/>
                <a:cs typeface="Tahoma"/>
              </a:rPr>
              <a:t>SE</a:t>
            </a:r>
            <a:r>
              <a:rPr sz="1850" kern="0" spc="120" dirty="0">
                <a:solidFill>
                  <a:srgbClr val="93C500"/>
                </a:solidFill>
                <a:latin typeface="Tahoma"/>
                <a:cs typeface="Tahoma"/>
              </a:rPr>
              <a:t> </a:t>
            </a:r>
            <a:r>
              <a:rPr sz="1850" kern="0" dirty="0">
                <a:solidFill>
                  <a:srgbClr val="93C500"/>
                </a:solidFill>
                <a:latin typeface="Tahoma"/>
                <a:cs typeface="Tahoma"/>
              </a:rPr>
              <a:t>O</a:t>
            </a:r>
            <a:r>
              <a:rPr sz="1850" kern="0" spc="130" dirty="0">
                <a:solidFill>
                  <a:srgbClr val="93C500"/>
                </a:solidFill>
                <a:latin typeface="Tahoma"/>
                <a:cs typeface="Tahoma"/>
              </a:rPr>
              <a:t> </a:t>
            </a:r>
            <a:r>
              <a:rPr sz="1850" kern="0" dirty="0">
                <a:solidFill>
                  <a:srgbClr val="93C500"/>
                </a:solidFill>
                <a:latin typeface="Tahoma"/>
                <a:cs typeface="Tahoma"/>
              </a:rPr>
              <a:t>ROMBO</a:t>
            </a:r>
            <a:r>
              <a:rPr sz="1850" kern="0" spc="130" dirty="0">
                <a:solidFill>
                  <a:srgbClr val="93C500"/>
                </a:solidFill>
                <a:latin typeface="Tahoma"/>
                <a:cs typeface="Tahoma"/>
              </a:rPr>
              <a:t> </a:t>
            </a:r>
            <a:r>
              <a:rPr sz="1850" kern="0" dirty="0">
                <a:solidFill>
                  <a:srgbClr val="93C500"/>
                </a:solidFill>
                <a:latin typeface="Tahoma"/>
                <a:cs typeface="Tahoma"/>
              </a:rPr>
              <a:t>ESTÁ</a:t>
            </a:r>
            <a:r>
              <a:rPr sz="1850" kern="0" spc="145" dirty="0">
                <a:solidFill>
                  <a:srgbClr val="93C500"/>
                </a:solidFill>
                <a:latin typeface="Tahoma"/>
                <a:cs typeface="Tahoma"/>
              </a:rPr>
              <a:t> </a:t>
            </a:r>
            <a:r>
              <a:rPr sz="1850" kern="0" dirty="0">
                <a:solidFill>
                  <a:srgbClr val="93C500"/>
                </a:solidFill>
                <a:latin typeface="Tahoma"/>
                <a:cs typeface="Tahoma"/>
              </a:rPr>
              <a:t>NOS</a:t>
            </a:r>
            <a:r>
              <a:rPr sz="1850" kern="0" spc="160" dirty="0">
                <a:solidFill>
                  <a:srgbClr val="93C500"/>
                </a:solidFill>
                <a:latin typeface="Tahoma"/>
                <a:cs typeface="Tahoma"/>
              </a:rPr>
              <a:t> </a:t>
            </a:r>
            <a:r>
              <a:rPr sz="1850" kern="0" spc="-10" dirty="0">
                <a:solidFill>
                  <a:srgbClr val="93C500"/>
                </a:solidFill>
                <a:latin typeface="Tahoma"/>
                <a:cs typeface="Tahoma"/>
              </a:rPr>
              <a:t>JUROS?</a:t>
            </a:r>
            <a:endParaRPr sz="1850" b="0" kern="0" dirty="0">
              <a:solidFill>
                <a:sysClr val="windowText" lastClr="000000"/>
              </a:solidFill>
              <a:latin typeface="Tahoma"/>
              <a:cs typeface="Tahoma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033120" y="1887210"/>
            <a:ext cx="3960440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Brasil pratica a taxa básica de juros reais mais elevada do mundo:</a:t>
            </a:r>
            <a:endParaRPr lang="pt-BR" sz="20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20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algn="ctr"/>
            <a:r>
              <a:rPr lang="pt-BR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Zona  do Euro... - </a:t>
            </a:r>
            <a:r>
              <a:rPr lang="pt-BR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0,63</a:t>
            </a:r>
            <a:r>
              <a:rPr lang="pt-BR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 a.a.</a:t>
            </a:r>
          </a:p>
          <a:p>
            <a:pPr algn="ctr"/>
            <a:endParaRPr lang="pt-BR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EUA ................ </a:t>
            </a:r>
            <a:r>
              <a:rPr lang="pt-BR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0,34</a:t>
            </a:r>
            <a:r>
              <a:rPr lang="pt-BR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 a.a.</a:t>
            </a:r>
          </a:p>
          <a:p>
            <a:pPr algn="ctr"/>
            <a:r>
              <a:rPr lang="pt-BR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algn="ctr"/>
            <a:r>
              <a:rPr lang="pt-BR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Japão ............ </a:t>
            </a:r>
            <a:r>
              <a:rPr lang="pt-BR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0,88</a:t>
            </a:r>
            <a:r>
              <a:rPr lang="pt-BR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 a.a.</a:t>
            </a:r>
          </a:p>
          <a:p>
            <a:pPr algn="ctr"/>
            <a:endParaRPr lang="pt-BR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20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BRASIL ....... </a:t>
            </a:r>
            <a:r>
              <a:rPr lang="pt-BR" sz="21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9,38% a.a.</a:t>
            </a:r>
            <a:endParaRPr lang="pt-BR" sz="20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t-BR" sz="20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</a:t>
            </a:r>
            <a:r>
              <a:rPr lang="pt-BR" sz="2000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200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https://clubedospoupadores.com/ranking-juros-reais</a:t>
            </a:r>
            <a:r>
              <a:rPr lang="pt-BR" sz="1200" b="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ED4E92B-229C-9373-A9D0-A47D9538F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71600"/>
            <a:ext cx="51054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E6C564F-67E8-59CF-8EE2-1F5B5FC61C98}"/>
              </a:ext>
            </a:extLst>
          </p:cNvPr>
          <p:cNvSpPr txBox="1"/>
          <p:nvPr/>
        </p:nvSpPr>
        <p:spPr>
          <a:xfrm>
            <a:off x="436266" y="6436775"/>
            <a:ext cx="840454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https://www.bcb.gov.br/content/estatisticas/hist_estatisticasfiscais/202608_Texto_de_estatisticas_fiscais.pdf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069576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F95D67-5904-D27D-CC37-58E45F3697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057A16A-5F1B-52DE-C00C-F083D167A3B9}"/>
              </a:ext>
            </a:extLst>
          </p:cNvPr>
          <p:cNvSpPr txBox="1"/>
          <p:nvPr/>
        </p:nvSpPr>
        <p:spPr>
          <a:xfrm>
            <a:off x="-152400" y="0"/>
            <a:ext cx="9848850" cy="1372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DECISÃO DO MINISTÉRIO DA FAZENDA CONFIRMA ALERTA DA ACD POR DISPUTA DE RECURSOS ORÇAMENTÁRIOS</a:t>
            </a:r>
            <a:endParaRPr lang="pt-BR" sz="1800" dirty="0">
              <a:solidFill>
                <a:srgbClr val="92D050"/>
              </a:solidFill>
              <a:latin typeface="Times New Roman"/>
              <a:cs typeface="Times New Roman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11C2A2B-4CED-8B27-893B-515C59EA5140}"/>
              </a:ext>
            </a:extLst>
          </p:cNvPr>
          <p:cNvSpPr txBox="1"/>
          <p:nvPr/>
        </p:nvSpPr>
        <p:spPr>
          <a:xfrm>
            <a:off x="4716852" y="1427478"/>
            <a:ext cx="483183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pt-BR" dirty="0">
                <a:solidFill>
                  <a:srgbClr val="FFFFFF"/>
                </a:solidFill>
                <a:latin typeface="Tahoma"/>
                <a:cs typeface="Tahoma"/>
              </a:rPr>
              <a:t>Cortes no Novo PAC: Ministério da Fazenda remaneja R$ 32,4 milhões do Ministério das Cidades para o Banco Central, reduzindo recursos para investimentos essenciais;</a:t>
            </a:r>
            <a:br>
              <a:rPr lang="pt-BR" dirty="0">
                <a:solidFill>
                  <a:srgbClr val="FFFFFF"/>
                </a:solidFill>
                <a:latin typeface="Tahoma"/>
                <a:cs typeface="Tahoma"/>
              </a:rPr>
            </a:br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pt-BR" dirty="0">
                <a:solidFill>
                  <a:srgbClr val="FFFFFF"/>
                </a:solidFill>
                <a:latin typeface="Tahoma"/>
                <a:cs typeface="Tahoma"/>
              </a:rPr>
              <a:t>Disputa por recursos: enquanto áreas sociais sofrem estrangulamento orçamentário, o gasto com a Dívida Pública permanece sem limite ou controle;</a:t>
            </a:r>
            <a:br>
              <a:rPr lang="pt-BR" dirty="0">
                <a:solidFill>
                  <a:srgbClr val="FFFFFF"/>
                </a:solidFill>
                <a:latin typeface="Tahoma"/>
                <a:cs typeface="Tahoma"/>
              </a:rPr>
            </a:br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pt-BR" dirty="0">
                <a:solidFill>
                  <a:srgbClr val="FFFFFF"/>
                </a:solidFill>
                <a:latin typeface="Tahoma"/>
                <a:cs typeface="Tahoma"/>
              </a:rPr>
              <a:t>ACD alerta e mobiliza: a situação confirma alerta feito durante a tramitação do Arcabouço Fiscal e reforça a luta pela auditoria da dívida e pela Campanha É Hora de Virar o Jogo.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414054B-EEEB-B891-FB6F-B8C9D80A9D1C}"/>
              </a:ext>
            </a:extLst>
          </p:cNvPr>
          <p:cNvSpPr txBox="1"/>
          <p:nvPr/>
        </p:nvSpPr>
        <p:spPr>
          <a:xfrm>
            <a:off x="4683124" y="6099498"/>
            <a:ext cx="5013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hlinkClick r:id="rId3"/>
              </a:rPr>
              <a:t>https://auditoriacidada.org.br/conteudo/decisao-do-ministerio-da-fazenda-confirma-alerta-da-acd-por-disputa-de-recursos-orcamentarios/</a:t>
            </a:r>
            <a:r>
              <a:rPr lang="pt-BR" sz="1200" dirty="0"/>
              <a:t>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9FC50D4-1D84-6D65-72A8-96495557CA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1528295"/>
            <a:ext cx="3927526" cy="4910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251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EBFD-4948-54C8-4F61-A30AAED51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CCDD067-AC5C-1BED-4073-571BC666B952}"/>
              </a:ext>
            </a:extLst>
          </p:cNvPr>
          <p:cNvSpPr txBox="1"/>
          <p:nvPr/>
        </p:nvSpPr>
        <p:spPr>
          <a:xfrm>
            <a:off x="0" y="228600"/>
            <a:ext cx="9696450" cy="1306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600" b="1" dirty="0">
                <a:solidFill>
                  <a:srgbClr val="92D050"/>
                </a:solidFill>
                <a:latin typeface="Tahoma"/>
                <a:cs typeface="Tahoma"/>
              </a:rPr>
              <a:t>POR TRÁS DO ARCABOUÇO FISCAL, DAS CONTRARREFORMAS E DOS JUROS: </a:t>
            </a:r>
          </a:p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600" b="1" dirty="0">
                <a:solidFill>
                  <a:srgbClr val="92D050"/>
                </a:solidFill>
                <a:latin typeface="Tahoma"/>
                <a:cs typeface="Tahoma"/>
              </a:rPr>
              <a:t>O SISTEMA DA DÍVIDA</a:t>
            </a:r>
            <a:endParaRPr lang="pt-BR" sz="2600" dirty="0">
              <a:solidFill>
                <a:srgbClr val="92D050"/>
              </a:solidFill>
              <a:latin typeface="Times New Roman"/>
              <a:cs typeface="Times New Roman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9923C54-AAF9-CB90-FECC-6B3C163E976A}"/>
              </a:ext>
            </a:extLst>
          </p:cNvPr>
          <p:cNvSpPr txBox="1"/>
          <p:nvPr/>
        </p:nvSpPr>
        <p:spPr>
          <a:xfrm>
            <a:off x="1676400" y="6446859"/>
            <a:ext cx="6477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hlinkClick r:id="rId2"/>
              </a:rPr>
              <a:t>https://auditoriacidada.org.br/conteudo/grafico-do-orcamento-federal-executado-2025/</a:t>
            </a:r>
            <a:r>
              <a:rPr lang="pt-BR" sz="1200" dirty="0"/>
              <a:t>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9459E19-5D87-BC38-3317-86BBC4605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439197"/>
            <a:ext cx="7010400" cy="495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810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110" y="533400"/>
            <a:ext cx="9576435" cy="7553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defRPr/>
            </a:pPr>
            <a:r>
              <a:rPr lang="pt-BR" altLang="pt-BR" sz="2400" dirty="0">
                <a:latin typeface="Tahoma" panose="020B0604030504040204" pitchFamily="34" charset="0"/>
              </a:rPr>
              <a:t>O ARCABOUÇO FISCAL IMPEDE A UTILIZAÇÃO DE TRILHÕES DE REAIS QUE ESTÃO NO CAIXA DO GOVERNO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720" y="2060848"/>
            <a:ext cx="9521825" cy="235513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Wingdings"/>
              <a:buChar char=""/>
              <a:tabLst>
                <a:tab pos="355600" algn="l"/>
              </a:tabLst>
            </a:pP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Chegamos</a:t>
            </a:r>
            <a:r>
              <a:rPr lang="pt-BR" sz="24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lang="pt-BR" sz="24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400" b="1" dirty="0">
                <a:solidFill>
                  <a:srgbClr val="FFFFFF"/>
                </a:solidFill>
                <a:latin typeface="Tahoma"/>
                <a:cs typeface="Tahoma"/>
              </a:rPr>
              <a:t>mais</a:t>
            </a:r>
            <a:r>
              <a:rPr lang="pt-BR" sz="2400" b="1" spc="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400" b="1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lang="pt-BR" sz="2400" b="1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400" b="1" dirty="0">
                <a:solidFill>
                  <a:srgbClr val="FFFFFF"/>
                </a:solidFill>
                <a:latin typeface="Tahoma"/>
                <a:cs typeface="Tahoma"/>
              </a:rPr>
              <a:t>R$</a:t>
            </a:r>
            <a:r>
              <a:rPr lang="pt-BR" sz="24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400" b="1" dirty="0">
                <a:solidFill>
                  <a:srgbClr val="FFFFFF"/>
                </a:solidFill>
                <a:latin typeface="Tahoma"/>
                <a:cs typeface="Tahoma"/>
              </a:rPr>
              <a:t>5</a:t>
            </a:r>
            <a:r>
              <a:rPr lang="pt-BR" sz="2400" b="1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400" b="1" dirty="0">
                <a:solidFill>
                  <a:srgbClr val="FFFFFF"/>
                </a:solidFill>
                <a:latin typeface="Tahoma"/>
                <a:cs typeface="Tahoma"/>
              </a:rPr>
              <a:t>TRILHÕES</a:t>
            </a:r>
            <a:r>
              <a:rPr lang="pt-BR" sz="24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em</a:t>
            </a:r>
            <a:r>
              <a:rPr lang="pt-BR" sz="24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400" spc="-10" dirty="0">
                <a:solidFill>
                  <a:srgbClr val="FFFFFF"/>
                </a:solidFill>
                <a:latin typeface="Tahoma"/>
                <a:cs typeface="Tahoma"/>
              </a:rPr>
              <a:t>caixa em 31/7/2026:</a:t>
            </a:r>
            <a:endParaRPr lang="pt-BR" sz="2400" dirty="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830"/>
              </a:spcBef>
            </a:pPr>
            <a:endParaRPr lang="pt-BR" sz="1000" dirty="0">
              <a:latin typeface="Tahoma"/>
              <a:cs typeface="Tahoma"/>
            </a:endParaRPr>
          </a:p>
          <a:p>
            <a:pPr marL="698500" lvl="1" indent="-228600">
              <a:buSzPct val="127906"/>
              <a:buFont typeface="Arial MT"/>
              <a:buChar char="•"/>
              <a:tabLst>
                <a:tab pos="241300" algn="l"/>
              </a:tabLst>
            </a:pPr>
            <a:r>
              <a:rPr lang="pt-BR" sz="2150" b="1" dirty="0">
                <a:solidFill>
                  <a:srgbClr val="FFFFFF"/>
                </a:solidFill>
                <a:latin typeface="Tahoma"/>
                <a:cs typeface="Tahoma"/>
              </a:rPr>
              <a:t>R$</a:t>
            </a:r>
            <a:r>
              <a:rPr lang="pt-BR" sz="2150" b="1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150" b="1" dirty="0">
                <a:solidFill>
                  <a:srgbClr val="FFFFFF"/>
                </a:solidFill>
                <a:latin typeface="Tahoma"/>
                <a:cs typeface="Tahoma"/>
              </a:rPr>
              <a:t>1,951</a:t>
            </a:r>
            <a:r>
              <a:rPr lang="pt-BR" sz="2150" b="1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150" b="1" dirty="0">
                <a:solidFill>
                  <a:srgbClr val="FFFFFF"/>
                </a:solidFill>
                <a:latin typeface="Tahoma"/>
                <a:cs typeface="Tahoma"/>
              </a:rPr>
              <a:t>TRILHÕES</a:t>
            </a:r>
            <a:r>
              <a:rPr lang="pt-BR" sz="2150" b="1"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150" dirty="0">
                <a:solidFill>
                  <a:srgbClr val="FFFFFF"/>
                </a:solidFill>
                <a:latin typeface="Tahoma"/>
                <a:cs typeface="Tahoma"/>
              </a:rPr>
              <a:t>na</a:t>
            </a:r>
            <a:r>
              <a:rPr lang="pt-BR" sz="2150" spc="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150" dirty="0">
                <a:solidFill>
                  <a:srgbClr val="FFFFFF"/>
                </a:solidFill>
                <a:latin typeface="Tahoma"/>
                <a:cs typeface="Tahoma"/>
              </a:rPr>
              <a:t>Conta</a:t>
            </a:r>
            <a:r>
              <a:rPr lang="pt-BR" sz="2150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150" dirty="0">
                <a:solidFill>
                  <a:srgbClr val="FFFFFF"/>
                </a:solidFill>
                <a:latin typeface="Tahoma"/>
                <a:cs typeface="Tahoma"/>
              </a:rPr>
              <a:t>Única</a:t>
            </a:r>
            <a:r>
              <a:rPr lang="pt-BR" sz="2150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150" dirty="0">
                <a:solidFill>
                  <a:srgbClr val="FFFFFF"/>
                </a:solidFill>
                <a:latin typeface="Tahoma"/>
                <a:cs typeface="Tahoma"/>
              </a:rPr>
              <a:t>do</a:t>
            </a:r>
            <a:r>
              <a:rPr lang="pt-BR" sz="215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150" dirty="0">
                <a:solidFill>
                  <a:srgbClr val="FFFFFF"/>
                </a:solidFill>
                <a:latin typeface="Tahoma"/>
                <a:cs typeface="Tahoma"/>
              </a:rPr>
              <a:t>Tesouro</a:t>
            </a:r>
            <a:r>
              <a:rPr lang="pt-BR" sz="215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150" dirty="0">
                <a:solidFill>
                  <a:srgbClr val="FFFFFF"/>
                </a:solidFill>
                <a:latin typeface="Tahoma"/>
                <a:cs typeface="Tahoma"/>
              </a:rPr>
              <a:t>Nacional</a:t>
            </a:r>
            <a:endParaRPr lang="pt-BR" sz="2150" dirty="0">
              <a:latin typeface="Tahoma"/>
              <a:cs typeface="Tahoma"/>
            </a:endParaRPr>
          </a:p>
          <a:p>
            <a:pPr marL="650875" lvl="1" indent="-180975">
              <a:spcBef>
                <a:spcPts val="1405"/>
              </a:spcBef>
              <a:buFont typeface="Arial MT"/>
              <a:buChar char="•"/>
              <a:tabLst>
                <a:tab pos="193675" algn="l"/>
              </a:tabLst>
            </a:pPr>
            <a:r>
              <a:rPr lang="pt-BR" sz="2150" b="1" dirty="0">
                <a:solidFill>
                  <a:srgbClr val="FFFFFF"/>
                </a:solidFill>
                <a:latin typeface="Tahoma"/>
                <a:cs typeface="Tahoma"/>
              </a:rPr>
              <a:t>R$</a:t>
            </a:r>
            <a:r>
              <a:rPr lang="pt-BR" sz="2150" b="1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150" b="1" dirty="0">
                <a:solidFill>
                  <a:srgbClr val="FFFFFF"/>
                </a:solidFill>
                <a:latin typeface="Tahoma"/>
                <a:cs typeface="Tahoma"/>
              </a:rPr>
              <a:t>1,482</a:t>
            </a:r>
            <a:r>
              <a:rPr lang="pt-BR" sz="2150" b="1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150" b="1" dirty="0">
                <a:solidFill>
                  <a:srgbClr val="FFFFFF"/>
                </a:solidFill>
                <a:latin typeface="Tahoma"/>
                <a:cs typeface="Tahoma"/>
              </a:rPr>
              <a:t>TRILHÃO</a:t>
            </a:r>
            <a:r>
              <a:rPr lang="pt-BR" sz="2150" b="1" spc="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150" dirty="0">
                <a:solidFill>
                  <a:srgbClr val="FFFFFF"/>
                </a:solidFill>
                <a:latin typeface="Tahoma"/>
                <a:cs typeface="Tahoma"/>
              </a:rPr>
              <a:t>no</a:t>
            </a:r>
            <a:r>
              <a:rPr lang="pt-BR" sz="2150" spc="1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150" dirty="0">
                <a:solidFill>
                  <a:srgbClr val="FFFFFF"/>
                </a:solidFill>
                <a:latin typeface="Tahoma"/>
                <a:cs typeface="Tahoma"/>
              </a:rPr>
              <a:t>caixa</a:t>
            </a:r>
            <a:r>
              <a:rPr lang="pt-BR" sz="2150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150" dirty="0">
                <a:solidFill>
                  <a:srgbClr val="FFFFFF"/>
                </a:solidFill>
                <a:latin typeface="Tahoma"/>
                <a:cs typeface="Tahoma"/>
              </a:rPr>
              <a:t>do</a:t>
            </a:r>
            <a:r>
              <a:rPr lang="pt-BR" sz="215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150" dirty="0">
                <a:solidFill>
                  <a:srgbClr val="FFFFFF"/>
                </a:solidFill>
                <a:latin typeface="Tahoma"/>
                <a:cs typeface="Tahoma"/>
              </a:rPr>
              <a:t>Banco</a:t>
            </a:r>
            <a:r>
              <a:rPr lang="pt-BR" sz="2150"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150" dirty="0">
                <a:solidFill>
                  <a:srgbClr val="FFFFFF"/>
                </a:solidFill>
                <a:latin typeface="Tahoma"/>
                <a:cs typeface="Tahoma"/>
              </a:rPr>
              <a:t>Central</a:t>
            </a:r>
            <a:endParaRPr lang="pt-BR" sz="2150" dirty="0">
              <a:latin typeface="Tahoma"/>
              <a:cs typeface="Tahoma"/>
            </a:endParaRPr>
          </a:p>
          <a:p>
            <a:pPr marL="742950" lvl="1">
              <a:spcBef>
                <a:spcPts val="45"/>
              </a:spcBef>
            </a:pPr>
            <a:r>
              <a:rPr lang="pt-BR" sz="1700" b="0" dirty="0">
                <a:solidFill>
                  <a:srgbClr val="FFFFFF"/>
                </a:solidFill>
                <a:latin typeface="Tahoma"/>
                <a:cs typeface="Tahoma"/>
              </a:rPr>
              <a:t>(Operações</a:t>
            </a:r>
            <a:r>
              <a:rPr lang="pt-BR" sz="1700" b="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1700" b="0" dirty="0">
                <a:solidFill>
                  <a:srgbClr val="FFFFFF"/>
                </a:solidFill>
                <a:latin typeface="Tahoma"/>
                <a:cs typeface="Tahoma"/>
              </a:rPr>
              <a:t>Compromissadas</a:t>
            </a:r>
            <a:r>
              <a:rPr lang="pt-BR" sz="1700" b="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1700" b="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lang="pt-BR" sz="1700" b="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1700" b="0" dirty="0">
                <a:solidFill>
                  <a:srgbClr val="FFFFFF"/>
                </a:solidFill>
                <a:latin typeface="Tahoma"/>
                <a:cs typeface="Tahoma"/>
              </a:rPr>
              <a:t>Depósitos </a:t>
            </a:r>
            <a:r>
              <a:rPr lang="pt-BR" sz="1700" b="0" spc="-10" dirty="0">
                <a:solidFill>
                  <a:srgbClr val="FFFFFF"/>
                </a:solidFill>
                <a:latin typeface="Tahoma"/>
                <a:cs typeface="Tahoma"/>
              </a:rPr>
              <a:t>Voluntários</a:t>
            </a:r>
            <a:r>
              <a:rPr lang="pt-BR" sz="1700" b="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1700" b="0" dirty="0">
                <a:solidFill>
                  <a:srgbClr val="FFFFFF"/>
                </a:solidFill>
                <a:latin typeface="Tahoma"/>
                <a:cs typeface="Tahoma"/>
              </a:rPr>
              <a:t>Remunerados –</a:t>
            </a:r>
            <a:r>
              <a:rPr lang="pt-BR" sz="1700" b="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1700" b="0" dirty="0">
                <a:solidFill>
                  <a:srgbClr val="FFFFFF"/>
                </a:solidFill>
                <a:latin typeface="Tahoma"/>
                <a:cs typeface="Tahoma"/>
              </a:rPr>
              <a:t>“Bolsa</a:t>
            </a:r>
            <a:r>
              <a:rPr lang="pt-BR" sz="1700" b="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1700" b="0" spc="-10" dirty="0">
                <a:solidFill>
                  <a:srgbClr val="FFFFFF"/>
                </a:solidFill>
                <a:latin typeface="Tahoma"/>
                <a:cs typeface="Tahoma"/>
              </a:rPr>
              <a:t>Banqueiro”)</a:t>
            </a:r>
            <a:endParaRPr lang="pt-BR" sz="1700" b="0" dirty="0">
              <a:latin typeface="Tahoma"/>
              <a:cs typeface="Tahoma"/>
            </a:endParaRPr>
          </a:p>
          <a:p>
            <a:pPr marL="650875" lvl="1" indent="-180975">
              <a:spcBef>
                <a:spcPts val="1190"/>
              </a:spcBef>
              <a:buFont typeface="Arial MT"/>
              <a:buChar char="•"/>
              <a:tabLst>
                <a:tab pos="193675" algn="l"/>
              </a:tabLst>
            </a:pPr>
            <a:r>
              <a:rPr lang="pt-BR" sz="2150" b="1" dirty="0">
                <a:solidFill>
                  <a:srgbClr val="FFFFFF"/>
                </a:solidFill>
                <a:latin typeface="Tahoma"/>
                <a:cs typeface="Tahoma"/>
              </a:rPr>
              <a:t>R$</a:t>
            </a:r>
            <a:r>
              <a:rPr lang="pt-BR" sz="2150" b="1" spc="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150" b="1" dirty="0">
                <a:solidFill>
                  <a:srgbClr val="FFFFFF"/>
                </a:solidFill>
                <a:latin typeface="Tahoma"/>
                <a:cs typeface="Tahoma"/>
              </a:rPr>
              <a:t>1,883</a:t>
            </a:r>
            <a:r>
              <a:rPr lang="pt-BR" sz="2150" b="1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150" b="1" dirty="0">
                <a:solidFill>
                  <a:srgbClr val="FFFFFF"/>
                </a:solidFill>
                <a:latin typeface="Tahoma"/>
                <a:cs typeface="Tahoma"/>
              </a:rPr>
              <a:t>TRILHÃO</a:t>
            </a:r>
            <a:r>
              <a:rPr lang="pt-BR" sz="2150" b="1" spc="2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150" dirty="0">
                <a:solidFill>
                  <a:srgbClr val="FFFFFF"/>
                </a:solidFill>
                <a:latin typeface="Tahoma"/>
                <a:cs typeface="Tahoma"/>
              </a:rPr>
              <a:t>em</a:t>
            </a:r>
            <a:r>
              <a:rPr lang="pt-BR" sz="215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150" dirty="0">
                <a:solidFill>
                  <a:srgbClr val="FFFFFF"/>
                </a:solidFill>
                <a:latin typeface="Tahoma"/>
                <a:cs typeface="Tahoma"/>
              </a:rPr>
              <a:t>Reservas</a:t>
            </a:r>
            <a:r>
              <a:rPr lang="pt-BR" sz="2150" spc="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2150" dirty="0">
                <a:solidFill>
                  <a:srgbClr val="FFFFFF"/>
                </a:solidFill>
                <a:latin typeface="Tahoma"/>
                <a:cs typeface="Tahoma"/>
              </a:rPr>
              <a:t>Internacionais</a:t>
            </a:r>
            <a:endParaRPr lang="pt-BR" sz="2150" dirty="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3077" y="6019800"/>
            <a:ext cx="9284970" cy="46230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1650"/>
              </a:lnSpc>
              <a:spcBef>
                <a:spcPts val="204"/>
              </a:spcBef>
            </a:pPr>
            <a:r>
              <a:rPr sz="1400" b="0" dirty="0">
                <a:solidFill>
                  <a:srgbClr val="FFFFFF"/>
                </a:solidFill>
                <a:latin typeface="Tahoma"/>
                <a:cs typeface="Tahoma"/>
              </a:rPr>
              <a:t>Fonte:</a:t>
            </a:r>
            <a:r>
              <a:rPr sz="1400" b="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sz="1400" b="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https://www.bcb.gov.br/content/estatisticas/hist_estatisticasfiscais/202602_Tabelas_de_estatisticas_fiscais.xlsx </a:t>
            </a:r>
            <a:r>
              <a:rPr sz="1400" b="0" spc="-20" dirty="0">
                <a:solidFill>
                  <a:srgbClr val="FFFFFF"/>
                </a:solidFill>
                <a:latin typeface="Tahoma"/>
                <a:cs typeface="Tahoma"/>
              </a:rPr>
              <a:t>(Tabela</a:t>
            </a:r>
            <a:r>
              <a:rPr sz="1400" b="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0" dirty="0">
                <a:solidFill>
                  <a:srgbClr val="FFFFFF"/>
                </a:solidFill>
                <a:latin typeface="Tahoma"/>
                <a:cs typeface="Tahoma"/>
              </a:rPr>
              <a:t>4,</a:t>
            </a:r>
            <a:r>
              <a:rPr sz="1400" b="0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0" dirty="0">
                <a:solidFill>
                  <a:srgbClr val="FFFFFF"/>
                </a:solidFill>
                <a:latin typeface="Tahoma"/>
                <a:cs typeface="Tahoma"/>
              </a:rPr>
              <a:t>Linhas</a:t>
            </a:r>
            <a:r>
              <a:rPr sz="1400" b="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0" dirty="0">
                <a:solidFill>
                  <a:srgbClr val="FFFFFF"/>
                </a:solidFill>
                <a:latin typeface="Tahoma"/>
                <a:cs typeface="Tahoma"/>
              </a:rPr>
              <a:t>44,</a:t>
            </a:r>
            <a:r>
              <a:rPr sz="1400" b="0" spc="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0" dirty="0">
                <a:solidFill>
                  <a:srgbClr val="FFFFFF"/>
                </a:solidFill>
                <a:latin typeface="Tahoma"/>
                <a:cs typeface="Tahoma"/>
              </a:rPr>
              <a:t>50</a:t>
            </a:r>
            <a:r>
              <a:rPr sz="1400" b="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0" dirty="0">
                <a:solidFill>
                  <a:srgbClr val="FFFFFF"/>
                </a:solidFill>
                <a:latin typeface="Tahoma"/>
                <a:cs typeface="Tahoma"/>
              </a:rPr>
              <a:t>52),</a:t>
            </a:r>
            <a:r>
              <a:rPr sz="1400" b="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400" b="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0" dirty="0">
                <a:solidFill>
                  <a:srgbClr val="FFFFFF"/>
                </a:solidFill>
                <a:latin typeface="Tahoma"/>
                <a:cs typeface="Tahoma"/>
              </a:rPr>
              <a:t>Serie</a:t>
            </a:r>
            <a:r>
              <a:rPr sz="1400" b="0" spc="-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0" spc="-25" dirty="0">
                <a:solidFill>
                  <a:srgbClr val="FFFFFF"/>
                </a:solidFill>
                <a:latin typeface="Tahoma"/>
                <a:cs typeface="Tahoma"/>
              </a:rPr>
              <a:t>Temporal</a:t>
            </a:r>
            <a:r>
              <a:rPr sz="1400" b="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0" dirty="0">
                <a:solidFill>
                  <a:srgbClr val="FFFFFF"/>
                </a:solidFill>
                <a:latin typeface="Tahoma"/>
                <a:cs typeface="Tahoma"/>
              </a:rPr>
              <a:t>do</a:t>
            </a:r>
            <a:r>
              <a:rPr sz="1400" b="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0" dirty="0">
                <a:solidFill>
                  <a:srgbClr val="FFFFFF"/>
                </a:solidFill>
                <a:latin typeface="Tahoma"/>
                <a:cs typeface="Tahoma"/>
              </a:rPr>
              <a:t>BCB</a:t>
            </a:r>
            <a:r>
              <a:rPr sz="1400" b="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0" dirty="0">
                <a:solidFill>
                  <a:srgbClr val="FFFFFF"/>
                </a:solidFill>
                <a:latin typeface="Tahoma"/>
                <a:cs typeface="Tahoma"/>
              </a:rPr>
              <a:t>nº</a:t>
            </a:r>
            <a:r>
              <a:rPr sz="1400" b="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0" spc="-10" dirty="0">
                <a:solidFill>
                  <a:srgbClr val="FFFFFF"/>
                </a:solidFill>
                <a:latin typeface="Tahoma"/>
                <a:cs typeface="Tahoma"/>
              </a:rPr>
              <a:t>13.621</a:t>
            </a:r>
            <a:endParaRPr sz="1400" b="0" dirty="0">
              <a:latin typeface="Tahoma"/>
              <a:cs typeface="Tahoma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8E8EBDB-C73B-2F7B-5A9D-AB38DF8B6B5E}"/>
              </a:ext>
            </a:extLst>
          </p:cNvPr>
          <p:cNvSpPr txBox="1"/>
          <p:nvPr/>
        </p:nvSpPr>
        <p:spPr>
          <a:xfrm>
            <a:off x="838200" y="5181600"/>
            <a:ext cx="81533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solidFill>
                  <a:srgbClr val="93C5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Tudo reservado para o Sistema da Dívida</a:t>
            </a:r>
            <a:endParaRPr lang="pt-BR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772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A5CC4-B3F7-8874-E510-FBEA8AD5B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F86D061-1814-2842-B38B-A954DA292BAE}"/>
              </a:ext>
            </a:extLst>
          </p:cNvPr>
          <p:cNvSpPr txBox="1"/>
          <p:nvPr/>
        </p:nvSpPr>
        <p:spPr>
          <a:xfrm>
            <a:off x="65894" y="283845"/>
            <a:ext cx="9848850" cy="945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PEC 38/2025 REFORMA ADMINISTRATIVA OU DESMONTE?</a:t>
            </a:r>
            <a:endParaRPr lang="pt-BR" sz="1800" dirty="0">
              <a:solidFill>
                <a:srgbClr val="92D050"/>
              </a:solidFill>
              <a:latin typeface="Times New Roman"/>
              <a:cs typeface="Times New Roman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A8F78C9-8D71-92D0-B20B-069BBE8ED8E9}"/>
              </a:ext>
            </a:extLst>
          </p:cNvPr>
          <p:cNvSpPr txBox="1"/>
          <p:nvPr/>
        </p:nvSpPr>
        <p:spPr>
          <a:xfrm>
            <a:off x="4285938" y="6112490"/>
            <a:ext cx="391867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https://auditoriacidada.org.br/conteudo/folheto-reforma-administrativa-ou-desmonte/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D80BAF1-95CB-AE19-3D19-B9D537468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47800"/>
            <a:ext cx="3733800" cy="5276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9F7DEACD-AD48-D4C3-4E42-069DFD92707D}"/>
              </a:ext>
            </a:extLst>
          </p:cNvPr>
          <p:cNvSpPr txBox="1"/>
          <p:nvPr/>
        </p:nvSpPr>
        <p:spPr>
          <a:xfrm>
            <a:off x="4724400" y="1600200"/>
            <a:ext cx="4648200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200" b="1" dirty="0">
                <a:solidFill>
                  <a:srgbClr val="FFFFFF"/>
                </a:solidFill>
                <a:latin typeface="Tahoma"/>
                <a:cs typeface="Tahoma"/>
              </a:rPr>
              <a:t>RISCO DE VOTAÇÃO LOGO APÓS AS ELEIÇÕES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1800" dirty="0">
                <a:solidFill>
                  <a:srgbClr val="FFFFFF"/>
                </a:solidFill>
                <a:latin typeface="Tahoma"/>
                <a:cs typeface="Tahoma"/>
              </a:rPr>
              <a:t>A Auditoria Cidadã da Dívida segue ampliando a mobilização nacional contra a PEC 38/2025.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1800" dirty="0">
                <a:solidFill>
                  <a:srgbClr val="FFFFFF"/>
                </a:solidFill>
                <a:latin typeface="Tahoma"/>
                <a:cs typeface="Tahoma"/>
              </a:rPr>
              <a:t>Folheto "Reforma Administrativa ou Desmonte?“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1800" dirty="0">
                <a:solidFill>
                  <a:srgbClr val="FFFFFF"/>
                </a:solidFill>
                <a:latin typeface="Tahoma"/>
                <a:cs typeface="Tahoma"/>
              </a:rPr>
              <a:t>Produção de artigos e entrevistas.</a:t>
            </a: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1800" dirty="0">
                <a:solidFill>
                  <a:srgbClr val="FFFFFF"/>
                </a:solidFill>
                <a:latin typeface="Tahoma"/>
                <a:cs typeface="Tahoma"/>
              </a:rPr>
              <a:t>Divulgação da ferramenta de envio de cartas com apenas 1 clique.</a:t>
            </a:r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21030304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7675" y="180201"/>
            <a:ext cx="9458325" cy="1726883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Campanhas “É hora de virar o jogo” ,“Pelo Limite dos juros no Brasil” e “Campanha Nacional por Direitos Sociais” impulsionam a divulgação das lutas sociais </a:t>
            </a:r>
            <a:endParaRPr sz="2800" dirty="0">
              <a:solidFill>
                <a:srgbClr val="92D050"/>
              </a:solidFill>
              <a:latin typeface="Times New Roman"/>
              <a:cs typeface="Times New Roman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E65D476-3E37-D3FC-12DC-BFB574617D19}"/>
              </a:ext>
            </a:extLst>
          </p:cNvPr>
          <p:cNvSpPr txBox="1"/>
          <p:nvPr/>
        </p:nvSpPr>
        <p:spPr>
          <a:xfrm>
            <a:off x="1752600" y="5992160"/>
            <a:ext cx="14836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https://auditoriacidada.org.br/limite-dos-juros/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53A429E-169E-785F-681A-75736F4DE3A9}"/>
              </a:ext>
            </a:extLst>
          </p:cNvPr>
          <p:cNvSpPr txBox="1"/>
          <p:nvPr/>
        </p:nvSpPr>
        <p:spPr>
          <a:xfrm>
            <a:off x="113983" y="4448175"/>
            <a:ext cx="29142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https://auditoriacidada.org.br/e-hora-de-virar-o-jogo/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55C96FE-D4CD-A111-CAA9-B15E04164037}"/>
              </a:ext>
            </a:extLst>
          </p:cNvPr>
          <p:cNvSpPr txBox="1"/>
          <p:nvPr/>
        </p:nvSpPr>
        <p:spPr>
          <a:xfrm>
            <a:off x="6592401" y="4351952"/>
            <a:ext cx="33496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https://auditoriacidada.org.br/campanha-nacional-por-direitos-sociais/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0E321AEF-10F4-23A9-779D-E16928707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79" y="2133600"/>
            <a:ext cx="4114800" cy="23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64C3C1BE-E7AE-13F7-00A3-65455E536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270" y="3645293"/>
            <a:ext cx="3098875" cy="309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46F3ABA-32ED-714B-67B3-9CADDFD93E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695" y="2133600"/>
            <a:ext cx="4531725" cy="216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449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2102" y="152400"/>
            <a:ext cx="9539605" cy="94488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lang="pt-PT" sz="2000" dirty="0">
                <a:solidFill>
                  <a:srgbClr val="93C500"/>
                </a:solidFill>
              </a:rPr>
              <a:t>REUNIÃO</a:t>
            </a:r>
            <a:r>
              <a:rPr lang="pt-PT" sz="2000" spc="-60" dirty="0">
                <a:solidFill>
                  <a:srgbClr val="93C500"/>
                </a:solidFill>
              </a:rPr>
              <a:t> </a:t>
            </a:r>
            <a:r>
              <a:rPr lang="pt-PT" sz="2000" dirty="0">
                <a:solidFill>
                  <a:srgbClr val="93C500"/>
                </a:solidFill>
              </a:rPr>
              <a:t>CONJUNTA</a:t>
            </a:r>
            <a:r>
              <a:rPr lang="pt-PT" sz="2000" spc="-40" dirty="0">
                <a:solidFill>
                  <a:srgbClr val="93C500"/>
                </a:solidFill>
              </a:rPr>
              <a:t> </a:t>
            </a:r>
            <a:r>
              <a:rPr lang="pt-PT" sz="2000" dirty="0">
                <a:solidFill>
                  <a:srgbClr val="93C500"/>
                </a:solidFill>
              </a:rPr>
              <a:t>do</a:t>
            </a:r>
            <a:r>
              <a:rPr lang="pt-PT" sz="2000" spc="-45" dirty="0">
                <a:solidFill>
                  <a:srgbClr val="93C500"/>
                </a:solidFill>
              </a:rPr>
              <a:t> </a:t>
            </a:r>
            <a:r>
              <a:rPr lang="pt-PT" sz="2000" dirty="0">
                <a:solidFill>
                  <a:srgbClr val="93C500"/>
                </a:solidFill>
              </a:rPr>
              <a:t>Conselho</a:t>
            </a:r>
            <a:r>
              <a:rPr lang="pt-PT" sz="2000" spc="20" dirty="0">
                <a:solidFill>
                  <a:srgbClr val="93C500"/>
                </a:solidFill>
              </a:rPr>
              <a:t> </a:t>
            </a:r>
            <a:r>
              <a:rPr lang="pt-PT" sz="2000" dirty="0">
                <a:solidFill>
                  <a:srgbClr val="93C500"/>
                </a:solidFill>
              </a:rPr>
              <a:t>Político</a:t>
            </a:r>
            <a:r>
              <a:rPr lang="pt-PT" sz="2000" spc="-55" dirty="0">
                <a:solidFill>
                  <a:srgbClr val="93C500"/>
                </a:solidFill>
              </a:rPr>
              <a:t> </a:t>
            </a:r>
            <a:r>
              <a:rPr lang="pt-PT" sz="2000" dirty="0">
                <a:solidFill>
                  <a:srgbClr val="93C500"/>
                </a:solidFill>
              </a:rPr>
              <a:t>da</a:t>
            </a:r>
            <a:r>
              <a:rPr lang="pt-PT" sz="2000" spc="-10" dirty="0">
                <a:solidFill>
                  <a:srgbClr val="93C500"/>
                </a:solidFill>
              </a:rPr>
              <a:t> </a:t>
            </a:r>
            <a:r>
              <a:rPr lang="pt-PT" sz="2000" dirty="0">
                <a:solidFill>
                  <a:srgbClr val="93C500"/>
                </a:solidFill>
              </a:rPr>
              <a:t>ACD</a:t>
            </a:r>
            <a:r>
              <a:rPr lang="pt-PT" sz="2000" spc="-40" dirty="0">
                <a:solidFill>
                  <a:srgbClr val="93C500"/>
                </a:solidFill>
              </a:rPr>
              <a:t> </a:t>
            </a:r>
            <a:r>
              <a:rPr lang="pt-PT" sz="2000" dirty="0">
                <a:solidFill>
                  <a:srgbClr val="93C500"/>
                </a:solidFill>
              </a:rPr>
              <a:t>e</a:t>
            </a:r>
            <a:r>
              <a:rPr lang="pt-PT" sz="2000" spc="-70" dirty="0">
                <a:solidFill>
                  <a:srgbClr val="93C500"/>
                </a:solidFill>
              </a:rPr>
              <a:t> </a:t>
            </a:r>
            <a:r>
              <a:rPr lang="pt-PT" sz="2000" dirty="0">
                <a:solidFill>
                  <a:srgbClr val="93C500"/>
                </a:solidFill>
              </a:rPr>
              <a:t>da</a:t>
            </a:r>
            <a:r>
              <a:rPr lang="pt-PT" sz="2000" spc="-20" dirty="0">
                <a:solidFill>
                  <a:srgbClr val="93C500"/>
                </a:solidFill>
              </a:rPr>
              <a:t> </a:t>
            </a:r>
            <a:r>
              <a:rPr lang="pt-PT" sz="2000" dirty="0">
                <a:solidFill>
                  <a:srgbClr val="93C500"/>
                </a:solidFill>
              </a:rPr>
              <a:t>Frente</a:t>
            </a:r>
            <a:r>
              <a:rPr lang="pt-PT" sz="2000" spc="-5" dirty="0">
                <a:solidFill>
                  <a:srgbClr val="93C500"/>
                </a:solidFill>
              </a:rPr>
              <a:t> </a:t>
            </a:r>
            <a:r>
              <a:rPr lang="pt-PT" sz="2000" spc="-10" dirty="0">
                <a:solidFill>
                  <a:srgbClr val="93C500"/>
                </a:solidFill>
              </a:rPr>
              <a:t>Parlamentar </a:t>
            </a:r>
            <a:r>
              <a:rPr lang="pt-PT" sz="2000" dirty="0">
                <a:solidFill>
                  <a:srgbClr val="93C500"/>
                </a:solidFill>
              </a:rPr>
              <a:t>sobre</a:t>
            </a:r>
            <a:r>
              <a:rPr lang="pt-PT" sz="2000" spc="-100" dirty="0">
                <a:solidFill>
                  <a:srgbClr val="93C500"/>
                </a:solidFill>
              </a:rPr>
              <a:t> </a:t>
            </a:r>
            <a:r>
              <a:rPr lang="pt-PT" sz="2000" dirty="0">
                <a:solidFill>
                  <a:srgbClr val="93C500"/>
                </a:solidFill>
              </a:rPr>
              <a:t>o</a:t>
            </a:r>
            <a:r>
              <a:rPr lang="pt-PT" sz="2000" spc="10" dirty="0">
                <a:solidFill>
                  <a:srgbClr val="93C500"/>
                </a:solidFill>
              </a:rPr>
              <a:t> </a:t>
            </a:r>
            <a:r>
              <a:rPr lang="pt-PT" sz="2000" dirty="0">
                <a:solidFill>
                  <a:srgbClr val="93C500"/>
                </a:solidFill>
              </a:rPr>
              <a:t>Limite</a:t>
            </a:r>
            <a:r>
              <a:rPr lang="pt-PT" sz="2000" spc="-20" dirty="0">
                <a:solidFill>
                  <a:srgbClr val="93C500"/>
                </a:solidFill>
              </a:rPr>
              <a:t> </a:t>
            </a:r>
            <a:r>
              <a:rPr lang="pt-PT" sz="2000" dirty="0">
                <a:solidFill>
                  <a:srgbClr val="93C500"/>
                </a:solidFill>
              </a:rPr>
              <a:t>de</a:t>
            </a:r>
            <a:r>
              <a:rPr lang="pt-PT" sz="2000" spc="-20" dirty="0">
                <a:solidFill>
                  <a:srgbClr val="93C500"/>
                </a:solidFill>
              </a:rPr>
              <a:t> </a:t>
            </a:r>
            <a:r>
              <a:rPr lang="pt-PT" sz="2000" dirty="0">
                <a:solidFill>
                  <a:srgbClr val="93C500"/>
                </a:solidFill>
              </a:rPr>
              <a:t>Juros</a:t>
            </a:r>
            <a:r>
              <a:rPr lang="pt-PT" sz="2000" spc="-75" dirty="0">
                <a:solidFill>
                  <a:srgbClr val="93C500"/>
                </a:solidFill>
              </a:rPr>
              <a:t> </a:t>
            </a:r>
            <a:r>
              <a:rPr lang="pt-PT" sz="2000" dirty="0">
                <a:solidFill>
                  <a:srgbClr val="93C500"/>
                </a:solidFill>
              </a:rPr>
              <a:t>e</a:t>
            </a:r>
            <a:r>
              <a:rPr lang="pt-PT" sz="2000" spc="-20" dirty="0">
                <a:solidFill>
                  <a:srgbClr val="93C500"/>
                </a:solidFill>
              </a:rPr>
              <a:t> </a:t>
            </a:r>
            <a:r>
              <a:rPr lang="pt-PT" sz="2000" dirty="0">
                <a:solidFill>
                  <a:srgbClr val="93C500"/>
                </a:solidFill>
              </a:rPr>
              <a:t>Auditoria</a:t>
            </a:r>
            <a:r>
              <a:rPr lang="pt-PT" sz="2000" spc="-35" dirty="0">
                <a:solidFill>
                  <a:srgbClr val="93C500"/>
                </a:solidFill>
              </a:rPr>
              <a:t> </a:t>
            </a:r>
            <a:r>
              <a:rPr lang="pt-PT" sz="2000" dirty="0">
                <a:solidFill>
                  <a:srgbClr val="93C500"/>
                </a:solidFill>
              </a:rPr>
              <a:t>Integral</a:t>
            </a:r>
            <a:r>
              <a:rPr lang="pt-PT" sz="2000" spc="-30" dirty="0">
                <a:solidFill>
                  <a:srgbClr val="93C500"/>
                </a:solidFill>
              </a:rPr>
              <a:t> </a:t>
            </a:r>
            <a:r>
              <a:rPr lang="pt-PT" sz="2000" dirty="0">
                <a:solidFill>
                  <a:srgbClr val="93C500"/>
                </a:solidFill>
              </a:rPr>
              <a:t>da</a:t>
            </a:r>
            <a:r>
              <a:rPr lang="pt-PT" sz="2000" spc="-25" dirty="0">
                <a:solidFill>
                  <a:srgbClr val="93C500"/>
                </a:solidFill>
              </a:rPr>
              <a:t> </a:t>
            </a:r>
            <a:r>
              <a:rPr lang="pt-PT" sz="2000" dirty="0">
                <a:solidFill>
                  <a:srgbClr val="93C500"/>
                </a:solidFill>
              </a:rPr>
              <a:t>Dívida</a:t>
            </a:r>
            <a:r>
              <a:rPr lang="pt-PT" sz="2000" spc="-35" dirty="0">
                <a:solidFill>
                  <a:srgbClr val="93C500"/>
                </a:solidFill>
              </a:rPr>
              <a:t> </a:t>
            </a:r>
            <a:r>
              <a:rPr lang="pt-PT" sz="2000" dirty="0">
                <a:solidFill>
                  <a:srgbClr val="93C500"/>
                </a:solidFill>
              </a:rPr>
              <a:t>Pública</a:t>
            </a:r>
            <a:r>
              <a:rPr lang="pt-PT" sz="2000" spc="-35" dirty="0">
                <a:solidFill>
                  <a:srgbClr val="93C500"/>
                </a:solidFill>
              </a:rPr>
              <a:t> </a:t>
            </a:r>
            <a:r>
              <a:rPr lang="pt-PT" sz="2000" spc="-25" dirty="0">
                <a:solidFill>
                  <a:srgbClr val="93C500"/>
                </a:solidFill>
              </a:rPr>
              <a:t>com </a:t>
            </a:r>
            <a:r>
              <a:rPr lang="pt-PT" sz="2000" dirty="0">
                <a:solidFill>
                  <a:srgbClr val="93C500"/>
                </a:solidFill>
              </a:rPr>
              <a:t>Participação</a:t>
            </a:r>
            <a:r>
              <a:rPr lang="pt-PT" sz="2000" spc="-60" dirty="0">
                <a:solidFill>
                  <a:srgbClr val="93C500"/>
                </a:solidFill>
              </a:rPr>
              <a:t> </a:t>
            </a:r>
            <a:r>
              <a:rPr lang="pt-PT" sz="2000" dirty="0">
                <a:solidFill>
                  <a:srgbClr val="93C500"/>
                </a:solidFill>
              </a:rPr>
              <a:t>Popular</a:t>
            </a:r>
            <a:r>
              <a:rPr sz="2000" spc="-25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–</a:t>
            </a:r>
            <a:r>
              <a:rPr lang="pt-BR" sz="2000" dirty="0">
                <a:solidFill>
                  <a:srgbClr val="93C500"/>
                </a:solidFill>
              </a:rPr>
              <a:t> Dia</a:t>
            </a:r>
            <a:r>
              <a:rPr sz="2000" spc="-30" dirty="0">
                <a:solidFill>
                  <a:srgbClr val="93C500"/>
                </a:solidFill>
              </a:rPr>
              <a:t> </a:t>
            </a:r>
            <a:r>
              <a:rPr lang="pt-BR" sz="2000" spc="-30" dirty="0">
                <a:solidFill>
                  <a:srgbClr val="93C500"/>
                </a:solidFill>
              </a:rPr>
              <a:t>15</a:t>
            </a:r>
            <a:r>
              <a:rPr lang="pt-BR" sz="2000" spc="-10" dirty="0">
                <a:solidFill>
                  <a:srgbClr val="93C500"/>
                </a:solidFill>
              </a:rPr>
              <a:t>.09.</a:t>
            </a:r>
            <a:r>
              <a:rPr sz="2000" spc="-10" dirty="0">
                <a:solidFill>
                  <a:srgbClr val="93C500"/>
                </a:solidFill>
              </a:rPr>
              <a:t>202</a:t>
            </a:r>
            <a:r>
              <a:rPr lang="pt-BR" sz="2000" spc="-10" dirty="0">
                <a:solidFill>
                  <a:srgbClr val="93C500"/>
                </a:solidFill>
              </a:rPr>
              <a:t>6</a:t>
            </a:r>
            <a:endParaRPr sz="2000" dirty="0"/>
          </a:p>
        </p:txBody>
      </p:sp>
      <p:sp>
        <p:nvSpPr>
          <p:cNvPr id="3" name="object 3"/>
          <p:cNvSpPr txBox="1"/>
          <p:nvPr/>
        </p:nvSpPr>
        <p:spPr>
          <a:xfrm>
            <a:off x="309604" y="1182228"/>
            <a:ext cx="9067800" cy="5523372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12700">
              <a:lnSpc>
                <a:spcPct val="100800"/>
              </a:lnSpc>
              <a:spcBef>
                <a:spcPts val="85"/>
              </a:spcBef>
            </a:pPr>
            <a:r>
              <a:rPr lang="pt-BR" sz="2000" b="1" dirty="0">
                <a:solidFill>
                  <a:srgbClr val="93C500"/>
                </a:solidFill>
                <a:latin typeface="Tahoma"/>
                <a:ea typeface="+mj-ea"/>
                <a:cs typeface="Tahoma"/>
              </a:rPr>
              <a:t>1 - ANÁLISE DE CONJUNTURA</a:t>
            </a:r>
            <a:endParaRPr lang="pt-BR" sz="1000" b="1" dirty="0">
              <a:solidFill>
                <a:srgbClr val="93C500"/>
              </a:solidFill>
              <a:latin typeface="Tahoma"/>
              <a:ea typeface="+mj-ea"/>
              <a:cs typeface="Tahoma"/>
            </a:endParaRPr>
          </a:p>
          <a:p>
            <a:pPr marL="298450" marR="12700" indent="-285750">
              <a:lnSpc>
                <a:spcPct val="100000"/>
              </a:lnSpc>
              <a:spcBef>
                <a:spcPts val="85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Tahoma"/>
                <a:ea typeface="+mj-ea"/>
                <a:cs typeface="Tahoma"/>
              </a:rPr>
              <a:t>Pressão do mercado financeiro nas eleições: disputa entre os maiores partidos pelo ajuste fiscal mais intenso.</a:t>
            </a:r>
          </a:p>
          <a:p>
            <a:pPr marL="298450" marR="12700" indent="-285750">
              <a:lnSpc>
                <a:spcPct val="100000"/>
              </a:lnSpc>
              <a:spcBef>
                <a:spcPts val="85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Ataques ao Estado e aos trabalhadores: PEC 38, contrarreforma da Previdência, privatizações e riscos de dolarização. </a:t>
            </a:r>
          </a:p>
          <a:p>
            <a:pPr marL="298450" marR="12700" indent="-285750">
              <a:lnSpc>
                <a:spcPct val="100000"/>
              </a:lnSpc>
              <a:spcBef>
                <a:spcPts val="85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Tahoma"/>
                <a:ea typeface="+mj-ea"/>
                <a:cs typeface="Tahoma"/>
              </a:rPr>
              <a:t>Banco Central e PEC 65: ampliação da autonomia do BC e possibilidade de compra de “papéis podres” de bancos sem controle.</a:t>
            </a:r>
          </a:p>
          <a:p>
            <a:pPr marL="298450" marR="12700" indent="-285750">
              <a:lnSpc>
                <a:spcPct val="100000"/>
              </a:lnSpc>
              <a:spcBef>
                <a:spcPts val="85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Tahoma"/>
                <a:ea typeface="+mj-ea"/>
                <a:cs typeface="Tahoma"/>
              </a:rPr>
              <a:t>Juros elevados e endividamento: manutenção da Selic em patamar exorbitante, provocando falências, endividamento das famílias e explosão da dívida pública.</a:t>
            </a:r>
          </a:p>
          <a:p>
            <a:pPr marL="298450" marR="12700" indent="-285750">
              <a:lnSpc>
                <a:spcPct val="100800"/>
              </a:lnSpc>
              <a:spcBef>
                <a:spcPts val="85"/>
              </a:spcBef>
              <a:buFont typeface="Arial" panose="020B0604020202020204" pitchFamily="34" charset="0"/>
              <a:buChar char="•"/>
            </a:pPr>
            <a:endParaRPr lang="pt-BR" sz="2000" b="1" dirty="0">
              <a:solidFill>
                <a:srgbClr val="93C500"/>
              </a:solidFill>
              <a:latin typeface="Tahoma"/>
              <a:ea typeface="+mj-ea"/>
              <a:cs typeface="Tahoma"/>
            </a:endParaRPr>
          </a:p>
          <a:p>
            <a:pPr marL="12700" marR="12700">
              <a:lnSpc>
                <a:spcPct val="100800"/>
              </a:lnSpc>
              <a:spcBef>
                <a:spcPts val="85"/>
              </a:spcBef>
            </a:pPr>
            <a:r>
              <a:rPr lang="pt-BR" sz="2000" b="1" dirty="0">
                <a:solidFill>
                  <a:srgbClr val="93C500"/>
                </a:solidFill>
                <a:latin typeface="Tahoma"/>
                <a:ea typeface="+mj-ea"/>
                <a:cs typeface="Tahoma"/>
              </a:rPr>
              <a:t>2 - PROPOSTA DE EMENDA CONSTITUCIONAL “Reforma Administrativa” - PEC 38/2025</a:t>
            </a:r>
            <a:endParaRPr lang="pt-BR" sz="1000" b="1" dirty="0">
              <a:solidFill>
                <a:srgbClr val="93C500"/>
              </a:solidFill>
              <a:latin typeface="Tahoma"/>
              <a:ea typeface="+mj-ea"/>
              <a:cs typeface="Tahoma"/>
            </a:endParaRPr>
          </a:p>
          <a:p>
            <a:pPr marL="298450" marR="12700" indent="-285750">
              <a:lnSpc>
                <a:spcPct val="100800"/>
              </a:lnSpc>
              <a:spcBef>
                <a:spcPts val="85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Folheto “Reforma Administrativa ou Desmonte?” – divulgação do novo material de mobilização contra a PEC 38/2025.</a:t>
            </a:r>
            <a:endParaRPr lang="pt-BR" dirty="0">
              <a:solidFill>
                <a:schemeClr val="bg1"/>
              </a:solidFill>
              <a:latin typeface="Tahoma"/>
              <a:ea typeface="+mj-ea"/>
              <a:cs typeface="Tahoma"/>
            </a:endParaRPr>
          </a:p>
          <a:p>
            <a:pPr marL="298450" marR="12700" indent="-285750">
              <a:lnSpc>
                <a:spcPct val="100000"/>
              </a:lnSpc>
              <a:spcBef>
                <a:spcPts val="85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Tahoma"/>
                <a:ea typeface="+mj-ea"/>
                <a:cs typeface="Tahoma"/>
              </a:rPr>
              <a:t>Dívida Pública e juros: contestação da narrativa da grande imprensa que atribui o crescimento da dívida aos gastos sociais, destacando o peso dos juros.</a:t>
            </a:r>
          </a:p>
          <a:p>
            <a:pPr marL="298450" marR="12700" indent="-285750">
              <a:lnSpc>
                <a:spcPct val="100000"/>
              </a:lnSpc>
              <a:spcBef>
                <a:spcPts val="85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Tahoma"/>
                <a:ea typeface="+mj-ea"/>
                <a:cs typeface="Tahoma"/>
              </a:rPr>
              <a:t>Mobilização contra a Reforma Administrativa: intensificação da campanha contra a PEC 38/2025 e o PRS nº 8/2025.</a:t>
            </a:r>
          </a:p>
          <a:p>
            <a:pPr marL="298450" marR="12700" indent="-285750">
              <a:lnSpc>
                <a:spcPct val="100800"/>
              </a:lnSpc>
              <a:spcBef>
                <a:spcPts val="85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Tahoma"/>
                <a:ea typeface="+mj-ea"/>
                <a:cs typeface="Tahoma"/>
              </a:rPr>
              <a:t>Estratégias de divulgação e mobilização.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5930" y="223138"/>
            <a:ext cx="9293225" cy="130810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065" marR="5080" algn="ctr">
              <a:lnSpc>
                <a:spcPct val="102400"/>
              </a:lnSpc>
              <a:spcBef>
                <a:spcPts val="50"/>
              </a:spcBef>
            </a:pP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lang="pt-BR" b="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dívida</a:t>
            </a:r>
            <a:r>
              <a:rPr lang="pt-BR" b="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pública</a:t>
            </a:r>
            <a:r>
              <a:rPr lang="pt-BR" b="0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deveria</a:t>
            </a:r>
            <a:r>
              <a:rPr lang="pt-BR" b="0" spc="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estar</a:t>
            </a:r>
            <a:r>
              <a:rPr lang="pt-BR" b="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financiando</a:t>
            </a:r>
            <a:r>
              <a:rPr lang="pt-BR" b="0" spc="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investimentos</a:t>
            </a:r>
            <a:r>
              <a:rPr lang="pt-BR" b="0" spc="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spc="-2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interesse</a:t>
            </a:r>
            <a:r>
              <a:rPr lang="pt-BR" b="0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da</a:t>
            </a:r>
            <a:r>
              <a:rPr lang="pt-BR" b="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sociedade</a:t>
            </a:r>
            <a:r>
              <a:rPr lang="pt-BR" b="0" spc="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lang="pt-BR" b="0" spc="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do</a:t>
            </a:r>
            <a:r>
              <a:rPr lang="pt-BR" b="0" spc="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país,</a:t>
            </a:r>
            <a:r>
              <a:rPr lang="pt-BR" b="0" spc="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viabilizando</a:t>
            </a:r>
            <a:r>
              <a:rPr lang="pt-BR" b="0" spc="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lang="pt-BR" b="0" spc="10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spc="-10" dirty="0">
                <a:solidFill>
                  <a:srgbClr val="FFFFFF"/>
                </a:solidFill>
                <a:latin typeface="Tahoma"/>
                <a:cs typeface="Tahoma"/>
              </a:rPr>
              <a:t>nosso </a:t>
            </a:r>
            <a:r>
              <a:rPr lang="pt-BR" b="0" dirty="0">
                <a:solidFill>
                  <a:srgbClr val="FFFFFF"/>
                </a:solidFill>
                <a:latin typeface="Tahoma"/>
                <a:cs typeface="Tahoma"/>
              </a:rPr>
              <a:t>desenvolvimento</a:t>
            </a:r>
            <a:r>
              <a:rPr lang="pt-BR" b="0" spc="1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pt-BR" b="0" spc="-10" dirty="0">
                <a:solidFill>
                  <a:srgbClr val="FFFFFF"/>
                </a:solidFill>
                <a:latin typeface="Tahoma"/>
                <a:cs typeface="Tahoma"/>
              </a:rPr>
              <a:t>socioeconômico e ambiental.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5931" y="1531238"/>
            <a:ext cx="9069070" cy="4932761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459740" marR="354330" algn="ctr"/>
            <a:r>
              <a:rPr sz="2750" dirty="0">
                <a:solidFill>
                  <a:srgbClr val="FFFFFF"/>
                </a:solidFill>
                <a:latin typeface="Tahoma"/>
                <a:cs typeface="Tahoma"/>
              </a:rPr>
              <a:t>Mas</a:t>
            </a:r>
            <a:r>
              <a:rPr sz="275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750" dirty="0">
                <a:solidFill>
                  <a:srgbClr val="FFFFFF"/>
                </a:solidFill>
                <a:latin typeface="Tahoma"/>
                <a:cs typeface="Tahoma"/>
              </a:rPr>
              <a:t>não</a:t>
            </a:r>
            <a:r>
              <a:rPr sz="275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750" dirty="0">
                <a:solidFill>
                  <a:srgbClr val="FFFFFF"/>
                </a:solidFill>
                <a:latin typeface="Tahoma"/>
                <a:cs typeface="Tahoma"/>
              </a:rPr>
              <a:t>é</a:t>
            </a:r>
            <a:r>
              <a:rPr sz="2750" spc="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750" dirty="0">
                <a:solidFill>
                  <a:srgbClr val="FFFFFF"/>
                </a:solidFill>
                <a:latin typeface="Tahoma"/>
                <a:cs typeface="Tahoma"/>
              </a:rPr>
              <a:t>isso</a:t>
            </a:r>
            <a:r>
              <a:rPr sz="275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750" dirty="0">
                <a:solidFill>
                  <a:srgbClr val="FFFFFF"/>
                </a:solidFill>
                <a:latin typeface="Tahoma"/>
                <a:cs typeface="Tahoma"/>
              </a:rPr>
              <a:t>que</a:t>
            </a:r>
            <a:r>
              <a:rPr sz="2750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750" dirty="0">
                <a:solidFill>
                  <a:srgbClr val="FFFFFF"/>
                </a:solidFill>
                <a:latin typeface="Tahoma"/>
                <a:cs typeface="Tahoma"/>
              </a:rPr>
              <a:t>acontece!</a:t>
            </a:r>
            <a:r>
              <a:rPr sz="2750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75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75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750" dirty="0">
                <a:solidFill>
                  <a:srgbClr val="FFFFFF"/>
                </a:solidFill>
                <a:latin typeface="Tahoma"/>
                <a:cs typeface="Tahoma"/>
              </a:rPr>
              <a:t>endividamento</a:t>
            </a:r>
            <a:r>
              <a:rPr sz="275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750" spc="-10" dirty="0">
                <a:solidFill>
                  <a:srgbClr val="FFFFFF"/>
                </a:solidFill>
                <a:latin typeface="Tahoma"/>
                <a:cs typeface="Tahoma"/>
              </a:rPr>
              <a:t>público </a:t>
            </a:r>
            <a:r>
              <a:rPr sz="2750" dirty="0">
                <a:solidFill>
                  <a:srgbClr val="FFFFFF"/>
                </a:solidFill>
                <a:latin typeface="Tahoma"/>
                <a:cs typeface="Tahoma"/>
              </a:rPr>
              <a:t>tem</a:t>
            </a:r>
            <a:r>
              <a:rPr sz="2750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750" dirty="0">
                <a:solidFill>
                  <a:srgbClr val="FFFFFF"/>
                </a:solidFill>
                <a:latin typeface="Tahoma"/>
                <a:cs typeface="Tahoma"/>
              </a:rPr>
              <a:t>funcionado</a:t>
            </a:r>
            <a:r>
              <a:rPr sz="2750" spc="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750" dirty="0">
                <a:solidFill>
                  <a:srgbClr val="FFFFFF"/>
                </a:solidFill>
                <a:latin typeface="Tahoma"/>
                <a:cs typeface="Tahoma"/>
              </a:rPr>
              <a:t>às</a:t>
            </a:r>
            <a:r>
              <a:rPr sz="2750" spc="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750" spc="-10" dirty="0">
                <a:solidFill>
                  <a:srgbClr val="FFFFFF"/>
                </a:solidFill>
                <a:latin typeface="Tahoma"/>
                <a:cs typeface="Tahoma"/>
              </a:rPr>
              <a:t>avessas:</a:t>
            </a:r>
            <a:endParaRPr sz="2750" dirty="0">
              <a:latin typeface="Tahoma"/>
              <a:cs typeface="Tahoma"/>
            </a:endParaRPr>
          </a:p>
          <a:p>
            <a:pPr marL="1270" algn="ctr"/>
            <a:r>
              <a:rPr sz="3200" b="1" dirty="0">
                <a:solidFill>
                  <a:srgbClr val="93C500"/>
                </a:solidFill>
                <a:latin typeface="Tahoma"/>
                <a:cs typeface="Tahoma"/>
              </a:rPr>
              <a:t>“SISTEMA</a:t>
            </a:r>
            <a:r>
              <a:rPr sz="3200" b="1" spc="-60" dirty="0">
                <a:solidFill>
                  <a:srgbClr val="93C5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93C500"/>
                </a:solidFill>
                <a:latin typeface="Tahoma"/>
                <a:cs typeface="Tahoma"/>
              </a:rPr>
              <a:t>DA</a:t>
            </a:r>
            <a:r>
              <a:rPr sz="3200" b="1" spc="-60" dirty="0">
                <a:solidFill>
                  <a:srgbClr val="93C500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93C500"/>
                </a:solidFill>
                <a:latin typeface="Tahoma"/>
                <a:cs typeface="Tahoma"/>
              </a:rPr>
              <a:t>DÍVIDA”</a:t>
            </a:r>
            <a:endParaRPr lang="pt-BR" sz="3200" b="1" spc="-10" dirty="0">
              <a:solidFill>
                <a:srgbClr val="93C500"/>
              </a:solidFill>
              <a:latin typeface="Tahoma"/>
              <a:cs typeface="Tahoma"/>
            </a:endParaRPr>
          </a:p>
          <a:p>
            <a:pPr marL="1270" algn="ctr"/>
            <a:r>
              <a:rPr lang="pt-BR" sz="16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https://auditoriacidada.org.br/conteudo/o-que-e-o-sistema-da-divida/</a:t>
            </a:r>
            <a:endParaRPr sz="1600" dirty="0">
              <a:latin typeface="Tahoma"/>
              <a:cs typeface="Tahoma"/>
            </a:endParaRPr>
          </a:p>
          <a:p>
            <a:pPr marL="12700">
              <a:buClr>
                <a:srgbClr val="FF9900"/>
              </a:buClr>
              <a:tabLst>
                <a:tab pos="355600" algn="l"/>
              </a:tabLst>
            </a:pPr>
            <a:endParaRPr lang="pt-BR" sz="24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55600" indent="-342900">
              <a:buClr>
                <a:srgbClr val="FF9900"/>
              </a:buClr>
              <a:buFont typeface="Arial MT"/>
              <a:buChar char="•"/>
              <a:tabLst>
                <a:tab pos="355600" algn="l"/>
              </a:tabLst>
            </a:pPr>
            <a:r>
              <a:rPr sz="2400" dirty="0" err="1">
                <a:solidFill>
                  <a:srgbClr val="FFFFFF"/>
                </a:solidFill>
                <a:latin typeface="Tahoma"/>
                <a:cs typeface="Tahoma"/>
              </a:rPr>
              <a:t>Contínua</a:t>
            </a:r>
            <a:r>
              <a:rPr sz="24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subtração</a:t>
            </a:r>
            <a:r>
              <a:rPr sz="2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recursos</a:t>
            </a:r>
            <a:r>
              <a:rPr sz="24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públicos;</a:t>
            </a:r>
            <a:endParaRPr sz="2400" dirty="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475"/>
              </a:spcBef>
              <a:buClr>
                <a:srgbClr val="FF9900"/>
              </a:buClr>
              <a:buFont typeface="Arial MT"/>
              <a:buChar char="•"/>
              <a:tabLst>
                <a:tab pos="355600" algn="l"/>
                <a:tab pos="1744345" algn="l"/>
                <a:tab pos="2271395" algn="l"/>
                <a:tab pos="4252595" algn="l"/>
                <a:tab pos="4867910" algn="l"/>
                <a:tab pos="7004050" algn="l"/>
                <a:tab pos="7930515" algn="l"/>
                <a:tab pos="9272905" algn="l"/>
              </a:tabLst>
            </a:pP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Ausência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400" spc="-25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contrapartida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400" spc="-25" dirty="0">
                <a:solidFill>
                  <a:srgbClr val="FFFFFF"/>
                </a:solidFill>
                <a:latin typeface="Tahoma"/>
                <a:cs typeface="Tahoma"/>
              </a:rPr>
              <a:t>em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investimentos,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400" spc="-20" dirty="0">
                <a:solidFill>
                  <a:srgbClr val="FFFFFF"/>
                </a:solidFill>
                <a:latin typeface="Tahoma"/>
                <a:cs typeface="Tahoma"/>
              </a:rPr>
              <a:t>como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declarou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400" spc="-5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lang="pt-BR" sz="2400" dirty="0">
                <a:latin typeface="Tahoma"/>
                <a:cs typeface="Tahoma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Tahoma"/>
                <a:cs typeface="Tahoma"/>
              </a:rPr>
              <a:t>Tribunal</a:t>
            </a:r>
            <a:r>
              <a:rPr sz="24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Contas</a:t>
            </a:r>
            <a:r>
              <a:rPr sz="24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da</a:t>
            </a:r>
            <a:r>
              <a:rPr sz="24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União</a:t>
            </a:r>
            <a:r>
              <a:rPr sz="24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TCU</a:t>
            </a:r>
            <a:r>
              <a:rPr sz="24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u="heavy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imes New Roman"/>
                <a:cs typeface="Times New Roman"/>
                <a:hlinkClick r:id="rId3"/>
              </a:rPr>
              <a:t>https://bit.ly/2NTPlJo</a:t>
            </a:r>
            <a:endParaRPr sz="140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1475"/>
              </a:spcBef>
              <a:buClr>
                <a:srgbClr val="FF9900"/>
              </a:buClr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Dívida</a:t>
            </a:r>
            <a:r>
              <a:rPr sz="24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alta</a:t>
            </a:r>
            <a:r>
              <a:rPr sz="24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tem</a:t>
            </a:r>
            <a:r>
              <a:rPr sz="24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justificado</a:t>
            </a:r>
            <a:r>
              <a:rPr sz="2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teto</a:t>
            </a:r>
            <a:r>
              <a:rPr sz="24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4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gastos,</a:t>
            </a:r>
            <a:r>
              <a:rPr sz="24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arcabouço</a:t>
            </a:r>
            <a:r>
              <a:rPr sz="2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fiscal,</a:t>
            </a:r>
            <a:endParaRPr sz="2400" dirty="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  <a:spcBef>
                <a:spcPts val="1400"/>
              </a:spcBef>
            </a:pPr>
            <a:r>
              <a:rPr sz="2400" spc="-10" dirty="0">
                <a:solidFill>
                  <a:srgbClr val="FFFFFF"/>
                </a:solidFill>
                <a:latin typeface="Tahoma"/>
                <a:cs typeface="Tahoma"/>
              </a:rPr>
              <a:t>contrarreformas,</a:t>
            </a:r>
            <a:r>
              <a:rPr sz="2400" spc="-11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privatizações,</a:t>
            </a:r>
            <a:r>
              <a:rPr sz="24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juros</a:t>
            </a:r>
            <a:r>
              <a:rPr sz="24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FFFFFF"/>
                </a:solidFill>
                <a:latin typeface="Tahoma"/>
                <a:cs typeface="Tahoma"/>
              </a:rPr>
              <a:t>altos</a:t>
            </a:r>
            <a:r>
              <a:rPr sz="2400" spc="-20" dirty="0">
                <a:solidFill>
                  <a:srgbClr val="FFFFFF"/>
                </a:solidFill>
                <a:latin typeface="Tahoma"/>
                <a:cs typeface="Tahoma"/>
              </a:rPr>
              <a:t> (!).</a:t>
            </a:r>
            <a:r>
              <a:rPr lang="pt-BR" sz="24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endParaRPr sz="2400" dirty="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480"/>
              </a:spcBef>
              <a:buClr>
                <a:srgbClr val="FF9900"/>
              </a:buClr>
              <a:buFont typeface="Arial MT"/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93C500"/>
                </a:solidFill>
                <a:latin typeface="Tahoma"/>
                <a:cs typeface="Tahoma"/>
              </a:rPr>
              <a:t>Ver</a:t>
            </a:r>
            <a:r>
              <a:rPr sz="2400" spc="-80" dirty="0">
                <a:solidFill>
                  <a:srgbClr val="93C5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93C500"/>
                </a:solidFill>
                <a:latin typeface="Tahoma"/>
                <a:cs typeface="Tahoma"/>
              </a:rPr>
              <a:t>vídeo</a:t>
            </a:r>
            <a:r>
              <a:rPr sz="2400" spc="-65" dirty="0">
                <a:solidFill>
                  <a:srgbClr val="93C500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93C500"/>
                </a:solidFill>
                <a:latin typeface="Tahoma"/>
                <a:cs typeface="Tahoma"/>
              </a:rPr>
              <a:t>17</a:t>
            </a:r>
            <a:r>
              <a:rPr sz="2400" spc="-45" dirty="0">
                <a:solidFill>
                  <a:srgbClr val="93C500"/>
                </a:solidFill>
                <a:latin typeface="Tahoma"/>
                <a:cs typeface="Tahoma"/>
              </a:rPr>
              <a:t> </a:t>
            </a:r>
            <a:r>
              <a:rPr sz="140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  <a:hlinkClick r:id="rId4"/>
              </a:rPr>
              <a:t>https://bit.ly/2YE5R2S</a:t>
            </a:r>
            <a:r>
              <a:rPr lang="pt-BR" sz="140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 </a:t>
            </a:r>
            <a:endParaRPr sz="14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3D62D-0742-C16E-2ACD-E5423DCFA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lob:https://web.whatsapp.com/20d7e2ba-9367-48f4-8cd4-8eabc8307a6e">
            <a:extLst>
              <a:ext uri="{FF2B5EF4-FFF2-40B4-BE49-F238E27FC236}">
                <a16:creationId xmlns:a16="http://schemas.microsoft.com/office/drawing/2014/main" id="{DD1CAE94-C156-68A7-3ACB-D0EB5C874A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AutoShape 5" descr="blob:https://web.whatsapp.com/20d7e2ba-9367-48f4-8cd4-8eabc8307a6e">
            <a:extLst>
              <a:ext uri="{FF2B5EF4-FFF2-40B4-BE49-F238E27FC236}">
                <a16:creationId xmlns:a16="http://schemas.microsoft.com/office/drawing/2014/main" id="{5396F0B1-BF6A-2805-1509-BA1BB980B4D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CaixaDeTexto 1">
            <a:extLst>
              <a:ext uri="{FF2B5EF4-FFF2-40B4-BE49-F238E27FC236}">
                <a16:creationId xmlns:a16="http://schemas.microsoft.com/office/drawing/2014/main" id="{18468E42-AA56-2AE7-DBF2-E02E0D160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576" y="116632"/>
            <a:ext cx="9698048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/>
            <a:r>
              <a:rPr lang="pt-BR" altLang="pt-BR" sz="2800" dirty="0">
                <a:solidFill>
                  <a:srgbClr val="92D050"/>
                </a:solidFill>
                <a:latin typeface="Tahoma" pitchFamily="34" charset="0"/>
              </a:rPr>
              <a:t>TCU CONFIRMOU QUE A DÍVIDA PÚBLICA FEDERAL NÃO TEM CONTRAPARTIDA EM INVESTIMENTOS</a:t>
            </a:r>
          </a:p>
          <a:p>
            <a:pPr algn="ctr"/>
            <a:endParaRPr lang="pt-BR" altLang="pt-BR" sz="2000" b="0" dirty="0">
              <a:solidFill>
                <a:schemeClr val="accent1"/>
              </a:solidFill>
              <a:latin typeface="Tahoma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6F1A917-CF41-D4CA-47A2-3BBAD7F826E6}"/>
              </a:ext>
            </a:extLst>
          </p:cNvPr>
          <p:cNvSpPr txBox="1"/>
          <p:nvPr/>
        </p:nvSpPr>
        <p:spPr>
          <a:xfrm>
            <a:off x="511536" y="6351711"/>
            <a:ext cx="96980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0" dirty="0">
                <a:hlinkClick r:id="rId2"/>
              </a:rPr>
              <a:t>https://auditoriacidada.org.br/video/tcu-afirma-que-divida-nao-serviu-para-investimento-no-pais/</a:t>
            </a:r>
            <a:r>
              <a:rPr lang="pt-BR" sz="1600" b="0" dirty="0"/>
              <a:t> </a:t>
            </a:r>
          </a:p>
        </p:txBody>
      </p:sp>
      <p:pic>
        <p:nvPicPr>
          <p:cNvPr id="2" name="Imagem 1" descr="Interface gráfica do usuário, Texto&#10;&#10;Descrição gerada automaticamente">
            <a:extLst>
              <a:ext uri="{FF2B5EF4-FFF2-40B4-BE49-F238E27FC236}">
                <a16:creationId xmlns:a16="http://schemas.microsoft.com/office/drawing/2014/main" id="{625B4753-770F-B293-B028-7DD38630D4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6672" y="1159564"/>
            <a:ext cx="7495855" cy="5192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8549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93" y="1340768"/>
            <a:ext cx="9433048" cy="537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>
            <a:spLocks/>
          </p:cNvSpPr>
          <p:nvPr/>
        </p:nvSpPr>
        <p:spPr>
          <a:xfrm>
            <a:off x="612241" y="307911"/>
            <a:ext cx="8700135" cy="7048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100" b="1" i="0">
                <a:solidFill>
                  <a:srgbClr val="92D050"/>
                </a:solidFill>
                <a:latin typeface="Tahoma"/>
                <a:ea typeface="MS PGothic" panose="020B0600070205080204" pitchFamily="34" charset="-128"/>
                <a:cs typeface="Tahoma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MS PGothic" panose="020B0600070205080204" pitchFamily="34" charset="-128"/>
                <a:cs typeface="MS PGothic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MS PGothic" panose="020B0600070205080204" pitchFamily="34" charset="-128"/>
                <a:cs typeface="MS PGothic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MS PGothic" panose="020B0600070205080204" pitchFamily="34" charset="-128"/>
                <a:cs typeface="MS PGothic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ea typeface="MS PGothic" panose="020B0600070205080204" pitchFamily="34" charset="-128"/>
                <a:cs typeface="MS PGothic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spcBef>
                <a:spcPts val="135"/>
              </a:spcBef>
            </a:pPr>
            <a:r>
              <a:rPr lang="pt-BR" sz="2200" kern="0">
                <a:solidFill>
                  <a:srgbClr val="93C500"/>
                </a:solidFill>
              </a:rPr>
              <a:t>JUROS</a:t>
            </a:r>
            <a:r>
              <a:rPr lang="pt-BR" sz="2200" kern="0" spc="175">
                <a:solidFill>
                  <a:srgbClr val="93C500"/>
                </a:solidFill>
              </a:rPr>
              <a:t> </a:t>
            </a:r>
            <a:r>
              <a:rPr lang="pt-BR" sz="2200" kern="0">
                <a:solidFill>
                  <a:srgbClr val="93C500"/>
                </a:solidFill>
              </a:rPr>
              <a:t>ALTOS</a:t>
            </a:r>
            <a:r>
              <a:rPr lang="pt-BR" sz="2200" kern="0" spc="40">
                <a:solidFill>
                  <a:srgbClr val="93C500"/>
                </a:solidFill>
              </a:rPr>
              <a:t> </a:t>
            </a:r>
            <a:r>
              <a:rPr lang="pt-BR" sz="2200" kern="0">
                <a:solidFill>
                  <a:srgbClr val="93C500"/>
                </a:solidFill>
              </a:rPr>
              <a:t>SÃO</a:t>
            </a:r>
            <a:r>
              <a:rPr lang="pt-BR" sz="2200" kern="0" spc="90">
                <a:solidFill>
                  <a:srgbClr val="93C500"/>
                </a:solidFill>
              </a:rPr>
              <a:t> </a:t>
            </a:r>
            <a:r>
              <a:rPr lang="pt-BR" sz="2200" kern="0">
                <a:solidFill>
                  <a:srgbClr val="93C500"/>
                </a:solidFill>
              </a:rPr>
              <a:t>O</a:t>
            </a:r>
            <a:r>
              <a:rPr lang="pt-BR" sz="2200" kern="0" spc="80">
                <a:solidFill>
                  <a:srgbClr val="93C500"/>
                </a:solidFill>
              </a:rPr>
              <a:t> </a:t>
            </a:r>
            <a:r>
              <a:rPr lang="pt-BR" sz="2200" kern="0">
                <a:solidFill>
                  <a:srgbClr val="93C500"/>
                </a:solidFill>
              </a:rPr>
              <a:t>PRINCIPAL</a:t>
            </a:r>
            <a:r>
              <a:rPr lang="pt-BR" sz="2200" kern="0" spc="55">
                <a:solidFill>
                  <a:srgbClr val="93C500"/>
                </a:solidFill>
              </a:rPr>
              <a:t> </a:t>
            </a:r>
            <a:r>
              <a:rPr lang="pt-BR" sz="2200" kern="0">
                <a:solidFill>
                  <a:srgbClr val="93C500"/>
                </a:solidFill>
              </a:rPr>
              <a:t>FATOR</a:t>
            </a:r>
            <a:r>
              <a:rPr lang="pt-BR" sz="2200" kern="0" spc="100">
                <a:solidFill>
                  <a:srgbClr val="93C500"/>
                </a:solidFill>
              </a:rPr>
              <a:t> </a:t>
            </a:r>
            <a:r>
              <a:rPr lang="pt-BR" sz="2200" kern="0">
                <a:solidFill>
                  <a:srgbClr val="93C500"/>
                </a:solidFill>
              </a:rPr>
              <a:t>RESPONSÁVEL</a:t>
            </a:r>
            <a:r>
              <a:rPr lang="pt-BR" sz="2200" kern="0" spc="45">
                <a:solidFill>
                  <a:srgbClr val="93C500"/>
                </a:solidFill>
              </a:rPr>
              <a:t> </a:t>
            </a:r>
            <a:r>
              <a:rPr lang="pt-BR" sz="2200" kern="0" spc="-20">
                <a:solidFill>
                  <a:srgbClr val="93C500"/>
                </a:solidFill>
              </a:rPr>
              <a:t>PELO</a:t>
            </a:r>
            <a:endParaRPr lang="pt-BR" sz="2200" kern="0"/>
          </a:p>
          <a:p>
            <a:pPr marR="1270">
              <a:spcBef>
                <a:spcPts val="25"/>
              </a:spcBef>
            </a:pPr>
            <a:r>
              <a:rPr lang="pt-BR" sz="2200" kern="0">
                <a:solidFill>
                  <a:srgbClr val="93C500"/>
                </a:solidFill>
              </a:rPr>
              <a:t>CRESCIMENTO</a:t>
            </a:r>
            <a:r>
              <a:rPr lang="pt-BR" sz="2200" kern="0" spc="35">
                <a:solidFill>
                  <a:srgbClr val="93C500"/>
                </a:solidFill>
              </a:rPr>
              <a:t> </a:t>
            </a:r>
            <a:r>
              <a:rPr lang="pt-BR" sz="2200" kern="0">
                <a:solidFill>
                  <a:srgbClr val="93C500"/>
                </a:solidFill>
              </a:rPr>
              <a:t>EXPONENCIAL</a:t>
            </a:r>
            <a:r>
              <a:rPr lang="pt-BR" sz="2200" kern="0" spc="120">
                <a:solidFill>
                  <a:srgbClr val="93C500"/>
                </a:solidFill>
              </a:rPr>
              <a:t> </a:t>
            </a:r>
            <a:r>
              <a:rPr lang="pt-BR" sz="2200" kern="0">
                <a:solidFill>
                  <a:srgbClr val="93C500"/>
                </a:solidFill>
              </a:rPr>
              <a:t>DA</a:t>
            </a:r>
            <a:r>
              <a:rPr lang="pt-BR" sz="2200" kern="0" spc="60">
                <a:solidFill>
                  <a:srgbClr val="93C500"/>
                </a:solidFill>
              </a:rPr>
              <a:t> </a:t>
            </a:r>
            <a:r>
              <a:rPr lang="pt-BR" sz="2200" kern="0">
                <a:solidFill>
                  <a:srgbClr val="93C500"/>
                </a:solidFill>
              </a:rPr>
              <a:t>DÍVIDA</a:t>
            </a:r>
            <a:r>
              <a:rPr lang="pt-BR" sz="2200" kern="0" spc="135">
                <a:solidFill>
                  <a:srgbClr val="93C500"/>
                </a:solidFill>
              </a:rPr>
              <a:t> </a:t>
            </a:r>
            <a:r>
              <a:rPr lang="pt-BR" sz="2200" kern="0" spc="-10">
                <a:solidFill>
                  <a:srgbClr val="93C500"/>
                </a:solidFill>
              </a:rPr>
              <a:t>PÚBLICA</a:t>
            </a:r>
            <a:endParaRPr lang="pt-BR" sz="2200" ker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576" y="1928096"/>
            <a:ext cx="1944216" cy="3013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3855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2" descr="blob:https://web.whatsapp.com/20d7e2ba-9367-48f4-8cd4-8eabc8307a6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AutoShape 5" descr="blob:https://web.whatsapp.com/20d7e2ba-9367-48f4-8cd4-8eabc8307a6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4" name="CaixaDeTexto 1"/>
          <p:cNvSpPr txBox="1">
            <a:spLocks noChangeArrowheads="1"/>
          </p:cNvSpPr>
          <p:nvPr/>
        </p:nvSpPr>
        <p:spPr bwMode="auto">
          <a:xfrm>
            <a:off x="155576" y="116632"/>
            <a:ext cx="969804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/>
            <a:r>
              <a:rPr lang="pt-BR" altLang="pt-BR" sz="2200">
                <a:solidFill>
                  <a:srgbClr val="92D050"/>
                </a:solidFill>
                <a:latin typeface="Tahoma" pitchFamily="34" charset="0"/>
              </a:rPr>
              <a:t>ONDE ESTÁ O VERDADEIRO ROMBO DAS CONTAS PÚBLICAS ???</a:t>
            </a:r>
            <a:endParaRPr lang="pt-BR" altLang="pt-BR" sz="2200" b="0" dirty="0">
              <a:solidFill>
                <a:srgbClr val="92D050"/>
              </a:solidFill>
              <a:latin typeface="Tahoma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43" y="764704"/>
            <a:ext cx="9353550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460375" y="6453336"/>
            <a:ext cx="93449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Painel do Orçamento Federal - </a:t>
            </a:r>
            <a:r>
              <a:rPr lang="pt-BR"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https://www1.siop.planejamento.gov.br/painelorcamento</a:t>
            </a:r>
            <a:r>
              <a:rPr lang="pt-BR" sz="1600" b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102997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822" y="188640"/>
            <a:ext cx="9547919" cy="47705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 indent="5715" algn="ctr">
              <a:lnSpc>
                <a:spcPct val="99900"/>
              </a:lnSpc>
              <a:spcBef>
                <a:spcPts val="120"/>
              </a:spcBef>
            </a:pPr>
            <a:r>
              <a:rPr lang="pt-BR" sz="3000"/>
              <a:t>A EXPLOSÃO DA DÍVIDA INTERNA</a:t>
            </a:r>
            <a:endParaRPr sz="300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56" y="836712"/>
            <a:ext cx="9525744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86807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15FDD-31DA-387E-EE4C-D1CE14049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2">
            <a:extLst>
              <a:ext uri="{FF2B5EF4-FFF2-40B4-BE49-F238E27FC236}">
                <a16:creationId xmlns:a16="http://schemas.microsoft.com/office/drawing/2014/main" id="{005F491D-4DA8-1345-6736-A03311990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88640"/>
            <a:ext cx="9696940" cy="629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925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pt-BR" dirty="0">
                <a:solidFill>
                  <a:srgbClr val="92D050"/>
                </a:solidFill>
                <a:latin typeface="Tahoma"/>
                <a:cs typeface="Tahoma"/>
              </a:rPr>
              <a:t>A ELEVADA DÍVIDA PÚBLICA TEM SIDO UTILIZADA COMO JUSTIFICATIVA PARA:</a:t>
            </a:r>
          </a:p>
          <a:p>
            <a:pPr algn="ctr"/>
            <a:endParaRPr lang="pt-BR" altLang="pt-BR" sz="500" b="0" dirty="0">
              <a:solidFill>
                <a:schemeClr val="tx1"/>
              </a:solidFill>
              <a:latin typeface="Tahoma" panose="020B0604030504040204" pitchFamily="34" charset="0"/>
            </a:endParaRPr>
          </a:p>
          <a:p>
            <a:pPr algn="ctr"/>
            <a:endParaRPr lang="pt-BR" altLang="pt-BR" sz="500" b="0" dirty="0">
              <a:solidFill>
                <a:schemeClr val="tx1"/>
              </a:solidFill>
              <a:latin typeface="Tahoma" panose="020B0604030504040204" pitchFamily="34" charset="0"/>
            </a:endParaRPr>
          </a:p>
          <a:p>
            <a:pPr marL="377825" indent="-342900">
              <a:spcBef>
                <a:spcPts val="600"/>
              </a:spcBef>
              <a:buClr>
                <a:srgbClr val="FF9900"/>
              </a:buClr>
              <a:buFont typeface="Arial" panose="020B0604020202020204" pitchFamily="34" charset="0"/>
              <a:buChar char="•"/>
            </a:pPr>
            <a:r>
              <a:rPr lang="pt-BR" altLang="pt-BR" sz="2200" b="0" dirty="0">
                <a:solidFill>
                  <a:schemeClr val="bg1"/>
                </a:solidFill>
                <a:latin typeface="Tahoma" panose="020B0604030504040204" pitchFamily="34" charset="0"/>
              </a:rPr>
              <a:t>Destinar a maior parcela do orçamento ao pagamento de juros e demais gastos com o Sistema da Dívida;</a:t>
            </a:r>
          </a:p>
          <a:p>
            <a:pPr>
              <a:spcBef>
                <a:spcPts val="600"/>
              </a:spcBef>
              <a:buClr>
                <a:srgbClr val="FF9900"/>
              </a:buClr>
            </a:pPr>
            <a:endParaRPr lang="pt-BR" altLang="pt-BR" sz="1000" b="0" dirty="0">
              <a:solidFill>
                <a:schemeClr val="bg1"/>
              </a:solidFill>
              <a:latin typeface="Tahoma" panose="020B0604030504040204" pitchFamily="34" charset="0"/>
            </a:endParaRPr>
          </a:p>
          <a:p>
            <a:pPr marL="377825" indent="-342900">
              <a:spcBef>
                <a:spcPts val="600"/>
              </a:spcBef>
              <a:buClr>
                <a:srgbClr val="FF9900"/>
              </a:buClr>
              <a:buFont typeface="Arial" panose="020B0604020202020204" pitchFamily="34" charset="0"/>
              <a:buChar char="•"/>
            </a:pPr>
            <a:r>
              <a:rPr lang="pt-BR" altLang="pt-BR" sz="2200" b="0" dirty="0">
                <a:solidFill>
                  <a:schemeClr val="bg1"/>
                </a:solidFill>
                <a:latin typeface="Tahoma" panose="020B0604030504040204" pitchFamily="34" charset="0"/>
              </a:rPr>
              <a:t>Impor sucessivas contrarreformas, como as reformas da Previdência e a PEC 38/2025 ("Reforma Administrativa");</a:t>
            </a:r>
          </a:p>
          <a:p>
            <a:pPr>
              <a:spcBef>
                <a:spcPts val="600"/>
              </a:spcBef>
              <a:buClr>
                <a:srgbClr val="FF9900"/>
              </a:buClr>
            </a:pPr>
            <a:endParaRPr lang="pt-BR" altLang="pt-BR" sz="1000" b="0" dirty="0">
              <a:solidFill>
                <a:schemeClr val="bg1"/>
              </a:solidFill>
              <a:latin typeface="Tahoma" panose="020B0604030504040204" pitchFamily="34" charset="0"/>
            </a:endParaRPr>
          </a:p>
          <a:p>
            <a:pPr marL="377825" indent="-342900">
              <a:spcBef>
                <a:spcPts val="600"/>
              </a:spcBef>
              <a:buClr>
                <a:srgbClr val="FF9900"/>
              </a:buClr>
              <a:buFont typeface="Arial" panose="020B0604020202020204" pitchFamily="34" charset="0"/>
              <a:buChar char="•"/>
            </a:pPr>
            <a:r>
              <a:rPr lang="pt-BR" altLang="pt-BR" sz="2200" b="0" dirty="0">
                <a:solidFill>
                  <a:schemeClr val="bg1"/>
                </a:solidFill>
                <a:latin typeface="Tahoma" panose="020B0604030504040204" pitchFamily="34" charset="0"/>
              </a:rPr>
              <a:t>Restringir investimentos sociais por meio do teto de gastos (EC 95/2016) e do Arcabouço Fiscal (LC 200/2023);</a:t>
            </a:r>
          </a:p>
          <a:p>
            <a:pPr>
              <a:spcBef>
                <a:spcPts val="600"/>
              </a:spcBef>
              <a:buClr>
                <a:srgbClr val="FF9900"/>
              </a:buClr>
            </a:pPr>
            <a:endParaRPr lang="pt-BR" altLang="pt-BR" sz="1000" b="0" dirty="0">
              <a:solidFill>
                <a:schemeClr val="bg1"/>
              </a:solidFill>
              <a:latin typeface="Tahoma" panose="020B0604030504040204" pitchFamily="34" charset="0"/>
            </a:endParaRPr>
          </a:p>
          <a:p>
            <a:pPr marL="377825" indent="-342900">
              <a:spcBef>
                <a:spcPts val="600"/>
              </a:spcBef>
              <a:buClr>
                <a:srgbClr val="FF9900"/>
              </a:buClr>
              <a:buFont typeface="Arial" panose="020B0604020202020204" pitchFamily="34" charset="0"/>
              <a:buChar char="•"/>
            </a:pPr>
            <a:r>
              <a:rPr lang="pt-BR" altLang="pt-BR" sz="2200" b="0" dirty="0">
                <a:solidFill>
                  <a:schemeClr val="bg1"/>
                </a:solidFill>
                <a:latin typeface="Tahoma" panose="020B0604030504040204" pitchFamily="34" charset="0"/>
              </a:rPr>
              <a:t>Limitar recursos para saúde, educação, assistência social, meio ambiente e demais políticas públicas;</a:t>
            </a:r>
          </a:p>
          <a:p>
            <a:pPr>
              <a:spcBef>
                <a:spcPts val="600"/>
              </a:spcBef>
              <a:buClr>
                <a:srgbClr val="FF9900"/>
              </a:buClr>
            </a:pPr>
            <a:endParaRPr lang="pt-BR" altLang="pt-BR" sz="1000" b="0" dirty="0">
              <a:solidFill>
                <a:schemeClr val="bg1"/>
              </a:solidFill>
              <a:latin typeface="Tahoma" panose="020B0604030504040204" pitchFamily="34" charset="0"/>
            </a:endParaRPr>
          </a:p>
          <a:p>
            <a:pPr marL="377825" indent="-342900">
              <a:spcBef>
                <a:spcPts val="600"/>
              </a:spcBef>
              <a:buClr>
                <a:srgbClr val="FF9900"/>
              </a:buClr>
              <a:buFont typeface="Arial" panose="020B0604020202020204" pitchFamily="34" charset="0"/>
              <a:buChar char="•"/>
            </a:pPr>
            <a:r>
              <a:rPr lang="pt-BR" altLang="pt-BR" sz="2200" b="0" dirty="0">
                <a:solidFill>
                  <a:schemeClr val="bg1"/>
                </a:solidFill>
                <a:latin typeface="Tahoma" panose="020B0604030504040204" pitchFamily="34" charset="0"/>
              </a:rPr>
              <a:t>Privatizar patrimônio público estratégico e reduzir a atuação do Estado.</a:t>
            </a:r>
          </a:p>
          <a:p>
            <a:pPr>
              <a:spcBef>
                <a:spcPts val="600"/>
              </a:spcBef>
              <a:buClr>
                <a:srgbClr val="FF9900"/>
              </a:buClr>
            </a:pPr>
            <a:endParaRPr lang="pt-BR" altLang="pt-BR" sz="800" b="0" dirty="0">
              <a:solidFill>
                <a:schemeClr val="tx1"/>
              </a:solidFill>
              <a:latin typeface="Tahoma" panose="020B0604030504040204" pitchFamily="34" charset="0"/>
            </a:endParaRPr>
          </a:p>
          <a:p>
            <a:pPr algn="ctr">
              <a:spcBef>
                <a:spcPts val="600"/>
              </a:spcBef>
              <a:buClr>
                <a:srgbClr val="FF9900"/>
              </a:buClr>
            </a:pPr>
            <a:r>
              <a:rPr lang="pt-BR" altLang="pt-BR" sz="2200" dirty="0">
                <a:solidFill>
                  <a:srgbClr val="92D050"/>
                </a:solidFill>
                <a:latin typeface="Tahoma" panose="020B0604030504040204" pitchFamily="34" charset="0"/>
              </a:rPr>
              <a:t>Tudo isso para sustentar uma dívida pública sem contrapartida comprovada em investimentos para o país</a:t>
            </a:r>
            <a:endParaRPr lang="pt-BR" altLang="pt-BR" sz="2200" b="0" dirty="0">
              <a:solidFill>
                <a:srgbClr val="92D050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819459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1" y="229107"/>
            <a:ext cx="9554700" cy="4360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t-BR" dirty="0"/>
              <a:t>Atuação de Mecanismos fraudulentos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567243" y="871219"/>
            <a:ext cx="5242560" cy="441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 algn="just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400" b="0" spc="175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chamada</a:t>
            </a:r>
            <a:r>
              <a:rPr sz="2400" b="0" spc="180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“securitização</a:t>
            </a:r>
            <a:r>
              <a:rPr sz="2400" b="0" spc="180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b="0" spc="-2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créditos</a:t>
            </a:r>
            <a:r>
              <a:rPr sz="2400" b="0" spc="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públicos”</a:t>
            </a:r>
            <a:r>
              <a:rPr sz="2400" b="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tem</a:t>
            </a:r>
            <a:r>
              <a:rPr sz="2400" b="0" spc="2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se</a:t>
            </a:r>
            <a:r>
              <a:rPr sz="2400" b="0" spc="2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tornado</a:t>
            </a:r>
            <a:r>
              <a:rPr sz="2400" b="0" spc="2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0" spc="-25" dirty="0">
                <a:solidFill>
                  <a:srgbClr val="FFFFFF"/>
                </a:solidFill>
                <a:latin typeface="Tahoma"/>
                <a:cs typeface="Tahoma"/>
              </a:rPr>
              <a:t>um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modelo</a:t>
            </a:r>
            <a:r>
              <a:rPr sz="2400" b="0" spc="2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de</a:t>
            </a:r>
            <a:r>
              <a:rPr sz="2400" b="0" spc="25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negócios,</a:t>
            </a:r>
            <a:r>
              <a:rPr sz="2400" b="0" spc="2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mediante</a:t>
            </a:r>
            <a:r>
              <a:rPr sz="2400" b="0" spc="2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400" b="0" spc="2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0" spc="-20" dirty="0">
                <a:solidFill>
                  <a:srgbClr val="FFFFFF"/>
                </a:solidFill>
                <a:latin typeface="Tahoma"/>
                <a:cs typeface="Tahoma"/>
              </a:rPr>
              <a:t>qual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400" b="0" spc="420" dirty="0">
                <a:solidFill>
                  <a:srgbClr val="FFFFFF"/>
                </a:solidFill>
                <a:latin typeface="Tahoma"/>
                <a:cs typeface="Tahoma"/>
              </a:rPr>
              <a:t>  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mercado</a:t>
            </a:r>
            <a:r>
              <a:rPr sz="2400" b="0" spc="420" dirty="0">
                <a:solidFill>
                  <a:srgbClr val="FFFFFF"/>
                </a:solidFill>
                <a:latin typeface="Tahoma"/>
                <a:cs typeface="Tahoma"/>
              </a:rPr>
              <a:t>  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se</a:t>
            </a:r>
            <a:r>
              <a:rPr sz="2400" b="0" spc="415" dirty="0">
                <a:solidFill>
                  <a:srgbClr val="FFFFFF"/>
                </a:solidFill>
                <a:latin typeface="Tahoma"/>
                <a:cs typeface="Tahoma"/>
              </a:rPr>
              <a:t>  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apodera</a:t>
            </a:r>
            <a:r>
              <a:rPr sz="2400" b="0" spc="420" dirty="0">
                <a:solidFill>
                  <a:srgbClr val="FFFFFF"/>
                </a:solidFill>
                <a:latin typeface="Tahoma"/>
                <a:cs typeface="Tahoma"/>
              </a:rPr>
              <a:t>   </a:t>
            </a:r>
            <a:r>
              <a:rPr sz="2400" b="0" spc="-25" dirty="0">
                <a:solidFill>
                  <a:srgbClr val="FFFFFF"/>
                </a:solidFill>
                <a:latin typeface="Tahoma"/>
                <a:cs typeface="Tahoma"/>
              </a:rPr>
              <a:t>de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recursos</a:t>
            </a:r>
            <a:r>
              <a:rPr sz="2400" b="0" spc="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públicos</a:t>
            </a:r>
            <a:r>
              <a:rPr sz="2400" b="0" spc="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antes</a:t>
            </a:r>
            <a:r>
              <a:rPr sz="2400" b="0" spc="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mesmo</a:t>
            </a:r>
            <a:r>
              <a:rPr sz="2400" b="0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0" spc="-25" dirty="0">
                <a:solidFill>
                  <a:srgbClr val="FFFFFF"/>
                </a:solidFill>
                <a:latin typeface="Tahoma"/>
                <a:cs typeface="Tahoma"/>
              </a:rPr>
              <a:t>que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tais</a:t>
            </a:r>
            <a:r>
              <a:rPr sz="2400" b="0" spc="459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recursos</a:t>
            </a:r>
            <a:r>
              <a:rPr sz="2400" b="0" spc="459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alcancem</a:t>
            </a:r>
            <a:r>
              <a:rPr sz="2400" b="0" spc="459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os</a:t>
            </a:r>
            <a:r>
              <a:rPr sz="2400" b="0" spc="465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b="0" spc="-10" dirty="0">
                <a:solidFill>
                  <a:srgbClr val="FFFFFF"/>
                </a:solidFill>
                <a:latin typeface="Tahoma"/>
                <a:cs typeface="Tahoma"/>
              </a:rPr>
              <a:t>cofres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públicos.</a:t>
            </a:r>
            <a:r>
              <a:rPr sz="2400" b="0" spc="204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Os</a:t>
            </a:r>
            <a:r>
              <a:rPr sz="2400" b="0" spc="215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recursos</a:t>
            </a:r>
            <a:r>
              <a:rPr sz="2400" b="0" spc="210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públicos</a:t>
            </a:r>
            <a:r>
              <a:rPr sz="2400" b="0" spc="215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sz="2400" b="0" spc="-25" dirty="0">
                <a:solidFill>
                  <a:srgbClr val="FFFFFF"/>
                </a:solidFill>
                <a:latin typeface="Tahoma"/>
                <a:cs typeface="Tahoma"/>
              </a:rPr>
              <a:t>são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desviados</a:t>
            </a:r>
            <a:r>
              <a:rPr sz="2400" b="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durante</a:t>
            </a:r>
            <a:r>
              <a:rPr sz="2400" b="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400" b="0" spc="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seu</a:t>
            </a:r>
            <a:r>
              <a:rPr sz="2400" b="0" spc="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0" spc="-10" dirty="0">
                <a:solidFill>
                  <a:srgbClr val="FFFFFF"/>
                </a:solidFill>
                <a:latin typeface="Tahoma"/>
                <a:cs typeface="Tahoma"/>
              </a:rPr>
              <a:t>percurso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pela</a:t>
            </a:r>
            <a:r>
              <a:rPr sz="2400" b="0" spc="204" dirty="0">
                <a:solidFill>
                  <a:srgbClr val="FFFFFF"/>
                </a:solidFill>
                <a:latin typeface="Tahoma"/>
                <a:cs typeface="Tahoma"/>
              </a:rPr>
              <a:t>  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rede</a:t>
            </a:r>
            <a:r>
              <a:rPr sz="2400" b="0" spc="210" dirty="0">
                <a:solidFill>
                  <a:srgbClr val="FFFFFF"/>
                </a:solidFill>
                <a:latin typeface="Tahoma"/>
                <a:cs typeface="Tahoma"/>
              </a:rPr>
              <a:t>  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bancária,</a:t>
            </a:r>
            <a:r>
              <a:rPr sz="2400" b="0" spc="160" dirty="0">
                <a:solidFill>
                  <a:srgbClr val="FFFFFF"/>
                </a:solidFill>
                <a:latin typeface="Tahoma"/>
                <a:cs typeface="Tahoma"/>
              </a:rPr>
              <a:t>  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tal</a:t>
            </a:r>
            <a:r>
              <a:rPr sz="2400" b="0" spc="165" dirty="0">
                <a:solidFill>
                  <a:srgbClr val="FFFFFF"/>
                </a:solidFill>
                <a:latin typeface="Tahoma"/>
                <a:cs typeface="Tahoma"/>
              </a:rPr>
              <a:t>   </a:t>
            </a:r>
            <a:r>
              <a:rPr sz="2400" b="0" spc="-20" dirty="0">
                <a:solidFill>
                  <a:srgbClr val="FFFFFF"/>
                </a:solidFill>
                <a:latin typeface="Tahoma"/>
                <a:cs typeface="Tahoma"/>
              </a:rPr>
              <a:t>como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acontece</a:t>
            </a:r>
            <a:r>
              <a:rPr sz="2400" b="0" spc="285" dirty="0">
                <a:solidFill>
                  <a:srgbClr val="FFFFFF"/>
                </a:solidFill>
                <a:latin typeface="Tahoma"/>
                <a:cs typeface="Tahoma"/>
              </a:rPr>
              <a:t>   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em</a:t>
            </a:r>
            <a:r>
              <a:rPr sz="2400" b="0" spc="290" dirty="0">
                <a:solidFill>
                  <a:srgbClr val="FFFFFF"/>
                </a:solidFill>
                <a:latin typeface="Tahoma"/>
                <a:cs typeface="Tahoma"/>
              </a:rPr>
              <a:t>   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um</a:t>
            </a:r>
            <a:r>
              <a:rPr sz="2400" b="0" spc="290" dirty="0">
                <a:solidFill>
                  <a:srgbClr val="FFFFFF"/>
                </a:solidFill>
                <a:latin typeface="Tahoma"/>
                <a:cs typeface="Tahoma"/>
              </a:rPr>
              <a:t>    </a:t>
            </a:r>
            <a:r>
              <a:rPr sz="2400" b="0" spc="-10" dirty="0">
                <a:solidFill>
                  <a:srgbClr val="FFFFFF"/>
                </a:solidFill>
                <a:latin typeface="Tahoma"/>
                <a:cs typeface="Tahoma"/>
              </a:rPr>
              <a:t>empréstimo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consignado,</a:t>
            </a:r>
            <a:r>
              <a:rPr sz="2400" b="0" spc="275" dirty="0">
                <a:solidFill>
                  <a:srgbClr val="FFFFFF"/>
                </a:solidFill>
                <a:latin typeface="Tahoma"/>
                <a:cs typeface="Tahoma"/>
              </a:rPr>
              <a:t>  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2400" b="0" spc="280" dirty="0">
                <a:solidFill>
                  <a:srgbClr val="FFFFFF"/>
                </a:solidFill>
                <a:latin typeface="Tahoma"/>
                <a:cs typeface="Tahoma"/>
              </a:rPr>
              <a:t>  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não</a:t>
            </a:r>
            <a:r>
              <a:rPr sz="2400" b="0" spc="280" dirty="0">
                <a:solidFill>
                  <a:srgbClr val="FFFFFF"/>
                </a:solidFill>
                <a:latin typeface="Tahoma"/>
                <a:cs typeface="Tahoma"/>
              </a:rPr>
              <a:t>  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são</a:t>
            </a:r>
            <a:r>
              <a:rPr sz="2400" b="0" spc="275" dirty="0">
                <a:solidFill>
                  <a:srgbClr val="FFFFFF"/>
                </a:solidFill>
                <a:latin typeface="Tahoma"/>
                <a:cs typeface="Tahoma"/>
              </a:rPr>
              <a:t>   </a:t>
            </a:r>
            <a:r>
              <a:rPr sz="2400" b="0" spc="-10" dirty="0">
                <a:solidFill>
                  <a:srgbClr val="FFFFFF"/>
                </a:solidFill>
                <a:latin typeface="Tahoma"/>
                <a:cs typeface="Tahoma"/>
              </a:rPr>
              <a:t>sequer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contabilizados</a:t>
            </a:r>
            <a:r>
              <a:rPr sz="2400" b="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no</a:t>
            </a:r>
            <a:r>
              <a:rPr sz="2400" b="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orçamento</a:t>
            </a:r>
            <a:r>
              <a:rPr sz="2400" b="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0" spc="-10" dirty="0">
                <a:solidFill>
                  <a:srgbClr val="FFFFFF"/>
                </a:solidFill>
                <a:latin typeface="Tahoma"/>
                <a:cs typeface="Tahoma"/>
              </a:rPr>
              <a:t>público.</a:t>
            </a:r>
            <a:endParaRPr sz="2400" b="0" dirty="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7243" y="5251196"/>
            <a:ext cx="5241925" cy="1406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TRIBUTOS</a:t>
            </a:r>
            <a:r>
              <a:rPr sz="2400" b="0" spc="-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0" dirty="0">
                <a:solidFill>
                  <a:srgbClr val="FFFFFF"/>
                </a:solidFill>
                <a:latin typeface="Tahoma"/>
                <a:cs typeface="Tahoma"/>
              </a:rPr>
              <a:t>(CPSEC</a:t>
            </a:r>
            <a:r>
              <a:rPr sz="1800" b="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0" dirty="0">
                <a:solidFill>
                  <a:srgbClr val="FFFFFF"/>
                </a:solidFill>
                <a:latin typeface="Tahoma"/>
                <a:cs typeface="Tahoma"/>
              </a:rPr>
              <a:t>S/A,</a:t>
            </a:r>
            <a:r>
              <a:rPr sz="1800" b="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0" dirty="0">
                <a:solidFill>
                  <a:srgbClr val="FFFFFF"/>
                </a:solidFill>
                <a:latin typeface="Tahoma"/>
                <a:cs typeface="Tahoma"/>
              </a:rPr>
              <a:t>PBH</a:t>
            </a:r>
            <a:r>
              <a:rPr sz="1800" b="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0" spc="-10" dirty="0">
                <a:solidFill>
                  <a:srgbClr val="FFFFFF"/>
                </a:solidFill>
                <a:latin typeface="Tahoma"/>
                <a:cs typeface="Tahoma"/>
              </a:rPr>
              <a:t>ATIVOS</a:t>
            </a:r>
            <a:r>
              <a:rPr sz="1800" b="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0" spc="-20" dirty="0">
                <a:solidFill>
                  <a:srgbClr val="FFFFFF"/>
                </a:solidFill>
                <a:latin typeface="Tahoma"/>
                <a:cs typeface="Tahoma"/>
              </a:rPr>
              <a:t>S/A)</a:t>
            </a:r>
            <a:endParaRPr sz="1800" b="0" dirty="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20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b="0" spc="-30" dirty="0">
                <a:solidFill>
                  <a:srgbClr val="FFFFFF"/>
                </a:solidFill>
                <a:latin typeface="Tahoma"/>
                <a:cs typeface="Tahoma"/>
              </a:rPr>
              <a:t>ROYALTIES</a:t>
            </a:r>
            <a:r>
              <a:rPr sz="2400" b="0" spc="-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600" b="0" dirty="0">
                <a:solidFill>
                  <a:srgbClr val="FFFFFF"/>
                </a:solidFill>
                <a:latin typeface="Tahoma"/>
                <a:cs typeface="Tahoma"/>
              </a:rPr>
              <a:t>(RioPrevidência</a:t>
            </a:r>
            <a:r>
              <a:rPr sz="1600" b="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b="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https://bit.ly/3u0H08u</a:t>
            </a:r>
            <a:r>
              <a:rPr sz="1600" b="0" spc="-10" dirty="0">
                <a:solidFill>
                  <a:srgbClr val="FFFFFF"/>
                </a:solidFill>
                <a:latin typeface="Tahoma"/>
                <a:cs typeface="Tahoma"/>
              </a:rPr>
              <a:t>)</a:t>
            </a:r>
            <a:endParaRPr sz="1600" b="0" dirty="0">
              <a:latin typeface="Tahoma"/>
              <a:cs typeface="Tahoma"/>
            </a:endParaRPr>
          </a:p>
          <a:p>
            <a:pPr marL="354965" indent="-342265">
              <a:lnSpc>
                <a:spcPct val="100000"/>
              </a:lnSpc>
              <a:spcBef>
                <a:spcPts val="25"/>
              </a:spcBef>
              <a:buFont typeface="Arial MT"/>
              <a:buChar char="•"/>
              <a:tabLst>
                <a:tab pos="354965" algn="l"/>
              </a:tabLst>
            </a:pP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RECEITAS</a:t>
            </a:r>
            <a:r>
              <a:rPr sz="2400" b="0" spc="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0" dirty="0">
                <a:solidFill>
                  <a:srgbClr val="FFFFFF"/>
                </a:solidFill>
                <a:latin typeface="Tahoma"/>
                <a:cs typeface="Tahoma"/>
              </a:rPr>
              <a:t>COMERCIAIS</a:t>
            </a:r>
            <a:r>
              <a:rPr sz="2400" b="0" spc="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0" dirty="0">
                <a:solidFill>
                  <a:srgbClr val="FFFFFF"/>
                </a:solidFill>
                <a:latin typeface="Tahoma"/>
                <a:cs typeface="Tahoma"/>
              </a:rPr>
              <a:t>(Nióbio</a:t>
            </a:r>
            <a:r>
              <a:rPr sz="1800" b="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0" dirty="0">
                <a:solidFill>
                  <a:srgbClr val="FFFFFF"/>
                </a:solidFill>
                <a:latin typeface="Tahoma"/>
                <a:cs typeface="Tahoma"/>
              </a:rPr>
              <a:t>em</a:t>
            </a:r>
            <a:r>
              <a:rPr sz="1800" b="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800" b="0" spc="-25" dirty="0">
                <a:solidFill>
                  <a:srgbClr val="FFFFFF"/>
                </a:solidFill>
                <a:latin typeface="Tahoma"/>
                <a:cs typeface="Tahoma"/>
              </a:rPr>
              <a:t>MG</a:t>
            </a:r>
            <a:endParaRPr sz="1800" b="0" dirty="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  <a:spcBef>
                <a:spcPts val="25"/>
              </a:spcBef>
            </a:pPr>
            <a:r>
              <a:rPr sz="1400" b="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https://bit.ly/3tbVh35</a:t>
            </a:r>
            <a:r>
              <a:rPr sz="1400" b="0" spc="85" dirty="0">
                <a:solidFill>
                  <a:srgbClr val="E68200"/>
                </a:solidFill>
                <a:latin typeface="Tahoma"/>
                <a:cs typeface="Tahoma"/>
              </a:rPr>
              <a:t> </a:t>
            </a:r>
            <a:r>
              <a:rPr sz="1800" b="0" spc="-50" dirty="0">
                <a:solidFill>
                  <a:srgbClr val="FFFFFF"/>
                </a:solidFill>
                <a:latin typeface="Tahoma"/>
                <a:cs typeface="Tahoma"/>
              </a:rPr>
              <a:t>)</a:t>
            </a:r>
            <a:endParaRPr sz="1800" b="0" dirty="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04294" y="1588333"/>
            <a:ext cx="3901705" cy="364086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255875" y="5263388"/>
            <a:ext cx="3527425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185"/>
              </a:spcBef>
            </a:pPr>
            <a:r>
              <a:rPr sz="1200" b="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https://auditoriacidada.org.br/conteudo/securitizaca</a:t>
            </a:r>
            <a:r>
              <a:rPr sz="1200" b="0" spc="-10" dirty="0">
                <a:solidFill>
                  <a:srgbClr val="E68200"/>
                </a:solidFill>
                <a:latin typeface="Tahoma"/>
                <a:cs typeface="Tahoma"/>
              </a:rPr>
              <a:t> </a:t>
            </a:r>
            <a:r>
              <a:rPr sz="1200" b="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o-consignado-turbinado-de-recursos-publicos/</a:t>
            </a:r>
            <a:endParaRPr sz="1200" b="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5916593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32073" y="131561"/>
            <a:ext cx="9241854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>
              <a:spcBef>
                <a:spcPts val="0"/>
              </a:spcBef>
              <a:buClr>
                <a:srgbClr val="FF9900"/>
              </a:buClr>
              <a:buFont typeface="Arial" pitchFamily="34" charset="0"/>
              <a:buNone/>
            </a:pPr>
            <a:r>
              <a:rPr lang="pt-BR" altLang="pt-BR" sz="2800" dirty="0">
                <a:solidFill>
                  <a:srgbClr val="92D050"/>
                </a:solidFill>
                <a:latin typeface="Tahoma" pitchFamily="34" charset="0"/>
              </a:rPr>
              <a:t>ELEIÇÕES 2026</a:t>
            </a:r>
            <a:endParaRPr lang="pt-BR" altLang="pt-BR" b="0" dirty="0">
              <a:solidFill>
                <a:srgbClr val="92D050"/>
              </a:solidFill>
              <a:latin typeface="Tahoma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120EAAB-B69C-4A13-68B7-F9BB84139E4F}"/>
              </a:ext>
            </a:extLst>
          </p:cNvPr>
          <p:cNvSpPr txBox="1"/>
          <p:nvPr/>
        </p:nvSpPr>
        <p:spPr>
          <a:xfrm>
            <a:off x="4179548" y="6103610"/>
            <a:ext cx="57639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0" dirty="0">
                <a:hlinkClick r:id="rId3"/>
              </a:rPr>
              <a:t>https://auditoriacidada.org.br/conteudo/envie-a-carta-aberta-eleicoes-2026-aos-partidos-politicos/</a:t>
            </a:r>
            <a:r>
              <a:rPr lang="pt-BR" sz="2000" b="0" dirty="0"/>
              <a:t>  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D0CE6E3-6DA8-6BA9-ACBA-182D99635668}"/>
              </a:ext>
            </a:extLst>
          </p:cNvPr>
          <p:cNvSpPr txBox="1"/>
          <p:nvPr/>
        </p:nvSpPr>
        <p:spPr>
          <a:xfrm>
            <a:off x="680319" y="1143000"/>
            <a:ext cx="84309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A Carta-Aberta Eleições 2026 já pode ser enviada por qualquer pessoa, com 1 clique</a:t>
            </a:r>
          </a:p>
        </p:txBody>
      </p:sp>
      <p:pic>
        <p:nvPicPr>
          <p:cNvPr id="7" name="Imagem 6" descr="Pode ser uma imagem de texto que diz &quot;JUSTICA EL ELEITORAL 2: 3 3.:&quot;- 5: 6 8 9 o BRANCO CORRIGE CORRIGE CONFIRMA Envie a Carta- Carta-Aberta berta Eleições 2026 aos Partidos Políticos com um clique AUDITORIA CIDADÃ DA DÍVIDA&quot;">
            <a:extLst>
              <a:ext uri="{FF2B5EF4-FFF2-40B4-BE49-F238E27FC236}">
                <a16:creationId xmlns:a16="http://schemas.microsoft.com/office/drawing/2014/main" id="{B4A62563-4592-1846-3EC3-605D45CE9F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844" y="2075181"/>
            <a:ext cx="3700556" cy="4625696"/>
          </a:xfrm>
          <a:prstGeom prst="rect">
            <a:avLst/>
          </a:prstGeom>
        </p:spPr>
      </p:pic>
      <p:sp>
        <p:nvSpPr>
          <p:cNvPr id="9" name="object 3">
            <a:extLst>
              <a:ext uri="{FF2B5EF4-FFF2-40B4-BE49-F238E27FC236}">
                <a16:creationId xmlns:a16="http://schemas.microsoft.com/office/drawing/2014/main" id="{171AA31D-4173-2867-6587-8EB85B640D6B}"/>
              </a:ext>
            </a:extLst>
          </p:cNvPr>
          <p:cNvSpPr txBox="1"/>
          <p:nvPr/>
        </p:nvSpPr>
        <p:spPr>
          <a:xfrm>
            <a:off x="4715933" y="2880388"/>
            <a:ext cx="4691156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 algn="ctr">
              <a:lnSpc>
                <a:spcPct val="100000"/>
              </a:lnSpc>
              <a:spcBef>
                <a:spcPts val="100"/>
              </a:spcBef>
            </a:pPr>
            <a:r>
              <a:rPr sz="3200" b="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3200" b="0" spc="175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lang="pt-BR" sz="3200" b="0" dirty="0">
                <a:solidFill>
                  <a:srgbClr val="FFFFFF"/>
                </a:solidFill>
                <a:latin typeface="Tahoma"/>
                <a:cs typeface="Tahoma"/>
              </a:rPr>
              <a:t>ACD já fe</a:t>
            </a:r>
            <a:r>
              <a:rPr lang="pt-BR" sz="3200" dirty="0">
                <a:solidFill>
                  <a:srgbClr val="FFFFFF"/>
                </a:solidFill>
                <a:latin typeface="Tahoma"/>
                <a:cs typeface="Tahoma"/>
              </a:rPr>
              <a:t>z o envio a todos os partidos políticos.</a:t>
            </a:r>
            <a:endParaRPr sz="3200" b="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4032870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D7CD5B23-920E-3661-33DB-435C0853FAE5}"/>
              </a:ext>
            </a:extLst>
          </p:cNvPr>
          <p:cNvSpPr txBox="1"/>
          <p:nvPr/>
        </p:nvSpPr>
        <p:spPr>
          <a:xfrm>
            <a:off x="1428155" y="1752600"/>
            <a:ext cx="7049690" cy="29465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10" algn="ctr">
              <a:lnSpc>
                <a:spcPct val="150000"/>
              </a:lnSpc>
              <a:spcBef>
                <a:spcPts val="130"/>
              </a:spcBef>
            </a:pPr>
            <a:r>
              <a:rPr lang="pt-BR" sz="3200" b="1" spc="60" dirty="0">
                <a:solidFill>
                  <a:srgbClr val="93C500"/>
                </a:solidFill>
                <a:latin typeface="Tahoma"/>
                <a:cs typeface="Tahoma"/>
              </a:rPr>
              <a:t>2 -	PROPOSTA DE EMENDA CONSTITUCIONAL (PEC) 38/2025 - “Reforma Administrativa”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8829A90-AC5C-380B-838A-E5FB22D00373}"/>
              </a:ext>
            </a:extLst>
          </p:cNvPr>
          <p:cNvSpPr txBox="1"/>
          <p:nvPr/>
        </p:nvSpPr>
        <p:spPr>
          <a:xfrm>
            <a:off x="67484" y="228600"/>
            <a:ext cx="9838515" cy="945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ACD preparou folheto novo sobre a “Reforma Administrativa”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FB8E384-6147-269A-C147-D1EDBF1A8A45}"/>
              </a:ext>
            </a:extLst>
          </p:cNvPr>
          <p:cNvSpPr txBox="1"/>
          <p:nvPr/>
        </p:nvSpPr>
        <p:spPr>
          <a:xfrm>
            <a:off x="1828800" y="6369219"/>
            <a:ext cx="694056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https://auditoriacidada.org.br/conteudo/folheto-reforma-administrativa-ou-desmonte</a:t>
            </a:r>
            <a:r>
              <a:rPr lang="pt-BR" dirty="0"/>
              <a:t>/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89F8F92-B822-2D03-65E8-A19F9804A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799" y="1174115"/>
            <a:ext cx="4155069" cy="5195104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D041FEEF-AAD5-3DE5-964E-0E88B40669F0}"/>
              </a:ext>
            </a:extLst>
          </p:cNvPr>
          <p:cNvSpPr txBox="1"/>
          <p:nvPr/>
        </p:nvSpPr>
        <p:spPr>
          <a:xfrm>
            <a:off x="5101360" y="1174115"/>
            <a:ext cx="3886201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kumimoji="0" lang="pt-BR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cs typeface="Tahoma"/>
              </a:rPr>
              <a:t>Novo folheto: importante instrumento de luta, vem sendo amplamente divulgado em diversos espaços e estados do país;</a:t>
            </a:r>
          </a:p>
          <a:p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solidFill>
                  <a:srgbClr val="FFFFFF"/>
                </a:solidFill>
                <a:latin typeface="Tahoma"/>
                <a:cs typeface="Tahoma"/>
              </a:rPr>
              <a:t>Interesses externos: material evidencia a influência do Banco Mundial e do BID, organismos internacionais, na formulação da proposta de Reforma Administrativa;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dirty="0">
                <a:solidFill>
                  <a:srgbClr val="FFFFFF"/>
                </a:solidFill>
                <a:latin typeface="Tahoma"/>
                <a:cs typeface="Tahoma"/>
              </a:rPr>
              <a:t>Desmonte do Estado: folheto alerta que a chamada Reforma Administrativa representa, na prática, um verdadeiro desmonte dos serviços públicos e dos direitos da população. </a:t>
            </a: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cs typeface="Tahoma"/>
            </a:endParaRPr>
          </a:p>
          <a:p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9979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2102" y="152400"/>
            <a:ext cx="9539605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2000" dirty="0">
                <a:solidFill>
                  <a:srgbClr val="93C500"/>
                </a:solidFill>
              </a:rPr>
              <a:t>REUNIÃO</a:t>
            </a:r>
            <a:r>
              <a:rPr sz="2000" spc="-60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CONJUNTA</a:t>
            </a:r>
            <a:r>
              <a:rPr sz="2000" spc="-40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do</a:t>
            </a:r>
            <a:r>
              <a:rPr sz="2000" spc="-45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Conselho</a:t>
            </a:r>
            <a:r>
              <a:rPr sz="2000" spc="20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Político</a:t>
            </a:r>
            <a:r>
              <a:rPr sz="2000" spc="-55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da</a:t>
            </a:r>
            <a:r>
              <a:rPr sz="2000" spc="-10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ACD</a:t>
            </a:r>
            <a:r>
              <a:rPr sz="2000" spc="-40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e</a:t>
            </a:r>
            <a:r>
              <a:rPr sz="2000" spc="-70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da</a:t>
            </a:r>
            <a:r>
              <a:rPr sz="2000" spc="-20" dirty="0">
                <a:solidFill>
                  <a:srgbClr val="93C500"/>
                </a:solidFill>
              </a:rPr>
              <a:t> </a:t>
            </a:r>
            <a:r>
              <a:rPr sz="2000" dirty="0" err="1">
                <a:solidFill>
                  <a:srgbClr val="93C500"/>
                </a:solidFill>
              </a:rPr>
              <a:t>Frente</a:t>
            </a:r>
            <a:r>
              <a:rPr sz="2000" spc="-5" dirty="0">
                <a:solidFill>
                  <a:srgbClr val="93C500"/>
                </a:solidFill>
              </a:rPr>
              <a:t> </a:t>
            </a:r>
            <a:r>
              <a:rPr sz="2000" spc="-10" dirty="0" err="1">
                <a:solidFill>
                  <a:srgbClr val="93C500"/>
                </a:solidFill>
              </a:rPr>
              <a:t>Parlamentar</a:t>
            </a:r>
            <a:endParaRPr sz="2000" dirty="0"/>
          </a:p>
        </p:txBody>
      </p:sp>
      <p:sp>
        <p:nvSpPr>
          <p:cNvPr id="3" name="object 3"/>
          <p:cNvSpPr txBox="1"/>
          <p:nvPr/>
        </p:nvSpPr>
        <p:spPr>
          <a:xfrm>
            <a:off x="312102" y="838200"/>
            <a:ext cx="9307692" cy="5856603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12700" algn="just">
              <a:lnSpc>
                <a:spcPct val="100800"/>
              </a:lnSpc>
              <a:spcBef>
                <a:spcPts val="85"/>
              </a:spcBef>
            </a:pPr>
            <a:r>
              <a:rPr lang="pt-BR" sz="2000" b="1" dirty="0">
                <a:solidFill>
                  <a:srgbClr val="93C500"/>
                </a:solidFill>
                <a:latin typeface="Tahoma"/>
                <a:cs typeface="Tahoma"/>
              </a:rPr>
              <a:t>3 - PEC 65/2023 E A TRANSFORMAÇÃO DO BANCO CENTRAL EM INSTITUIÇÃO SEM CONTROLE, COM PODER PARA COMPRA</a:t>
            </a:r>
            <a:r>
              <a:rPr lang="pt-BR" sz="2000" b="1" dirty="0">
                <a:solidFill>
                  <a:srgbClr val="92D050"/>
                </a:solidFill>
                <a:latin typeface="Tahoma"/>
                <a:cs typeface="Tahoma"/>
              </a:rPr>
              <a:t>R</a:t>
            </a:r>
            <a:r>
              <a:rPr lang="pt-BR" sz="2000" b="1" dirty="0">
                <a:solidFill>
                  <a:srgbClr val="93C500"/>
                </a:solidFill>
                <a:latin typeface="Tahoma"/>
                <a:cs typeface="Tahoma"/>
              </a:rPr>
              <a:t> PAPÉIS PODRES DE BANCOS</a:t>
            </a:r>
            <a:endParaRPr lang="pt-BR" sz="1000" b="1" dirty="0">
              <a:solidFill>
                <a:srgbClr val="93C500"/>
              </a:solidFill>
              <a:latin typeface="Tahoma"/>
              <a:cs typeface="Tahoma"/>
            </a:endParaRPr>
          </a:p>
          <a:p>
            <a:pPr marL="298450" marR="12700" indent="-285750">
              <a:lnSpc>
                <a:spcPct val="100000"/>
              </a:lnSpc>
              <a:spcBef>
                <a:spcPts val="85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Entrega do novo folheto: membros da ACD realizaram a entrega do material, com apoio das entidades, em todos os gabinetes do Senado.</a:t>
            </a:r>
          </a:p>
          <a:p>
            <a:pPr marL="298450" marR="12700" indent="-285750">
              <a:lnSpc>
                <a:spcPct val="100000"/>
              </a:lnSpc>
              <a:spcBef>
                <a:spcPts val="85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Campanha contra a PEC 65/2023: ampliação da mobilização junto aos senadores e senadoras pela rejeição da proposta.</a:t>
            </a:r>
          </a:p>
          <a:p>
            <a:pPr marL="298450" marR="12700" indent="-285750">
              <a:lnSpc>
                <a:spcPct val="100000"/>
              </a:lnSpc>
              <a:spcBef>
                <a:spcPts val="85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Mobilização: disponibilização de ferramenta para envio de carta aos senadores com apenas 1 clique.</a:t>
            </a:r>
          </a:p>
          <a:p>
            <a:pPr marL="298450" marR="12700" indent="-285750">
              <a:lnSpc>
                <a:spcPct val="100000"/>
              </a:lnSpc>
              <a:spcBef>
                <a:spcPts val="85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Mobilização nas redes: ACD vem produzindo conteúdos semanalmente para barrar a PEC 65.</a:t>
            </a:r>
          </a:p>
          <a:p>
            <a:pPr marL="12700" marR="12700">
              <a:lnSpc>
                <a:spcPct val="100800"/>
              </a:lnSpc>
              <a:spcBef>
                <a:spcPts val="85"/>
              </a:spcBef>
            </a:pPr>
            <a:r>
              <a:rPr lang="pt-BR" sz="2000" b="1" dirty="0">
                <a:solidFill>
                  <a:srgbClr val="93C500"/>
                </a:solidFill>
                <a:latin typeface="Tahoma"/>
                <a:cs typeface="Tahoma"/>
              </a:rPr>
              <a:t>4 - FRENTE PARLAMENTAR PELO LIMITE DOS JUROS E AUDITORIA DA DÍVIDA COM PARTICIPAÇÃO POPULAR E CAMPANHA PELO LIMITE DE JUROS (PLP 104/2022)</a:t>
            </a:r>
          </a:p>
          <a:p>
            <a:pPr marL="298450" marR="12700" indent="-285750">
              <a:lnSpc>
                <a:spcPct val="100000"/>
              </a:lnSpc>
              <a:spcBef>
                <a:spcPts val="85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Limite legal dos juros: necessidade cada vez mais evidente de estabelecer um limite para os juros no Brasil.</a:t>
            </a:r>
          </a:p>
          <a:p>
            <a:pPr marL="298450" marR="12700" indent="-285750">
              <a:lnSpc>
                <a:spcPct val="100000"/>
              </a:lnSpc>
              <a:spcBef>
                <a:spcPts val="85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Debate público: jornalista de grande popularidade questiona o privilégio dos juros e divulga o gráfico da ACD.</a:t>
            </a:r>
          </a:p>
          <a:p>
            <a:pPr marL="298450" marR="12700" indent="-285750">
              <a:lnSpc>
                <a:spcPct val="100000"/>
              </a:lnSpc>
              <a:spcBef>
                <a:spcPts val="85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PLP 104/2022: mobilização, com envio de mensagem em 1 clique, para pressionar pela aprovação dos requerimentos e avanço do projeto à CCJ.</a:t>
            </a:r>
            <a:endParaRPr lang="pt-BR" i="1" dirty="0">
              <a:solidFill>
                <a:schemeClr val="bg1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5364638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0AFC9-B3DE-283D-7138-4C448D038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7AF4016C-897F-FC5A-7928-71CEF5D9508D}"/>
              </a:ext>
            </a:extLst>
          </p:cNvPr>
          <p:cNvSpPr txBox="1"/>
          <p:nvPr/>
        </p:nvSpPr>
        <p:spPr>
          <a:xfrm>
            <a:off x="65894" y="283845"/>
            <a:ext cx="9848850" cy="945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É fundamental ampliar a divulgação desse material em todo o país</a:t>
            </a:r>
            <a:endParaRPr lang="pt-BR" sz="1800" dirty="0">
              <a:solidFill>
                <a:srgbClr val="92D050"/>
              </a:solidFill>
              <a:latin typeface="Times New Roman"/>
              <a:cs typeface="Times New Roman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DB4A856-4451-B710-47C5-08B662733C1A}"/>
              </a:ext>
            </a:extLst>
          </p:cNvPr>
          <p:cNvSpPr txBox="1"/>
          <p:nvPr/>
        </p:nvSpPr>
        <p:spPr>
          <a:xfrm>
            <a:off x="4783112" y="5927824"/>
            <a:ext cx="46631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https://auditoriacidada.org.br/conteudo/relator-da-reforma-administrativa-a-pec-do-desmonte-deve-ocorrer-ainda-em-2026-diz-relator/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A2BC9C97-DABF-AF1A-DB6D-7B3F77FC850C}"/>
              </a:ext>
            </a:extLst>
          </p:cNvPr>
          <p:cNvSpPr txBox="1"/>
          <p:nvPr/>
        </p:nvSpPr>
        <p:spPr>
          <a:xfrm>
            <a:off x="4798102" y="1997839"/>
            <a:ext cx="46482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Ø"/>
            </a:pPr>
            <a:r>
              <a:rPr lang="pt-BR" sz="1800" dirty="0">
                <a:solidFill>
                  <a:srgbClr val="FFFFFF"/>
                </a:solidFill>
                <a:latin typeface="Tahoma"/>
                <a:cs typeface="Tahoma"/>
              </a:rPr>
              <a:t>Com 1 clique pressione autoridades brasileiras dos Poderes Legislativo, Executivo e Judiciário a rejeitarem a PEC 38/2025: </a:t>
            </a:r>
            <a:r>
              <a:rPr lang="pt-BR" sz="1800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https://auditoriacidada.org.br/conteudo/com-1-clique-pressione-autoridades-brasileiras-dos-poderes-legislativo-executivo-e-judiciario-a-rejeitarem-a-pec-38-2025/</a:t>
            </a:r>
            <a:r>
              <a:rPr lang="pt-BR" sz="1800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endParaRPr lang="pt-BR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285750" indent="-285750" algn="l">
              <a:buFont typeface="Wingdings" panose="05000000000000000000" pitchFamily="2" charset="2"/>
              <a:buChar char="Ø"/>
            </a:pPr>
            <a:endParaRPr lang="pt-BR" sz="1800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04AC09C-3E3E-BCD2-5CC6-BD479FA03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206" y="1436276"/>
            <a:ext cx="4109300" cy="513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0564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49DFC-19F1-9F8D-1C5E-E088CDEFC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2">
            <a:extLst>
              <a:ext uri="{FF2B5EF4-FFF2-40B4-BE49-F238E27FC236}">
                <a16:creationId xmlns:a16="http://schemas.microsoft.com/office/drawing/2014/main" id="{300D6ECC-9A73-015F-36C6-FCBC64D38C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060" y="0"/>
            <a:ext cx="9696940" cy="6757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marL="34925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449263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pt-BR" dirty="0">
                <a:solidFill>
                  <a:srgbClr val="92D050"/>
                </a:solidFill>
                <a:latin typeface="Tahoma"/>
                <a:cs typeface="Tahoma"/>
              </a:rPr>
              <a:t>REFORMA ADMINISTRATIVA </a:t>
            </a:r>
            <a:r>
              <a:rPr lang="pt-BR" b="0" dirty="0">
                <a:solidFill>
                  <a:srgbClr val="92D050"/>
                </a:solidFill>
                <a:latin typeface="Tahoma"/>
                <a:cs typeface="Tahoma"/>
              </a:rPr>
              <a:t>– Principais riscos para o Estado e os direitos sociais</a:t>
            </a:r>
            <a:endParaRPr lang="pt-BR" b="0" dirty="0">
              <a:solidFill>
                <a:schemeClr val="bg1"/>
              </a:solidFill>
              <a:latin typeface="Tahoma"/>
              <a:cs typeface="Tahoma"/>
            </a:endParaRPr>
          </a:p>
          <a:p>
            <a:pPr marL="377825" indent="-342900">
              <a:spcBef>
                <a:spcPts val="600"/>
              </a:spcBef>
              <a:buClr>
                <a:srgbClr val="FF9900"/>
              </a:buClr>
              <a:buFont typeface="Arial" panose="020B0604020202020204" pitchFamily="34" charset="0"/>
              <a:buChar char="•"/>
            </a:pPr>
            <a:r>
              <a:rPr lang="pt-BR" altLang="pt-BR" sz="2300" b="0" dirty="0">
                <a:solidFill>
                  <a:schemeClr val="bg1"/>
                </a:solidFill>
                <a:latin typeface="Tahoma" panose="020B0604030504040204" pitchFamily="34" charset="0"/>
              </a:rPr>
              <a:t>Desmonte dos serviços públicos de saúde, educação, previdência, assistência social e segurança.</a:t>
            </a:r>
          </a:p>
          <a:p>
            <a:pPr marL="377825" indent="-342900">
              <a:spcBef>
                <a:spcPts val="600"/>
              </a:spcBef>
              <a:buClr>
                <a:srgbClr val="FF9900"/>
              </a:buClr>
              <a:buFont typeface="Arial" panose="020B0604020202020204" pitchFamily="34" charset="0"/>
              <a:buChar char="•"/>
            </a:pPr>
            <a:r>
              <a:rPr lang="pt-BR" sz="2300" b="0" dirty="0">
                <a:solidFill>
                  <a:schemeClr val="bg1"/>
                </a:solidFill>
                <a:latin typeface="Tahoma" panose="020B0604030504040204" pitchFamily="34" charset="0"/>
              </a:rPr>
              <a:t>Ampliação da privatização, terceirização e precarização dos serviços públicos.</a:t>
            </a:r>
          </a:p>
          <a:p>
            <a:pPr marL="377825" indent="-342900">
              <a:spcBef>
                <a:spcPts val="600"/>
              </a:spcBef>
              <a:buClr>
                <a:srgbClr val="FF9900"/>
              </a:buClr>
              <a:buFont typeface="Arial" panose="020B0604020202020204" pitchFamily="34" charset="0"/>
              <a:buChar char="•"/>
            </a:pPr>
            <a:r>
              <a:rPr lang="pt-BR" sz="2300" b="0" dirty="0">
                <a:solidFill>
                  <a:schemeClr val="bg1"/>
                </a:solidFill>
                <a:latin typeface="Tahoma" panose="020B0604030504040204" pitchFamily="34" charset="0"/>
              </a:rPr>
              <a:t>Enfraquecimento da estabilidade dos servidores públicos.</a:t>
            </a:r>
          </a:p>
          <a:p>
            <a:pPr marL="377825" indent="-342900">
              <a:spcBef>
                <a:spcPts val="600"/>
              </a:spcBef>
              <a:buClr>
                <a:srgbClr val="FF9900"/>
              </a:buClr>
              <a:buFont typeface="Arial" panose="020B0604020202020204" pitchFamily="34" charset="0"/>
              <a:buChar char="•"/>
            </a:pPr>
            <a:r>
              <a:rPr lang="pt-BR" sz="2300" b="0" dirty="0">
                <a:solidFill>
                  <a:schemeClr val="bg1"/>
                </a:solidFill>
                <a:latin typeface="Tahoma" panose="020B0604030504040204" pitchFamily="34" charset="0"/>
              </a:rPr>
              <a:t>Ampliação das possibilidades de demissão por "insuficiência de desempenho".</a:t>
            </a:r>
          </a:p>
          <a:p>
            <a:pPr marL="377825" indent="-342900">
              <a:spcBef>
                <a:spcPts val="600"/>
              </a:spcBef>
              <a:buClr>
                <a:srgbClr val="FF9900"/>
              </a:buClr>
              <a:buFont typeface="Arial" panose="020B0604020202020204" pitchFamily="34" charset="0"/>
              <a:buChar char="•"/>
            </a:pPr>
            <a:r>
              <a:rPr lang="pt-BR" sz="2300" b="0" dirty="0">
                <a:solidFill>
                  <a:schemeClr val="bg1"/>
                </a:solidFill>
                <a:latin typeface="Tahoma" panose="020B0604030504040204" pitchFamily="34" charset="0"/>
              </a:rPr>
              <a:t>Fragilização dos concursos públicos e ampliação das contratações pela CLT.</a:t>
            </a:r>
          </a:p>
          <a:p>
            <a:pPr marL="377825" indent="-342900">
              <a:spcBef>
                <a:spcPts val="600"/>
              </a:spcBef>
              <a:buClr>
                <a:srgbClr val="FF9900"/>
              </a:buClr>
              <a:buFont typeface="Arial" panose="020B0604020202020204" pitchFamily="34" charset="0"/>
              <a:buChar char="•"/>
            </a:pPr>
            <a:r>
              <a:rPr lang="pt-BR" sz="2300" b="0" dirty="0">
                <a:solidFill>
                  <a:schemeClr val="bg1"/>
                </a:solidFill>
                <a:latin typeface="Tahoma" panose="020B0604030504040204" pitchFamily="34" charset="0"/>
              </a:rPr>
              <a:t>Limitação de gastos com pessoal e enfraquecimento da capacidade do Estado.</a:t>
            </a:r>
          </a:p>
          <a:p>
            <a:pPr marL="377825" indent="-342900">
              <a:spcBef>
                <a:spcPts val="600"/>
              </a:spcBef>
              <a:buClr>
                <a:srgbClr val="FF9900"/>
              </a:buClr>
              <a:buFont typeface="Arial" panose="020B0604020202020204" pitchFamily="34" charset="0"/>
              <a:buChar char="•"/>
            </a:pPr>
            <a:r>
              <a:rPr lang="pt-BR" sz="2300" b="0" dirty="0">
                <a:solidFill>
                  <a:schemeClr val="bg1"/>
                </a:solidFill>
                <a:latin typeface="Tahoma" panose="020B0604030504040204" pitchFamily="34" charset="0"/>
              </a:rPr>
              <a:t>Centralização de competências na União, com prejuízo ao pacto federativo.</a:t>
            </a:r>
          </a:p>
          <a:p>
            <a:pPr marL="377825" indent="-342900">
              <a:spcBef>
                <a:spcPts val="600"/>
              </a:spcBef>
              <a:buClr>
                <a:srgbClr val="FF9900"/>
              </a:buClr>
              <a:buFont typeface="Arial" panose="020B0604020202020204" pitchFamily="34" charset="0"/>
              <a:buChar char="•"/>
            </a:pPr>
            <a:r>
              <a:rPr lang="pt-BR" sz="2300" b="0" dirty="0">
                <a:solidFill>
                  <a:schemeClr val="bg1"/>
                </a:solidFill>
                <a:latin typeface="Tahoma" panose="020B0604030504040204" pitchFamily="34" charset="0"/>
              </a:rPr>
              <a:t>Influência de organismos internacionais, como BID e Banco Mundial, na formulação da proposta.</a:t>
            </a:r>
          </a:p>
        </p:txBody>
      </p:sp>
    </p:spTree>
    <p:extLst>
      <p:ext uri="{BB962C8B-B14F-4D97-AF65-F5344CB8AC3E}">
        <p14:creationId xmlns:p14="http://schemas.microsoft.com/office/powerpoint/2010/main" val="9176792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349FD-28C0-147A-4402-B8C04368E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F2FB1A4A-681E-D25D-FE65-49D7779B492F}"/>
              </a:ext>
            </a:extLst>
          </p:cNvPr>
          <p:cNvSpPr txBox="1"/>
          <p:nvPr/>
        </p:nvSpPr>
        <p:spPr>
          <a:xfrm>
            <a:off x="65894" y="283845"/>
            <a:ext cx="9848850" cy="139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PEC 38/2025 “Reforma Administrativa” </a:t>
            </a:r>
          </a:p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dirty="0">
                <a:solidFill>
                  <a:srgbClr val="92D050"/>
                </a:solidFill>
                <a:latin typeface="Tahoma"/>
                <a:cs typeface="Tahoma"/>
              </a:rPr>
              <a:t>folheto contra chamada “Reforma Administrativa” é distribuída em diversos espaços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BEE93CA-4D0C-A2DB-1A18-D0EA6589B736}"/>
              </a:ext>
            </a:extLst>
          </p:cNvPr>
          <p:cNvSpPr txBox="1"/>
          <p:nvPr/>
        </p:nvSpPr>
        <p:spPr>
          <a:xfrm>
            <a:off x="609600" y="6223394"/>
            <a:ext cx="655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https://auditoriacidada.org.br/conteudo/parceiro-da-acd-vai-as-ruas-e-distribui-folheto-reforma-administrativa-ou-desmonte/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97D7CF2-7083-7DE3-25B5-3FE718A80F2B}"/>
              </a:ext>
            </a:extLst>
          </p:cNvPr>
          <p:cNvSpPr txBox="1"/>
          <p:nvPr/>
        </p:nvSpPr>
        <p:spPr>
          <a:xfrm>
            <a:off x="4884018" y="2590800"/>
            <a:ext cx="390086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  <a:latin typeface="Tahoma"/>
                <a:ea typeface="ＭＳ Ｐゴシック" panose="020B0600070205080204" pitchFamily="34" charset="-128"/>
                <a:cs typeface="Tahoma"/>
              </a:rPr>
              <a:t>Atividade nas avenidas do entorno da Estação Guará do metrô do Distrito Federal, por onde circulam milhares de pessoas..</a:t>
            </a:r>
          </a:p>
        </p:txBody>
      </p:sp>
      <p:pic>
        <p:nvPicPr>
          <p:cNvPr id="6" name="Imagem 5" descr="Parceiro da ACD vai às ruas e distribui folheto 'Reforma Administrativa ou  Desmonte? - Auditoria Cidadã da Dívida">
            <a:extLst>
              <a:ext uri="{FF2B5EF4-FFF2-40B4-BE49-F238E27FC236}">
                <a16:creationId xmlns:a16="http://schemas.microsoft.com/office/drawing/2014/main" id="{22103625-5B47-9624-FA44-E93887C666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641882"/>
            <a:ext cx="3696984" cy="462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6264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BEEF6-B3BB-9153-9463-99E19356F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1C230CC-00EB-9D53-A91D-D3ABB822D4B4}"/>
              </a:ext>
            </a:extLst>
          </p:cNvPr>
          <p:cNvSpPr txBox="1"/>
          <p:nvPr/>
        </p:nvSpPr>
        <p:spPr>
          <a:xfrm>
            <a:off x="65894" y="283845"/>
            <a:ext cx="9848850" cy="945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PORTARIA DO MGI nº 4.683/2026 ANTECIPA PONTOS RELEVANTES DA PEC 38/2025</a:t>
            </a:r>
            <a:endParaRPr lang="pt-BR" sz="2800" dirty="0">
              <a:solidFill>
                <a:srgbClr val="92D050"/>
              </a:solidFill>
              <a:latin typeface="Tahoma"/>
              <a:cs typeface="Tahoma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089D43A-0849-DFA1-4171-124391DCC9B8}"/>
              </a:ext>
            </a:extLst>
          </p:cNvPr>
          <p:cNvSpPr txBox="1"/>
          <p:nvPr/>
        </p:nvSpPr>
        <p:spPr>
          <a:xfrm>
            <a:off x="609600" y="6223394"/>
            <a:ext cx="65532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https://auditoriacidada.org.br/conteudo/cartilha-contra-chamada-reforma-administrativa-e-distribuida-em-brasilia/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0C6B04C-5BCC-F0A3-2D7B-E7A8C590AFE5}"/>
              </a:ext>
            </a:extLst>
          </p:cNvPr>
          <p:cNvSpPr txBox="1"/>
          <p:nvPr/>
        </p:nvSpPr>
        <p:spPr>
          <a:xfrm>
            <a:off x="5009057" y="1524000"/>
            <a:ext cx="4954248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bg1"/>
                </a:solidFill>
                <a:latin typeface="Tahoma"/>
                <a:ea typeface="ＭＳ Ｐゴシック" panose="020B0600070205080204" pitchFamily="34" charset="-128"/>
                <a:cs typeface="Tahoma"/>
              </a:rPr>
              <a:t>Centraliza no MGI a gestão e a alocação das carreiras transversais, reduzindo a autonomia dos órgãos públicos;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bg1"/>
                </a:solidFill>
                <a:latin typeface="Tahoma"/>
                <a:ea typeface="ＭＳ Ｐゴシック" panose="020B0600070205080204" pitchFamily="34" charset="-128"/>
                <a:cs typeface="Tahoma"/>
              </a:rPr>
              <a:t>Transforma servidores públicos em força de trabalho móvel;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bg1"/>
                </a:solidFill>
                <a:latin typeface="Tahoma"/>
                <a:ea typeface="ＭＳ Ｐゴシック" panose="020B0600070205080204" pitchFamily="34" charset="-128"/>
                <a:cs typeface="Tahoma"/>
              </a:rPr>
              <a:t>Enfraquece as carreiras específicas e os quadros permanentes;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bg1"/>
                </a:solidFill>
                <a:latin typeface="Tahoma"/>
                <a:ea typeface="ＭＳ Ｐゴシック" panose="020B0600070205080204" pitchFamily="34" charset="-128"/>
                <a:cs typeface="Tahoma"/>
              </a:rPr>
              <a:t>Facilita o esvaziamento institucional;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bg1"/>
                </a:solidFill>
                <a:latin typeface="Tahoma"/>
                <a:ea typeface="ＭＳ Ｐゴシック" panose="020B0600070205080204" pitchFamily="34" charset="-128"/>
                <a:cs typeface="Tahoma"/>
              </a:rPr>
              <a:t>Abre espaço para terceirizações, contratações temporárias e outras formas de flexibilização da força de trabalho;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t-BR" sz="2000" dirty="0">
                <a:solidFill>
                  <a:schemeClr val="bg1"/>
                </a:solidFill>
                <a:latin typeface="Tahoma"/>
                <a:ea typeface="ＭＳ Ｐゴシック" panose="020B0600070205080204" pitchFamily="34" charset="-128"/>
                <a:cs typeface="Tahoma"/>
              </a:rPr>
              <a:t>Fragiliza o vínculo entre servidor, órgão, equipe e política pública.</a:t>
            </a:r>
          </a:p>
        </p:txBody>
      </p:sp>
      <p:pic>
        <p:nvPicPr>
          <p:cNvPr id="4" name="Imagem 3" descr="Pode ser uma imagem de texto que diz &quot;Portaria do MGI antecipa a &quot;chamada&quot; Reforma Administrativa e ameaça o serviço público PORTARIA 4.683/2026 4.683/ CENTRALIZAÇÃO MINISTERIO WNSTERID INOVAÇÃO PUBLICOS PUBLICOS A GESTÃO GESTÃO NO MGI EM SERVICOS E DA E RISCO DE DESMONTE DOS MINISTERIOD ORÇAMENTO MINISTÉRIO E ORÇAMENTO DO PLANEJAMENTO E ÓRGÃOS PÚBLICOS FENASPS H NACIONAL POR DIREITOS SOCIAIS AUDITORIA CIDADÄD DA DÍVIDA&quot;">
            <a:extLst>
              <a:ext uri="{FF2B5EF4-FFF2-40B4-BE49-F238E27FC236}">
                <a16:creationId xmlns:a16="http://schemas.microsoft.com/office/drawing/2014/main" id="{082AD0E7-8567-573D-129C-685C317C4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229360"/>
            <a:ext cx="3972242" cy="496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8802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F9C12-F83F-E8E0-9C07-78A0DFEE3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D846433-6687-F8B6-313A-0CC5CA9815B7}"/>
              </a:ext>
            </a:extLst>
          </p:cNvPr>
          <p:cNvSpPr txBox="1"/>
          <p:nvPr/>
        </p:nvSpPr>
        <p:spPr>
          <a:xfrm>
            <a:off x="-228600" y="106302"/>
            <a:ext cx="9848850" cy="945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PRS 8/2025 aprofunda o Arcabouço Fiscal com gatilho automático, mas livra Bolsa-Banqueiro</a:t>
            </a:r>
            <a:endParaRPr lang="pt-BR" sz="1800" dirty="0">
              <a:solidFill>
                <a:srgbClr val="92D050"/>
              </a:solidFill>
              <a:latin typeface="Times New Roman"/>
              <a:cs typeface="Times New Roman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B511445-2256-C5DF-CEB3-2EF772FA3F14}"/>
              </a:ext>
            </a:extLst>
          </p:cNvPr>
          <p:cNvSpPr txBox="1"/>
          <p:nvPr/>
        </p:nvSpPr>
        <p:spPr>
          <a:xfrm>
            <a:off x="3810000" y="6287869"/>
            <a:ext cx="62249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00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https://auditoriacidada.org.br/conteudo/com-1-clique-envie-alerta-aos-parlamentares-projeto-que-limita-a-divida-publica-prs-8-2025-protege-a-bolsa-banqueiro-e-aprofunda-o-arcabouco-fiscal/</a:t>
            </a:r>
            <a:endParaRPr lang="pt-BR" sz="1200" u="sng" spc="-10" dirty="0">
              <a:solidFill>
                <a:srgbClr val="E68200"/>
              </a:solidFill>
              <a:uFill>
                <a:solidFill>
                  <a:srgbClr val="E68200"/>
                </a:solidFill>
              </a:uFill>
              <a:latin typeface="Tahoma"/>
              <a:cs typeface="Tahoma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6CC7EAA-D748-BF82-E6FA-2622180CF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307238"/>
            <a:ext cx="4286250" cy="1651000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3135F50A-878C-30F8-DED0-6626871ABECC}"/>
              </a:ext>
            </a:extLst>
          </p:cNvPr>
          <p:cNvSpPr txBox="1"/>
          <p:nvPr/>
        </p:nvSpPr>
        <p:spPr>
          <a:xfrm>
            <a:off x="609600" y="2895600"/>
            <a:ext cx="4286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hlinkClick r:id="rId3"/>
              </a:rPr>
              <a:t>https://auditoriacidada.org.br/bolsa-banqueiro-nao-2/</a:t>
            </a:r>
            <a:r>
              <a:rPr lang="pt-BR" sz="1600" dirty="0"/>
              <a:t>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5E628C5-2EDB-777F-BDA9-914E54BE5AD0}"/>
              </a:ext>
            </a:extLst>
          </p:cNvPr>
          <p:cNvSpPr txBox="1"/>
          <p:nvPr/>
        </p:nvSpPr>
        <p:spPr>
          <a:xfrm>
            <a:off x="328229" y="3657600"/>
            <a:ext cx="42862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... vedações a reajustes, criação de cargo, emprego ou função, planos de carreira, admissão ou contratação de pessoal, realização de concurso público, revisão de auxílios ou benefícios de qualquer natureza</a:t>
            </a:r>
            <a:r>
              <a:rPr lang="pt-BR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9E98381-6CCC-2A50-4AE5-C9FC86001B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5978" y="1587955"/>
            <a:ext cx="3533013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5855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8A1BD876-151F-AD41-D7B0-62AD5A77E236}"/>
              </a:ext>
            </a:extLst>
          </p:cNvPr>
          <p:cNvSpPr txBox="1"/>
          <p:nvPr/>
        </p:nvSpPr>
        <p:spPr>
          <a:xfrm>
            <a:off x="228600" y="169598"/>
            <a:ext cx="9067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92D050"/>
                </a:solidFill>
                <a:latin typeface="Tahoma"/>
                <a:cs typeface="Tahoma"/>
              </a:rPr>
              <a:t>Com 1 clique pressione autoridades brasileiras dos Poderes Legislativo, Executivo e Judiciário a rejeitarem a PEC 38/2025 e o PRS 8/2025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8AED03F-855A-232E-F2BD-F1D87F50BE01}"/>
              </a:ext>
            </a:extLst>
          </p:cNvPr>
          <p:cNvSpPr txBox="1"/>
          <p:nvPr/>
        </p:nvSpPr>
        <p:spPr>
          <a:xfrm>
            <a:off x="381000" y="6100011"/>
            <a:ext cx="37337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00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https://</a:t>
            </a:r>
            <a:r>
              <a:rPr lang="pt-BR" sz="1000" u="sng" spc="-10" dirty="0" err="1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auditoriacidada.org.br</a:t>
            </a:r>
            <a:r>
              <a:rPr lang="pt-BR" sz="100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/</a:t>
            </a:r>
            <a:r>
              <a:rPr lang="pt-BR" sz="1000" u="sng" spc="-10" dirty="0" err="1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conteudo</a:t>
            </a:r>
            <a:r>
              <a:rPr lang="pt-BR" sz="100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/com-1-clique-pressione-autoridades-brasileiras-dos-poderes-legislativo-executivo-e-judiciario-a-rejeitarem-a-pec-38-2025/</a:t>
            </a:r>
          </a:p>
        </p:txBody>
      </p:sp>
      <p:pic>
        <p:nvPicPr>
          <p:cNvPr id="14340" name="Picture 4">
            <a:extLst>
              <a:ext uri="{FF2B5EF4-FFF2-40B4-BE49-F238E27FC236}">
                <a16:creationId xmlns:a16="http://schemas.microsoft.com/office/drawing/2014/main" id="{AC0EA7E7-FE14-D748-EFAB-B134FD6D6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800225"/>
            <a:ext cx="3440043" cy="429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>
            <a:extLst>
              <a:ext uri="{FF2B5EF4-FFF2-40B4-BE49-F238E27FC236}">
                <a16:creationId xmlns:a16="http://schemas.microsoft.com/office/drawing/2014/main" id="{1666D348-8C00-8D86-5349-18DEC84B1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800224"/>
            <a:ext cx="3440043" cy="429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9A23EAD-F4DE-D1B6-9AD5-8676677736AE}"/>
              </a:ext>
            </a:extLst>
          </p:cNvPr>
          <p:cNvSpPr txBox="1"/>
          <p:nvPr/>
        </p:nvSpPr>
        <p:spPr>
          <a:xfrm>
            <a:off x="4572000" y="6100011"/>
            <a:ext cx="49529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00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https://auditoriacidada.org.br/conteudo/com-1-clique-envie-alerta-aos-parlamentares-projeto-que-limita-a-divida-publica-prs-8-2025-protege-a-bolsa-banqueiro-e-aprofunda-o-arcabouco-fiscal/</a:t>
            </a:r>
          </a:p>
        </p:txBody>
      </p:sp>
    </p:spTree>
    <p:extLst>
      <p:ext uri="{BB962C8B-B14F-4D97-AF65-F5344CB8AC3E}">
        <p14:creationId xmlns:p14="http://schemas.microsoft.com/office/powerpoint/2010/main" val="6703233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D7CD5B23-920E-3661-33DB-435C0853FAE5}"/>
              </a:ext>
            </a:extLst>
          </p:cNvPr>
          <p:cNvSpPr txBox="1"/>
          <p:nvPr/>
        </p:nvSpPr>
        <p:spPr>
          <a:xfrm>
            <a:off x="571500" y="990600"/>
            <a:ext cx="8763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10" algn="ctr">
              <a:lnSpc>
                <a:spcPct val="150000"/>
              </a:lnSpc>
              <a:spcBef>
                <a:spcPts val="130"/>
              </a:spcBef>
            </a:pPr>
            <a:r>
              <a:rPr lang="pt-BR" sz="3200" b="1" spc="60" dirty="0">
                <a:solidFill>
                  <a:srgbClr val="93C500"/>
                </a:solidFill>
                <a:latin typeface="Tahoma"/>
                <a:cs typeface="Tahoma"/>
              </a:rPr>
              <a:t>3 </a:t>
            </a:r>
            <a:r>
              <a:rPr lang="pt-BR" sz="3200" b="1" dirty="0">
                <a:solidFill>
                  <a:srgbClr val="93C500"/>
                </a:solidFill>
                <a:latin typeface="Tahoma"/>
                <a:cs typeface="Tahoma"/>
              </a:rPr>
              <a:t>-</a:t>
            </a:r>
            <a:r>
              <a:rPr lang="pt-BR" sz="3200" b="1" spc="45" dirty="0">
                <a:solidFill>
                  <a:srgbClr val="93C500"/>
                </a:solidFill>
                <a:latin typeface="Tahoma"/>
                <a:cs typeface="Tahoma"/>
              </a:rPr>
              <a:t> </a:t>
            </a:r>
            <a:r>
              <a:rPr lang="pt-BR" sz="3200" b="1" dirty="0">
                <a:solidFill>
                  <a:srgbClr val="93C500"/>
                </a:solidFill>
                <a:latin typeface="Tahoma"/>
                <a:ea typeface="+mj-ea"/>
                <a:cs typeface="Tahoma"/>
              </a:rPr>
              <a:t>	PEC 65/2023 e a transformação do Banco Central em instituição completamente desvinculada dos poderes institucionais, </a:t>
            </a:r>
            <a:r>
              <a:rPr lang="pt-BR" sz="3200" b="1">
                <a:solidFill>
                  <a:srgbClr val="93C500"/>
                </a:solidFill>
                <a:latin typeface="Tahoma"/>
                <a:ea typeface="+mj-ea"/>
                <a:cs typeface="Tahoma"/>
              </a:rPr>
              <a:t>com possibilidade</a:t>
            </a:r>
            <a:r>
              <a:rPr lang="pt-BR" sz="3200" b="1">
                <a:solidFill>
                  <a:srgbClr val="FF0000"/>
                </a:solidFill>
                <a:latin typeface="Tahoma"/>
                <a:ea typeface="+mj-ea"/>
                <a:cs typeface="Tahoma"/>
              </a:rPr>
              <a:t> </a:t>
            </a:r>
            <a:r>
              <a:rPr lang="pt-BR" sz="3200" b="1">
                <a:solidFill>
                  <a:srgbClr val="93C500"/>
                </a:solidFill>
                <a:latin typeface="Tahoma"/>
                <a:ea typeface="+mj-ea"/>
                <a:cs typeface="Tahoma"/>
              </a:rPr>
              <a:t>inclusive </a:t>
            </a:r>
            <a:r>
              <a:rPr lang="pt-BR" sz="3200" b="1">
                <a:solidFill>
                  <a:srgbClr val="92D050"/>
                </a:solidFill>
                <a:latin typeface="Tahoma"/>
                <a:ea typeface="+mj-ea"/>
                <a:cs typeface="Tahoma"/>
              </a:rPr>
              <a:t>de </a:t>
            </a:r>
            <a:r>
              <a:rPr lang="pt-BR" sz="3200" b="1">
                <a:solidFill>
                  <a:srgbClr val="93C500"/>
                </a:solidFill>
                <a:latin typeface="Tahoma"/>
                <a:ea typeface="+mj-ea"/>
                <a:cs typeface="Tahoma"/>
              </a:rPr>
              <a:t>adquirir </a:t>
            </a:r>
            <a:r>
              <a:rPr lang="pt-BR" sz="3200" b="1" dirty="0">
                <a:solidFill>
                  <a:srgbClr val="93C500"/>
                </a:solidFill>
                <a:latin typeface="Tahoma"/>
                <a:ea typeface="+mj-ea"/>
                <a:cs typeface="Tahoma"/>
              </a:rPr>
              <a:t>papéis podres de bancos sem limite ou controle algum</a:t>
            </a:r>
            <a:endParaRPr lang="pt-BR" sz="3200" b="1" dirty="0">
              <a:solidFill>
                <a:srgbClr val="93C5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5961764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FDC53-886E-CBAF-0FD8-1E285F3A23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D7A29422-0F20-EF86-F74D-9B2486194663}"/>
              </a:ext>
            </a:extLst>
          </p:cNvPr>
          <p:cNvSpPr txBox="1"/>
          <p:nvPr/>
        </p:nvSpPr>
        <p:spPr>
          <a:xfrm>
            <a:off x="504825" y="2057400"/>
            <a:ext cx="8896349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A PEC 65/2023 reinaugura a possibilidade de o Banco Central arrematar papel podre de bancos de forma sorrateira. </a:t>
            </a:r>
          </a:p>
          <a:p>
            <a:pPr algn="ctr"/>
            <a:endParaRPr lang="pt-BR" sz="2400" dirty="0">
              <a:solidFill>
                <a:srgbClr val="FFFFFF"/>
              </a:solidFill>
              <a:latin typeface="Tahoma"/>
              <a:cs typeface="Tahoma"/>
            </a:endParaRPr>
          </a:p>
          <a:p>
            <a:pPr algn="ctr"/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Inclui, ao artigo 164 da Constituição Federal, um §8º que diz: </a:t>
            </a:r>
          </a:p>
          <a:p>
            <a:pPr algn="ctr"/>
            <a:endParaRPr lang="pt-BR" sz="2400" dirty="0">
              <a:solidFill>
                <a:srgbClr val="FFFFFF"/>
              </a:solidFill>
              <a:latin typeface="Tahoma"/>
              <a:cs typeface="Tahoma"/>
            </a:endParaRPr>
          </a:p>
          <a:p>
            <a:pPr algn="ctr"/>
            <a:r>
              <a:rPr lang="pt-BR" sz="2400" i="1" dirty="0">
                <a:solidFill>
                  <a:srgbClr val="FFFFFF"/>
                </a:solidFill>
                <a:latin typeface="Tahoma"/>
                <a:cs typeface="Tahoma"/>
              </a:rPr>
              <a:t>“o Banco Central poderá utilizar seus instrumentos de intervenção para manter níveis adequados de liquidez e a funcionalidade dos mercados</a:t>
            </a:r>
            <a:r>
              <a:rPr lang="pt-BR" sz="2400" b="1" i="1" dirty="0">
                <a:solidFill>
                  <a:srgbClr val="FFFFFF"/>
                </a:solidFill>
                <a:latin typeface="Tahoma"/>
                <a:cs typeface="Tahoma"/>
              </a:rPr>
              <a:t>, inclusive mediante negócios jurídicos com entidades e fundos que atuem no mercado secundário de títulos de emissão do Tesouro Nacional</a:t>
            </a:r>
            <a:r>
              <a:rPr lang="pt-BR" sz="2400" i="1" dirty="0">
                <a:solidFill>
                  <a:srgbClr val="FFFFFF"/>
                </a:solidFill>
                <a:latin typeface="Tahoma"/>
                <a:cs typeface="Tahoma"/>
              </a:rPr>
              <a:t>, observados os parâmetros estabelecidos em lei.”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2D21F69-3CA5-615F-22FF-57DEF42A6A27}"/>
              </a:ext>
            </a:extLst>
          </p:cNvPr>
          <p:cNvSpPr txBox="1"/>
          <p:nvPr/>
        </p:nvSpPr>
        <p:spPr>
          <a:xfrm>
            <a:off x="304800" y="152400"/>
            <a:ext cx="9296400" cy="139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PEC 65/2023 </a:t>
            </a:r>
          </a:p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O MAIOR RISCO JÁ APRESENTADO PARA O BANCO CENTRAL</a:t>
            </a:r>
            <a:endParaRPr lang="pt-BR" sz="1800" dirty="0">
              <a:solidFill>
                <a:srgbClr val="92D050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433557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6315F-6F63-1A8A-8253-773478D2D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C3A4AC1-0DA1-1E7B-0793-4D79934F6D83}"/>
              </a:ext>
            </a:extLst>
          </p:cNvPr>
          <p:cNvSpPr txBox="1"/>
          <p:nvPr/>
        </p:nvSpPr>
        <p:spPr>
          <a:xfrm>
            <a:off x="-81213" y="61936"/>
            <a:ext cx="9848850" cy="945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Em 2020 em plena pandemia o mesmo golpe foi tentado na PEC 10/2020  </a:t>
            </a:r>
            <a:endParaRPr lang="pt-BR" sz="1800" dirty="0">
              <a:solidFill>
                <a:srgbClr val="92D050"/>
              </a:solidFill>
              <a:latin typeface="Times New Roman"/>
              <a:cs typeface="Times New Roman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E98233E-2761-A95E-B411-156A0E781447}"/>
              </a:ext>
            </a:extLst>
          </p:cNvPr>
          <p:cNvSpPr txBox="1"/>
          <p:nvPr/>
        </p:nvSpPr>
        <p:spPr>
          <a:xfrm>
            <a:off x="271212" y="6091267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https://www.sindjus.com.br/auditoria-cidada-da-divida-denuncia-que-pec-10-podera-desviar-um-trilhao-de-verbas-publicas-em-favor-dos-bancos/10994/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236C05E-1F47-2DA7-8DCC-F13BC541804C}"/>
              </a:ext>
            </a:extLst>
          </p:cNvPr>
          <p:cNvSpPr txBox="1"/>
          <p:nvPr/>
        </p:nvSpPr>
        <p:spPr>
          <a:xfrm>
            <a:off x="5744348" y="1074509"/>
            <a:ext cx="3850606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rgbClr val="FFFFFF"/>
                </a:solidFill>
                <a:latin typeface="Tahoma"/>
                <a:cs typeface="Tahoma"/>
              </a:rPr>
              <a:t>Aprovada em plena pandemia, a medida não resultou na compra de papéis podres graças à intensa mobilização da ACD e da sociedade (lives, campanhas nas redes sociais, interpelações extrajudiciais, cartas aos ministros do STF e ADI 6417), conforme resposta do BC a pedido de informação apresentado pela ACD em 2025. Como a autorização era restrita ao período da pandemia, o ministro Dias Toffoli arquivou a ADI 6417 sem julgamento do mérito.</a:t>
            </a:r>
            <a:endParaRPr lang="pt-BR" sz="200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791492B-2764-0048-49F7-6ECD83061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310418"/>
            <a:ext cx="5167784" cy="36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2313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5774D-0774-BCAC-3D03-8B70BD8A3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30C98169-3730-C7A9-C33A-35B939FB4445}"/>
              </a:ext>
            </a:extLst>
          </p:cNvPr>
          <p:cNvSpPr txBox="1"/>
          <p:nvPr/>
        </p:nvSpPr>
        <p:spPr>
          <a:xfrm>
            <a:off x="304800" y="182502"/>
            <a:ext cx="9296400" cy="1798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PEC 65 TRANSFORMA O BANCO CENTRAL EM INSTITUIÇÃO COMPLETAMENTE DESVINCULADA DOS CONTROLES INSTITUCIONAIS</a:t>
            </a:r>
            <a:endParaRPr lang="pt-BR" sz="1800" dirty="0">
              <a:solidFill>
                <a:srgbClr val="92D050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A0AB211E-7F3F-60DA-2A69-29AE4CFAE6AC}"/>
              </a:ext>
            </a:extLst>
          </p:cNvPr>
          <p:cNvSpPr txBox="1"/>
          <p:nvPr/>
        </p:nvSpPr>
        <p:spPr>
          <a:xfrm>
            <a:off x="685800" y="1905000"/>
            <a:ext cx="9089390" cy="4347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94335" indent="-381000">
              <a:lnSpc>
                <a:spcPct val="100000"/>
              </a:lnSpc>
              <a:spcBef>
                <a:spcPts val="105"/>
              </a:spcBef>
              <a:buFont typeface="Wingdings" pitchFamily="2" charset="2"/>
              <a:buChar char="Ø"/>
              <a:tabLst>
                <a:tab pos="394335" algn="l"/>
              </a:tabLst>
            </a:pPr>
            <a:r>
              <a:rPr lang="pt-BR" sz="2400" dirty="0">
                <a:solidFill>
                  <a:schemeClr val="bg1"/>
                </a:solidFill>
                <a:latin typeface="Tahoma"/>
                <a:cs typeface="Tahoma"/>
              </a:rPr>
              <a:t>BC p</a:t>
            </a: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oderá adquirir papéis podres de bancos em “negócios jurídicos”, gerando prejuízos sem limites;</a:t>
            </a:r>
          </a:p>
          <a:p>
            <a:pPr marL="394335" indent="-381000">
              <a:lnSpc>
                <a:spcPct val="100000"/>
              </a:lnSpc>
              <a:spcBef>
                <a:spcPts val="105"/>
              </a:spcBef>
              <a:buFont typeface="Wingdings" pitchFamily="2" charset="2"/>
              <a:buChar char="Ø"/>
              <a:tabLst>
                <a:tab pos="394335" algn="l"/>
              </a:tabLst>
            </a:pP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Transferência de riscos privados bilionários para o povo, por meio da dívida pública;</a:t>
            </a:r>
          </a:p>
          <a:p>
            <a:pPr marL="394335" indent="-381000">
              <a:lnSpc>
                <a:spcPct val="100000"/>
              </a:lnSpc>
              <a:spcBef>
                <a:spcPts val="105"/>
              </a:spcBef>
              <a:buFont typeface="Wingdings" pitchFamily="2" charset="2"/>
              <a:buChar char="Ø"/>
              <a:tabLst>
                <a:tab pos="394335" algn="l"/>
              </a:tabLst>
            </a:pP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BC ficará imune, desvinculado de todos os poderes instituídos, e não terá que prestar contas ou se submeter a nenhum dos poderes, ou seja, ficará acima de tudo e de todos!</a:t>
            </a:r>
          </a:p>
          <a:p>
            <a:pPr marL="394335" indent="-381000">
              <a:lnSpc>
                <a:spcPct val="100000"/>
              </a:lnSpc>
              <a:spcBef>
                <a:spcPts val="105"/>
              </a:spcBef>
              <a:buFont typeface="Wingdings" pitchFamily="2" charset="2"/>
              <a:buChar char="Ø"/>
              <a:tabLst>
                <a:tab pos="394335" algn="l"/>
              </a:tabLst>
            </a:pP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Nenhum outro país no mundo possui legislação similar;</a:t>
            </a:r>
          </a:p>
          <a:p>
            <a:pPr marL="394335" indent="-381000">
              <a:lnSpc>
                <a:spcPct val="100000"/>
              </a:lnSpc>
              <a:spcBef>
                <a:spcPts val="105"/>
              </a:spcBef>
              <a:buFont typeface="Wingdings" pitchFamily="2" charset="2"/>
              <a:buChar char="Ø"/>
              <a:tabLst>
                <a:tab pos="394335" algn="l"/>
              </a:tabLst>
            </a:pP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Proposta originada de interesses financeiros privados internacionais, a mando do BIS e do FMI.</a:t>
            </a:r>
            <a:endParaRPr lang="pt-BR" sz="2400" spc="-1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13335">
              <a:lnSpc>
                <a:spcPct val="100000"/>
              </a:lnSpc>
              <a:spcBef>
                <a:spcPts val="105"/>
              </a:spcBef>
              <a:tabLst>
                <a:tab pos="394335" algn="l"/>
              </a:tabLst>
            </a:pPr>
            <a:endParaRPr lang="pt-BR" sz="500" dirty="0">
              <a:latin typeface="Tahoma"/>
              <a:cs typeface="Tahoma"/>
            </a:endParaRPr>
          </a:p>
          <a:p>
            <a:pPr marL="6985" algn="ctr">
              <a:lnSpc>
                <a:spcPct val="100000"/>
              </a:lnSpc>
              <a:spcBef>
                <a:spcPts val="600"/>
              </a:spcBef>
              <a:buSzPct val="96363"/>
              <a:tabLst>
                <a:tab pos="297815" algn="l"/>
              </a:tabLst>
            </a:pPr>
            <a:r>
              <a:rPr lang="pt-BR" sz="2750" b="1" dirty="0">
                <a:solidFill>
                  <a:srgbClr val="92C500"/>
                </a:solidFill>
                <a:latin typeface="Tahoma"/>
                <a:cs typeface="Tahoma"/>
              </a:rPr>
              <a:t>É urgente impedir sua aprovação.</a:t>
            </a:r>
            <a:endParaRPr lang="pt-BR" sz="27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816900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34704-5720-2D1A-80FD-A2E224334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918D83C-5BA5-B8B1-D1C0-3192F74A48B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2102" y="152400"/>
            <a:ext cx="9539605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2000" dirty="0">
                <a:solidFill>
                  <a:srgbClr val="93C500"/>
                </a:solidFill>
              </a:rPr>
              <a:t>REUNIÃO</a:t>
            </a:r>
            <a:r>
              <a:rPr sz="2000" spc="-60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CONJUNTA</a:t>
            </a:r>
            <a:r>
              <a:rPr sz="2000" spc="-40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do</a:t>
            </a:r>
            <a:r>
              <a:rPr sz="2000" spc="-45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Conselho</a:t>
            </a:r>
            <a:r>
              <a:rPr sz="2000" spc="20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Político</a:t>
            </a:r>
            <a:r>
              <a:rPr sz="2000" spc="-55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da</a:t>
            </a:r>
            <a:r>
              <a:rPr sz="2000" spc="-10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ACD</a:t>
            </a:r>
            <a:r>
              <a:rPr sz="2000" spc="-40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e</a:t>
            </a:r>
            <a:r>
              <a:rPr sz="2000" spc="-70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da</a:t>
            </a:r>
            <a:r>
              <a:rPr sz="2000" spc="-20" dirty="0">
                <a:solidFill>
                  <a:srgbClr val="93C500"/>
                </a:solidFill>
              </a:rPr>
              <a:t> </a:t>
            </a:r>
            <a:r>
              <a:rPr sz="2000" dirty="0" err="1">
                <a:solidFill>
                  <a:srgbClr val="93C500"/>
                </a:solidFill>
              </a:rPr>
              <a:t>Frente</a:t>
            </a:r>
            <a:r>
              <a:rPr sz="2000" spc="-5" dirty="0">
                <a:solidFill>
                  <a:srgbClr val="93C500"/>
                </a:solidFill>
              </a:rPr>
              <a:t> </a:t>
            </a:r>
            <a:r>
              <a:rPr sz="2000" spc="-10" dirty="0" err="1">
                <a:solidFill>
                  <a:srgbClr val="93C500"/>
                </a:solidFill>
              </a:rPr>
              <a:t>Parlamentar</a:t>
            </a:r>
            <a:endParaRPr sz="2000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1018243E-3F78-F97F-4B81-2E4E19B6BA4C}"/>
              </a:ext>
            </a:extLst>
          </p:cNvPr>
          <p:cNvSpPr txBox="1"/>
          <p:nvPr/>
        </p:nvSpPr>
        <p:spPr>
          <a:xfrm>
            <a:off x="312102" y="762000"/>
            <a:ext cx="9307692" cy="6271332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12700">
              <a:lnSpc>
                <a:spcPct val="100800"/>
              </a:lnSpc>
              <a:spcBef>
                <a:spcPts val="85"/>
              </a:spcBef>
            </a:pPr>
            <a:r>
              <a:rPr lang="pt-BR" sz="2000" b="1" dirty="0">
                <a:solidFill>
                  <a:srgbClr val="93C500"/>
                </a:solidFill>
                <a:latin typeface="Tahoma"/>
                <a:cs typeface="Tahoma"/>
              </a:rPr>
              <a:t>5 - CURSO “O SISTEMA DA DÍVIDA NO BRASIL E A NECESSIDADE DE AUDITORIA INTEGRAL”</a:t>
            </a:r>
          </a:p>
          <a:p>
            <a:pPr marL="12700" marR="12700">
              <a:lnSpc>
                <a:spcPct val="100800"/>
              </a:lnSpc>
              <a:spcBef>
                <a:spcPts val="85"/>
              </a:spcBef>
            </a:pPr>
            <a:endParaRPr lang="pt-BR" sz="1000" b="1" dirty="0">
              <a:solidFill>
                <a:srgbClr val="93C500"/>
              </a:solidFill>
              <a:latin typeface="Tahoma"/>
              <a:cs typeface="Tahoma"/>
            </a:endParaRPr>
          </a:p>
          <a:p>
            <a:pPr marL="298450" marR="12700" indent="-285750">
              <a:lnSpc>
                <a:spcPct val="100000"/>
              </a:lnSpc>
              <a:spcBef>
                <a:spcPts val="85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Inscrições até dia 02/10/2026.</a:t>
            </a:r>
          </a:p>
          <a:p>
            <a:pPr marL="298450" marR="12700" indent="-285750">
              <a:lnSpc>
                <a:spcPct val="100000"/>
              </a:lnSpc>
              <a:spcBef>
                <a:spcPts val="85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Solicitamos às entidades que divulguem a iniciativa junto às suas bases.</a:t>
            </a:r>
          </a:p>
          <a:p>
            <a:pPr marL="298450" marR="12700" indent="-285750">
              <a:lnSpc>
                <a:spcPct val="100000"/>
              </a:lnSpc>
              <a:spcBef>
                <a:spcPts val="85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Pedimos apoio à participação: avaliar a possibilidade de financiar a participação de membros da diretoria, colaboradores(as) e filiados(as).</a:t>
            </a:r>
          </a:p>
          <a:p>
            <a:pPr marL="298450" marR="12700" indent="-285750">
              <a:lnSpc>
                <a:spcPct val="100000"/>
              </a:lnSpc>
              <a:spcBef>
                <a:spcPts val="85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Importância da formação: destacamos os depoimentos de ex-alunos sobre a relevância do curso para a compreensão da conjuntura.</a:t>
            </a:r>
          </a:p>
          <a:p>
            <a:pPr marL="298450" marR="12700" indent="-285750">
              <a:lnSpc>
                <a:spcPct val="100000"/>
              </a:lnSpc>
              <a:spcBef>
                <a:spcPts val="85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Fortalecimento da atuação: curso contribui para fundamentar e fortalecer a atuação sindical e social.</a:t>
            </a:r>
          </a:p>
          <a:p>
            <a:pPr marL="298450" marR="12700" indent="-285750">
              <a:lnSpc>
                <a:spcPct val="100000"/>
              </a:lnSpc>
              <a:spcBef>
                <a:spcPts val="85"/>
              </a:spcBef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Informações e inscrições: apresentação e detalhes disponíveis no site da ACD.</a:t>
            </a:r>
            <a:endParaRPr lang="pt-BR" sz="500" b="1" dirty="0">
              <a:solidFill>
                <a:schemeClr val="bg1"/>
              </a:solidFill>
              <a:latin typeface="Tahoma"/>
              <a:cs typeface="Tahoma"/>
            </a:endParaRPr>
          </a:p>
          <a:p>
            <a:pPr marL="12700" marR="12700">
              <a:lnSpc>
                <a:spcPct val="100800"/>
              </a:lnSpc>
              <a:spcBef>
                <a:spcPts val="85"/>
              </a:spcBef>
            </a:pPr>
            <a:endParaRPr lang="pt-BR" dirty="0">
              <a:solidFill>
                <a:schemeClr val="bg1"/>
              </a:solidFill>
              <a:latin typeface="Tahoma"/>
              <a:cs typeface="Tahoma"/>
            </a:endParaRPr>
          </a:p>
          <a:p>
            <a:pPr marL="12700" marR="12700">
              <a:lnSpc>
                <a:spcPct val="100800"/>
              </a:lnSpc>
              <a:spcBef>
                <a:spcPts val="85"/>
              </a:spcBef>
            </a:pPr>
            <a:r>
              <a:rPr lang="pt-BR" sz="2000" b="1" dirty="0">
                <a:solidFill>
                  <a:srgbClr val="93C500"/>
                </a:solidFill>
                <a:latin typeface="Tahoma"/>
                <a:cs typeface="Tahoma"/>
              </a:rPr>
              <a:t>6 - ELEIÇÕES 2026</a:t>
            </a:r>
          </a:p>
          <a:p>
            <a:pPr marL="12700" marR="12700">
              <a:lnSpc>
                <a:spcPct val="100000"/>
              </a:lnSpc>
              <a:spcBef>
                <a:spcPts val="85"/>
              </a:spcBef>
            </a:pP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· Carta-Aberta Eleições 2026: iniciativa elaborada pela ACD no âmbito do Conselho Político.</a:t>
            </a:r>
          </a:p>
          <a:p>
            <a:pPr marL="12700" marR="12700">
              <a:lnSpc>
                <a:spcPct val="100000"/>
              </a:lnSpc>
              <a:spcBef>
                <a:spcPts val="85"/>
              </a:spcBef>
            </a:pP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· Envio simplificado: qualquer pessoa pode encaminhar a carta, com apenas 1 clique, a todos os partidos políticos e respectivos candidatos(as).</a:t>
            </a:r>
          </a:p>
          <a:p>
            <a:pPr marL="12700" marR="12700">
              <a:lnSpc>
                <a:spcPct val="100800"/>
              </a:lnSpc>
              <a:spcBef>
                <a:spcPts val="85"/>
              </a:spcBef>
            </a:pPr>
            <a:endParaRPr lang="pt-BR" dirty="0">
              <a:solidFill>
                <a:schemeClr val="bg1"/>
              </a:solidFill>
              <a:latin typeface="Tahoma"/>
              <a:cs typeface="Tahoma"/>
            </a:endParaRPr>
          </a:p>
          <a:p>
            <a:pPr marL="12700" marR="12700">
              <a:lnSpc>
                <a:spcPct val="100000"/>
              </a:lnSpc>
              <a:spcBef>
                <a:spcPts val="85"/>
              </a:spcBef>
            </a:pPr>
            <a:r>
              <a:rPr lang="pt-BR" sz="1800" b="1" dirty="0">
                <a:solidFill>
                  <a:srgbClr val="93C500"/>
                </a:solidFill>
                <a:latin typeface="Tahoma"/>
                <a:cs typeface="Tahoma"/>
              </a:rPr>
              <a:t>7 - </a:t>
            </a:r>
            <a:r>
              <a:rPr lang="pt-BR" b="1" dirty="0">
                <a:solidFill>
                  <a:srgbClr val="93C500"/>
                </a:solidFill>
                <a:latin typeface="Tahoma"/>
                <a:cs typeface="Tahoma"/>
              </a:rPr>
              <a:t> </a:t>
            </a:r>
            <a:r>
              <a:rPr lang="pt-BR" sz="1800" b="1" dirty="0">
                <a:solidFill>
                  <a:srgbClr val="93C500"/>
                </a:solidFill>
                <a:latin typeface="Tahoma"/>
                <a:cs typeface="Tahoma"/>
              </a:rPr>
              <a:t>CONTRARREFORMA DA PREVIDÊNCIA</a:t>
            </a:r>
          </a:p>
          <a:p>
            <a:pPr marL="12700" marR="12700">
              <a:lnSpc>
                <a:spcPct val="100000"/>
              </a:lnSpc>
              <a:spcBef>
                <a:spcPts val="85"/>
              </a:spcBef>
            </a:pPr>
            <a:r>
              <a:rPr lang="pt-BR" sz="1800" dirty="0">
                <a:solidFill>
                  <a:schemeClr val="bg1"/>
                </a:solidFill>
                <a:latin typeface="Tahoma"/>
                <a:cs typeface="Tahoma"/>
              </a:rPr>
              <a:t>· Nova Reforma da Previdência: ex-presidente do Banco Central articula propostas para </a:t>
            </a: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uma</a:t>
            </a:r>
            <a:r>
              <a:rPr lang="pt-BR" sz="1800" dirty="0">
                <a:solidFill>
                  <a:schemeClr val="bg1"/>
                </a:solidFill>
                <a:latin typeface="Tahoma"/>
                <a:cs typeface="Tahoma"/>
              </a:rPr>
              <a:t> nova reforma previdenciária.</a:t>
            </a:r>
            <a:endParaRPr lang="pt-BR" sz="1800" b="1" dirty="0">
              <a:solidFill>
                <a:srgbClr val="93C500"/>
              </a:solidFill>
              <a:latin typeface="Tahoma"/>
              <a:cs typeface="Tahoma"/>
            </a:endParaRPr>
          </a:p>
          <a:p>
            <a:pPr marL="12700" marR="12700">
              <a:lnSpc>
                <a:spcPct val="100800"/>
              </a:lnSpc>
              <a:spcBef>
                <a:spcPts val="85"/>
              </a:spcBef>
            </a:pPr>
            <a:endParaRPr lang="pt-BR" dirty="0">
              <a:solidFill>
                <a:schemeClr val="bg1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2186942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0C017-0CCA-208F-6DB1-021A385FA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42B16A0-087E-50B1-2003-B3CA26FB8DBE}"/>
              </a:ext>
            </a:extLst>
          </p:cNvPr>
          <p:cNvSpPr txBox="1"/>
          <p:nvPr/>
        </p:nvSpPr>
        <p:spPr>
          <a:xfrm>
            <a:off x="-81213" y="61936"/>
            <a:ext cx="9848850" cy="945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Até mesmo economistas ligados ao mercado financeiro reconhecem os danos da PEC 65</a:t>
            </a:r>
            <a:endParaRPr lang="pt-BR" sz="1800" dirty="0">
              <a:solidFill>
                <a:srgbClr val="92D050"/>
              </a:solidFill>
              <a:latin typeface="Times New Roman"/>
              <a:cs typeface="Times New Roman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1132A9C-5008-A022-016A-EA67B4C6700B}"/>
              </a:ext>
            </a:extLst>
          </p:cNvPr>
          <p:cNvSpPr txBox="1"/>
          <p:nvPr/>
        </p:nvSpPr>
        <p:spPr>
          <a:xfrm>
            <a:off x="309312" y="6260742"/>
            <a:ext cx="9067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https://auditoriacidada.org.br/conteudo/economista-que-atua-no-mercado-financeiro-reconhece-riscos-da-pec-65-em-coluna-no-valor/</a:t>
            </a:r>
          </a:p>
        </p:txBody>
      </p:sp>
      <p:pic>
        <p:nvPicPr>
          <p:cNvPr id="2" name="Imagem 1" descr="Economista que atua no mercado financeiro reconhece riscos da PEC 65, em  coluna no Valor - Auditoria Cidadã da Dívida">
            <a:extLst>
              <a:ext uri="{FF2B5EF4-FFF2-40B4-BE49-F238E27FC236}">
                <a16:creationId xmlns:a16="http://schemas.microsoft.com/office/drawing/2014/main" id="{F9A4DDDF-5ED4-9566-E454-64F47B6B8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172193"/>
            <a:ext cx="3962400" cy="4953000"/>
          </a:xfrm>
          <a:prstGeom prst="rect">
            <a:avLst/>
          </a:prstGeom>
        </p:spPr>
      </p:pic>
      <p:pic>
        <p:nvPicPr>
          <p:cNvPr id="4" name="Imagem 3" descr="Até o &quot;mercado&quot; discorda da falta de fiscalização sobre o Banco Central,  prevista na PEC 65/2023 - Auditoria Cidadã da Dívida">
            <a:extLst>
              <a:ext uri="{FF2B5EF4-FFF2-40B4-BE49-F238E27FC236}">
                <a16:creationId xmlns:a16="http://schemas.microsoft.com/office/drawing/2014/main" id="{04E7BFC6-66B3-3DE6-0BE1-A4A37A9801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5518" y="1143000"/>
            <a:ext cx="39624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3628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4F522-1D74-663A-62B1-17EBEFD64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0DA6E93-D63E-740C-C90B-29F8DD2B3D95}"/>
              </a:ext>
            </a:extLst>
          </p:cNvPr>
          <p:cNvSpPr txBox="1"/>
          <p:nvPr/>
        </p:nvSpPr>
        <p:spPr>
          <a:xfrm>
            <a:off x="-81213" y="61936"/>
            <a:ext cx="9848850" cy="945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RISCOS DA PEC 65/2023 PARA O CORPO TÉCNICO DO BANCO CENTRAL</a:t>
            </a:r>
            <a:endParaRPr lang="pt-BR" sz="1800" dirty="0">
              <a:solidFill>
                <a:srgbClr val="92D050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1335BE48-548B-8BD3-EC53-06BAD88E828B}"/>
              </a:ext>
            </a:extLst>
          </p:cNvPr>
          <p:cNvSpPr txBox="1"/>
          <p:nvPr/>
        </p:nvSpPr>
        <p:spPr>
          <a:xfrm>
            <a:off x="381000" y="1371600"/>
            <a:ext cx="9644380" cy="466345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6235" indent="-342900">
              <a:spcBef>
                <a:spcPts val="105"/>
              </a:spcBef>
              <a:buFont typeface="Wingdings" panose="05000000000000000000" pitchFamily="2" charset="2"/>
              <a:buChar char="Ø"/>
              <a:tabLst>
                <a:tab pos="394335" algn="l"/>
              </a:tabLst>
            </a:pP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Fragiliza a autonomia técnica e o regime estatutário;</a:t>
            </a:r>
          </a:p>
          <a:p>
            <a:pPr marL="356235" indent="-342900">
              <a:spcBef>
                <a:spcPts val="105"/>
              </a:spcBef>
              <a:buFont typeface="Wingdings" panose="05000000000000000000" pitchFamily="2" charset="2"/>
              <a:buChar char="Ø"/>
              <a:tabLst>
                <a:tab pos="394335" algn="l"/>
              </a:tabLst>
            </a:pPr>
            <a:endParaRPr lang="pt-BR" sz="2400" spc="-95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94335" indent="-381000">
              <a:lnSpc>
                <a:spcPct val="100000"/>
              </a:lnSpc>
              <a:spcBef>
                <a:spcPts val="105"/>
              </a:spcBef>
              <a:buFont typeface="Wingdings" pitchFamily="2" charset="2"/>
              <a:buChar char="Ø"/>
              <a:tabLst>
                <a:tab pos="394335" algn="l"/>
              </a:tabLst>
            </a:pP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Concentra poderes na Diretoria Colegiada;</a:t>
            </a:r>
          </a:p>
          <a:p>
            <a:pPr marL="394335" indent="-381000">
              <a:lnSpc>
                <a:spcPct val="100000"/>
              </a:lnSpc>
              <a:spcBef>
                <a:spcPts val="105"/>
              </a:spcBef>
              <a:buFont typeface="Wingdings" pitchFamily="2" charset="2"/>
              <a:buChar char="Ø"/>
              <a:tabLst>
                <a:tab pos="394335" algn="l"/>
              </a:tabLst>
            </a:pPr>
            <a:endParaRPr lang="pt-BR" sz="2400" spc="-10" dirty="0">
              <a:latin typeface="Tahoma"/>
              <a:cs typeface="Tahoma"/>
            </a:endParaRPr>
          </a:p>
          <a:p>
            <a:pPr marL="394335" indent="-381000">
              <a:lnSpc>
                <a:spcPct val="100000"/>
              </a:lnSpc>
              <a:spcBef>
                <a:spcPts val="105"/>
              </a:spcBef>
              <a:buFont typeface="Wingdings" pitchFamily="2" charset="2"/>
              <a:buChar char="Ø"/>
              <a:tabLst>
                <a:tab pos="394335" algn="l"/>
              </a:tabLst>
            </a:pP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Amplia a possibilidade de pressões políticas e econômicas sobre o corpo técnico;</a:t>
            </a:r>
          </a:p>
          <a:p>
            <a:pPr marL="13335">
              <a:lnSpc>
                <a:spcPct val="100000"/>
              </a:lnSpc>
              <a:spcBef>
                <a:spcPts val="105"/>
              </a:spcBef>
              <a:tabLst>
                <a:tab pos="394335" algn="l"/>
              </a:tabLst>
            </a:pPr>
            <a:endParaRPr lang="pt-BR" sz="24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94335" indent="-381000">
              <a:lnSpc>
                <a:spcPct val="100000"/>
              </a:lnSpc>
              <a:spcBef>
                <a:spcPts val="105"/>
              </a:spcBef>
              <a:buFont typeface="Wingdings" pitchFamily="2" charset="2"/>
              <a:buChar char="Ø"/>
              <a:tabLst>
                <a:tab pos="394335" algn="l"/>
              </a:tabLst>
            </a:pP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Enfraquece a governança interna e os mecanismos de controle;</a:t>
            </a:r>
          </a:p>
          <a:p>
            <a:pPr marL="13335">
              <a:lnSpc>
                <a:spcPct val="100000"/>
              </a:lnSpc>
              <a:spcBef>
                <a:spcPts val="105"/>
              </a:spcBef>
              <a:tabLst>
                <a:tab pos="394335" algn="l"/>
              </a:tabLst>
            </a:pPr>
            <a:endParaRPr lang="pt-BR" sz="24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94335" indent="-381000">
              <a:lnSpc>
                <a:spcPct val="100000"/>
              </a:lnSpc>
              <a:spcBef>
                <a:spcPts val="105"/>
              </a:spcBef>
              <a:buFont typeface="Wingdings" pitchFamily="2" charset="2"/>
              <a:buChar char="Ø"/>
              <a:tabLst>
                <a:tab pos="394335" algn="l"/>
              </a:tabLst>
            </a:pP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Reduz a transparência e os freios e contrapesos institucionais;</a:t>
            </a:r>
          </a:p>
          <a:p>
            <a:pPr marL="13335">
              <a:lnSpc>
                <a:spcPct val="100000"/>
              </a:lnSpc>
              <a:spcBef>
                <a:spcPts val="105"/>
              </a:spcBef>
              <a:tabLst>
                <a:tab pos="394335" algn="l"/>
              </a:tabLst>
            </a:pPr>
            <a:endParaRPr lang="pt-BR" sz="24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94335" indent="-381000">
              <a:lnSpc>
                <a:spcPct val="100000"/>
              </a:lnSpc>
              <a:spcBef>
                <a:spcPts val="105"/>
              </a:spcBef>
              <a:buFont typeface="Wingdings" pitchFamily="2" charset="2"/>
              <a:buChar char="Ø"/>
              <a:tabLst>
                <a:tab pos="394335" algn="l"/>
              </a:tabLst>
            </a:pP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Foi rejeitada pela maioria dos servidores consultados pelo Sinal.</a:t>
            </a:r>
          </a:p>
          <a:p>
            <a:pPr marL="13335">
              <a:lnSpc>
                <a:spcPct val="100000"/>
              </a:lnSpc>
              <a:spcBef>
                <a:spcPts val="105"/>
              </a:spcBef>
              <a:tabLst>
                <a:tab pos="394335" algn="l"/>
              </a:tabLst>
            </a:pPr>
            <a:endParaRPr lang="pt-BR" sz="50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7841068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F50CA-035A-25BB-D04D-55C33FFAA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D23BF8C-B915-1FB9-EC7A-34D90F74E894}"/>
              </a:ext>
            </a:extLst>
          </p:cNvPr>
          <p:cNvSpPr txBox="1"/>
          <p:nvPr/>
        </p:nvSpPr>
        <p:spPr>
          <a:xfrm>
            <a:off x="94625" y="304800"/>
            <a:ext cx="9848850" cy="945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ACD preparou folheto contra a PEC  65/2023 e fez a distribuição no Congresso Nacional</a:t>
            </a:r>
            <a:endParaRPr lang="pt-BR" sz="1800" dirty="0">
              <a:solidFill>
                <a:srgbClr val="92D050"/>
              </a:solidFill>
              <a:latin typeface="Times New Roman"/>
              <a:cs typeface="Times New Roman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465407F-EF0D-0D62-4127-6BB098DA7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94666"/>
            <a:ext cx="3762900" cy="525853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A82D005-B68F-6BB0-2D79-97F20B55F1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299663"/>
            <a:ext cx="3772426" cy="528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9154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DAEDA-44E7-193A-9419-3C9144093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0CBD3D3-9CAF-0D59-6628-3DFAF5F5E342}"/>
              </a:ext>
            </a:extLst>
          </p:cNvPr>
          <p:cNvSpPr txBox="1"/>
          <p:nvPr/>
        </p:nvSpPr>
        <p:spPr>
          <a:xfrm>
            <a:off x="94625" y="304800"/>
            <a:ext cx="9848850" cy="1372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ACD preparou folheto contra a PEC  65/2023 e fez a distribuição no Senado Federal com o apoio de entidades e do Núcleo DF da ACD</a:t>
            </a:r>
            <a:endParaRPr lang="pt-BR" sz="1800" dirty="0">
              <a:solidFill>
                <a:srgbClr val="92D050"/>
              </a:solidFill>
              <a:latin typeface="Times New Roman"/>
              <a:cs typeface="Times New Roman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2560964-8324-C8C5-7C27-B073A263BA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357" y="1981200"/>
            <a:ext cx="3048000" cy="38100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1FA2ED4-D119-7EBB-8C4E-92CA186B1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850" y="1981200"/>
            <a:ext cx="2146300" cy="3810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B76BC75-91BB-F63D-3BA1-55B29B60D0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7143" y="1981200"/>
            <a:ext cx="28575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7439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E7179-D0C5-E731-C040-CE1F56EC7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8CFB3AE-937A-C7F9-038A-E9D4D435EB5A}"/>
              </a:ext>
            </a:extLst>
          </p:cNvPr>
          <p:cNvSpPr txBox="1"/>
          <p:nvPr/>
        </p:nvSpPr>
        <p:spPr>
          <a:xfrm>
            <a:off x="94625" y="304800"/>
            <a:ext cx="9848850" cy="1372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ACD preparou folheto contra a PEC  65/2023 e fez a distribuição no Senado Federal com o apoio de entidades e do Núcleo DF da ACD</a:t>
            </a:r>
            <a:endParaRPr lang="pt-BR" sz="1800" dirty="0">
              <a:solidFill>
                <a:srgbClr val="92D050"/>
              </a:solidFill>
              <a:latin typeface="Times New Roman"/>
              <a:cs typeface="Times New Roman"/>
            </a:endParaRPr>
          </a:p>
        </p:txBody>
      </p:sp>
      <p:pic>
        <p:nvPicPr>
          <p:cNvPr id="7" name="Imagem 6" descr="Novo Folheto: ACD é recebida de portas, em campanha contra a PEC 65 no  Senado - Auditoria Cidadã da Dívida">
            <a:extLst>
              <a:ext uri="{FF2B5EF4-FFF2-40B4-BE49-F238E27FC236}">
                <a16:creationId xmlns:a16="http://schemas.microsoft.com/office/drawing/2014/main" id="{7C8C6355-0882-5D93-05E2-C649E1659A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3006" y="1739899"/>
            <a:ext cx="3809999" cy="476249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73EC57E-8E05-F2D8-E535-19EA0E74B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512" y="1739900"/>
            <a:ext cx="38100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7854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49BE7-DDDC-8177-DAA0-8EAB781F55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1D12E9E-D61B-ABA5-00EF-813965EC8FF0}"/>
              </a:ext>
            </a:extLst>
          </p:cNvPr>
          <p:cNvSpPr txBox="1"/>
          <p:nvPr/>
        </p:nvSpPr>
        <p:spPr>
          <a:xfrm>
            <a:off x="87130" y="191075"/>
            <a:ext cx="9848850" cy="1824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Faça também a sua parte e envio com um clique o novo folheto sobre a PEC 65 aos senadores e senadoras</a:t>
            </a:r>
          </a:p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 </a:t>
            </a:r>
            <a:endParaRPr lang="pt-BR" sz="1800" dirty="0">
              <a:solidFill>
                <a:srgbClr val="92D050"/>
              </a:solidFill>
              <a:latin typeface="Times New Roman"/>
              <a:cs typeface="Times New Roman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DDBB3B7-145F-3D43-5F0D-6A3DAC4264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752600"/>
            <a:ext cx="3458100" cy="4832586"/>
          </a:xfrm>
          <a:prstGeom prst="rect">
            <a:avLst/>
          </a:prstGeom>
        </p:spPr>
      </p:pic>
      <p:pic>
        <p:nvPicPr>
          <p:cNvPr id="6" name="Imagem 5" descr="Com 1 clique, envie mensagem a senadores e senadoras para que se posicionem  contrariamente à PEC 65/2023. - Auditoria Cidadã da Dívida">
            <a:extLst>
              <a:ext uri="{FF2B5EF4-FFF2-40B4-BE49-F238E27FC236}">
                <a16:creationId xmlns:a16="http://schemas.microsoft.com/office/drawing/2014/main" id="{20992F12-F243-E098-2DDE-89B235B82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742607"/>
            <a:ext cx="3829365" cy="4157597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68E656E5-D6B1-6AD4-FDFE-021B51BD8A7A}"/>
              </a:ext>
            </a:extLst>
          </p:cNvPr>
          <p:cNvSpPr txBox="1"/>
          <p:nvPr/>
        </p:nvSpPr>
        <p:spPr>
          <a:xfrm>
            <a:off x="4572000" y="6020594"/>
            <a:ext cx="45765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https://auditoriacidada.org.br/conteudo/com-1-clique-envie-mensagem-a-senadores-e-senadoras-para-que-se-posicionem-contrariamente-a-pec-65-2023/</a:t>
            </a:r>
          </a:p>
        </p:txBody>
      </p:sp>
    </p:spTree>
    <p:extLst>
      <p:ext uri="{BB962C8B-B14F-4D97-AF65-F5344CB8AC3E}">
        <p14:creationId xmlns:p14="http://schemas.microsoft.com/office/powerpoint/2010/main" val="30564661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B51BE-65E6-8238-C67A-5FABBB110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C359C109-D283-B531-6034-47ED5C9F2A74}"/>
              </a:ext>
            </a:extLst>
          </p:cNvPr>
          <p:cNvSpPr txBox="1"/>
          <p:nvPr/>
        </p:nvSpPr>
        <p:spPr>
          <a:xfrm>
            <a:off x="457200" y="2133600"/>
            <a:ext cx="8763000" cy="3685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810" algn="ctr">
              <a:lnSpc>
                <a:spcPct val="150000"/>
              </a:lnSpc>
              <a:spcBef>
                <a:spcPts val="130"/>
              </a:spcBef>
            </a:pPr>
            <a:r>
              <a:rPr lang="pt-BR" sz="3200" b="1" spc="60" dirty="0">
                <a:solidFill>
                  <a:srgbClr val="93C500"/>
                </a:solidFill>
                <a:latin typeface="Tahoma"/>
                <a:cs typeface="Tahoma"/>
              </a:rPr>
              <a:t>4 </a:t>
            </a:r>
            <a:r>
              <a:rPr lang="pt-BR" sz="3200" b="1" dirty="0">
                <a:solidFill>
                  <a:srgbClr val="93C500"/>
                </a:solidFill>
                <a:latin typeface="Tahoma"/>
                <a:cs typeface="Tahoma"/>
              </a:rPr>
              <a:t>-</a:t>
            </a:r>
            <a:r>
              <a:rPr lang="pt-BR" sz="3200" b="1" spc="45" dirty="0">
                <a:solidFill>
                  <a:srgbClr val="93C500"/>
                </a:solidFill>
                <a:latin typeface="Tahoma"/>
                <a:cs typeface="Tahoma"/>
              </a:rPr>
              <a:t> </a:t>
            </a:r>
            <a:r>
              <a:rPr lang="pt-BR" sz="3200" b="1" dirty="0">
                <a:solidFill>
                  <a:srgbClr val="93C500"/>
                </a:solidFill>
                <a:latin typeface="Tahoma"/>
                <a:ea typeface="+mj-ea"/>
                <a:cs typeface="Tahoma"/>
              </a:rPr>
              <a:t>	FRENTE PARLAMENTAR PELO LIMITE DOS JUROS E AUDITORIA DA DÍVIDA COM PARTICIPAÇÃO POPULAR E CAMPANHA PELO LIMITE DE JUROS (PLP 104/2022)</a:t>
            </a:r>
            <a:endParaRPr lang="pt-BR" sz="3200" b="1" dirty="0">
              <a:solidFill>
                <a:srgbClr val="93C5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765760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774D2-913B-CEF5-DD84-A9D5B5B5E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AC67F5DD-650B-951C-EDF5-E0BA132A46EC}"/>
              </a:ext>
            </a:extLst>
          </p:cNvPr>
          <p:cNvSpPr txBox="1"/>
          <p:nvPr/>
        </p:nvSpPr>
        <p:spPr>
          <a:xfrm>
            <a:off x="523872" y="1496026"/>
            <a:ext cx="8858250" cy="3549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ts val="2865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Luta vem ganhando cada vez mais visibilidade</a:t>
            </a:r>
            <a:endParaRPr lang="pt-BR" sz="1100" dirty="0">
              <a:solidFill>
                <a:srgbClr val="FFFFFF"/>
              </a:solidFill>
              <a:latin typeface="Tahoma"/>
              <a:cs typeface="Tahoma"/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6851E070-B660-5B67-DA1C-5D7874638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680" y="228600"/>
            <a:ext cx="9398635" cy="1107996"/>
          </a:xfrm>
        </p:spPr>
        <p:txBody>
          <a:bodyPr/>
          <a:lstStyle/>
          <a:p>
            <a:pPr algn="ctr"/>
            <a:r>
              <a:rPr lang="pt-BR" sz="2400" dirty="0">
                <a:solidFill>
                  <a:srgbClr val="93C500"/>
                </a:solidFill>
              </a:rPr>
              <a:t>FRENTE PARLAMENTAR PELO LIMITE DOS JUROS E AUDITORIA DA DÍVIDA COM PARTICIPAÇÃO POPULAR E CAMPANHA PELO LIMITE DE JUROS (PLP 104/2022)</a:t>
            </a:r>
            <a:endParaRPr lang="pt-BR" sz="24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DE5D948D-FC60-6AA0-CAB0-C4AF06F25C82}"/>
              </a:ext>
            </a:extLst>
          </p:cNvPr>
          <p:cNvSpPr txBox="1"/>
          <p:nvPr/>
        </p:nvSpPr>
        <p:spPr>
          <a:xfrm>
            <a:off x="308951" y="6236433"/>
            <a:ext cx="46440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hlinkClick r:id="rId2"/>
              </a:rPr>
              <a:t>https://auditoriacidada.org.br/conteudo/jornalista-de-grande-popularidade-questiona-o-privilegio-dos-juros-e-divulga-o-grafico-da-acd/</a:t>
            </a:r>
            <a:r>
              <a:rPr lang="pt-BR" sz="1200" dirty="0"/>
              <a:t> 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F77D4A7-9F30-8DBA-1990-3C220BAA64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004115"/>
            <a:ext cx="3385027" cy="423231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95F0D48-09A8-9F47-492E-DF25A7A726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3805" y="1944469"/>
            <a:ext cx="3385028" cy="4232318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316F6FB0-F352-A67B-8054-32CDE95C3A5E}"/>
              </a:ext>
            </a:extLst>
          </p:cNvPr>
          <p:cNvSpPr txBox="1"/>
          <p:nvPr/>
        </p:nvSpPr>
        <p:spPr>
          <a:xfrm>
            <a:off x="4952997" y="6236432"/>
            <a:ext cx="39624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hlinkClick r:id="rId5"/>
              </a:rPr>
              <a:t>https://auditoriacidada.org.br/conteudo/jornal-a-verdade-denuncia-sistema-da-divida-e-impactos-nas-areas-sociais/</a:t>
            </a:r>
            <a:r>
              <a:rPr lang="pt-BR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573816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7BB0A-96DD-12C6-52E0-E62C981FA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E795F9AC-B7E0-4F35-0B47-DBF87534289F}"/>
              </a:ext>
            </a:extLst>
          </p:cNvPr>
          <p:cNvSpPr txBox="1"/>
          <p:nvPr/>
        </p:nvSpPr>
        <p:spPr>
          <a:xfrm>
            <a:off x="4719628" y="1796409"/>
            <a:ext cx="4691930" cy="37317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 algn="ctr">
              <a:lnSpc>
                <a:spcPts val="2865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3200" dirty="0">
                <a:solidFill>
                  <a:srgbClr val="FFFFFF"/>
                </a:solidFill>
                <a:latin typeface="Tahoma"/>
                <a:cs typeface="Tahoma"/>
              </a:rPr>
              <a:t>O Dr. Miguel </a:t>
            </a:r>
            <a:r>
              <a:rPr lang="pt-BR" sz="3200" dirty="0" err="1">
                <a:solidFill>
                  <a:srgbClr val="FFFFFF"/>
                </a:solidFill>
                <a:latin typeface="Tahoma"/>
                <a:cs typeface="Tahoma"/>
              </a:rPr>
              <a:t>Nicolelis</a:t>
            </a:r>
            <a:r>
              <a:rPr lang="pt-BR" sz="3200" dirty="0">
                <a:solidFill>
                  <a:srgbClr val="FFFFFF"/>
                </a:solidFill>
                <a:latin typeface="Tahoma"/>
                <a:cs typeface="Tahoma"/>
              </a:rPr>
              <a:t> destacou a importância da realização de uma auditoria da Dívida Pública para compreender como os recursos do país são utilizados e mencionou conhecer o trabalho da ACD.</a:t>
            </a:r>
            <a:endParaRPr lang="pt-BR" sz="1100" dirty="0">
              <a:solidFill>
                <a:srgbClr val="FFFFFF"/>
              </a:solidFill>
              <a:latin typeface="Tahoma"/>
              <a:cs typeface="Tahoma"/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A25DFB60-0B97-D7CA-7A0E-E8FA77F2D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680" y="228600"/>
            <a:ext cx="9398635" cy="738664"/>
          </a:xfrm>
        </p:spPr>
        <p:txBody>
          <a:bodyPr/>
          <a:lstStyle/>
          <a:p>
            <a:pPr algn="ctr"/>
            <a:r>
              <a:rPr lang="pt-BR" sz="2400" dirty="0">
                <a:solidFill>
                  <a:srgbClr val="93C500"/>
                </a:solidFill>
              </a:rPr>
              <a:t>RENOMADO CIENTISTA BRASILEIRO CITA A ACD E COBRA AUDITORIA DA DÍVIDA PÚBLICA</a:t>
            </a:r>
            <a:endParaRPr lang="pt-BR" sz="24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AA38971-9068-0E08-0E06-918E1CD503AF}"/>
              </a:ext>
            </a:extLst>
          </p:cNvPr>
          <p:cNvSpPr txBox="1"/>
          <p:nvPr/>
        </p:nvSpPr>
        <p:spPr>
          <a:xfrm>
            <a:off x="181175" y="6357345"/>
            <a:ext cx="92388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hlinkClick r:id="rId2"/>
              </a:rPr>
              <a:t>https://auditoriacidada.org.br/conteudo/video-renomado-cientista-brasileiro-cita-a-acd-e-cobra-auditoria-da-divida-publica/</a:t>
            </a:r>
            <a:r>
              <a:rPr lang="pt-BR" sz="1200" dirty="0"/>
              <a:t>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480385C-5380-5C32-E215-A0B3C6ACA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470" y="1100545"/>
            <a:ext cx="4202260" cy="525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07683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4E8A4-CD7E-2CE3-7063-D30FEC967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0DABD31D-6F17-B55F-DE97-1FBB32FF7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680" y="228600"/>
            <a:ext cx="9398635" cy="1107996"/>
          </a:xfrm>
        </p:spPr>
        <p:txBody>
          <a:bodyPr/>
          <a:lstStyle/>
          <a:p>
            <a:pPr algn="ctr"/>
            <a:r>
              <a:rPr lang="pt-BR" sz="2400" dirty="0">
                <a:solidFill>
                  <a:srgbClr val="93C500"/>
                </a:solidFill>
              </a:rPr>
              <a:t>FRENTE PARLAMENTAR PELO LIMITE DOS JUROS E AUDITORIA DA DÍVIDA COM PARTICIPAÇÃO POPULAR E CAMPANHA PELO LIMITE DE JUROS (PLP 104/2022)</a:t>
            </a:r>
            <a:endParaRPr lang="pt-BR" sz="2400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4516651-3032-023F-6EB3-1BD4C6144299}"/>
              </a:ext>
            </a:extLst>
          </p:cNvPr>
          <p:cNvSpPr txBox="1"/>
          <p:nvPr/>
        </p:nvSpPr>
        <p:spPr>
          <a:xfrm>
            <a:off x="457200" y="5791200"/>
            <a:ext cx="43238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hlinkClick r:id="rId2"/>
              </a:rPr>
              <a:t>https://auditoriacidada.org.br/conteudo/com-1-clique-pressione-o-presidente-da-camara-dos-deputados-para-que-aprove-os-requerimentos-e-o-plp-104-2022-avance-para-a-ccj/</a:t>
            </a:r>
            <a:r>
              <a:rPr lang="pt-BR" sz="1200" dirty="0"/>
              <a:t>  </a:t>
            </a:r>
          </a:p>
        </p:txBody>
      </p:sp>
      <p:pic>
        <p:nvPicPr>
          <p:cNvPr id="6" name="Imagem 5" descr="Com 1 clique pressione o presidente da Câmara dos Deputados para que aprove os Requerimentos e o PLP 104/2022 avance para a CCJ">
            <a:extLst>
              <a:ext uri="{FF2B5EF4-FFF2-40B4-BE49-F238E27FC236}">
                <a16:creationId xmlns:a16="http://schemas.microsoft.com/office/drawing/2014/main" id="{B341FC43-796E-AC6B-DEED-CD5F607645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" y="1532456"/>
            <a:ext cx="3947951" cy="4286348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2874F15D-54DD-CD04-15A7-2945991E5AE7}"/>
              </a:ext>
            </a:extLst>
          </p:cNvPr>
          <p:cNvSpPr txBox="1"/>
          <p:nvPr/>
        </p:nvSpPr>
        <p:spPr>
          <a:xfrm>
            <a:off x="5200338" y="5867400"/>
            <a:ext cx="44519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hlinkClick r:id="rId4"/>
              </a:rPr>
              <a:t>https://auditoriacidada.org.br/conteudo/entenda-o-plp-104-2022-que-impoe-limite-para-taxa-de-juros-no-brasil/</a:t>
            </a:r>
            <a:r>
              <a:rPr lang="pt-BR" sz="1200" dirty="0"/>
              <a:t> 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9E46DC4-901E-CBD7-57A1-8547B16AAE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8452" y="1504852"/>
            <a:ext cx="3795548" cy="428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095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781573-ACB4-F331-83A2-2F6A5AA78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760525D-5460-F97C-A47C-F6DFFF3706E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2102" y="152400"/>
            <a:ext cx="9539605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25"/>
              </a:spcBef>
            </a:pPr>
            <a:r>
              <a:rPr sz="2000" dirty="0">
                <a:solidFill>
                  <a:srgbClr val="93C500"/>
                </a:solidFill>
              </a:rPr>
              <a:t>REUNIÃO</a:t>
            </a:r>
            <a:r>
              <a:rPr sz="2000" spc="-60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CONJUNTA</a:t>
            </a:r>
            <a:r>
              <a:rPr sz="2000" spc="-40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do</a:t>
            </a:r>
            <a:r>
              <a:rPr sz="2000" spc="-45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Conselho</a:t>
            </a:r>
            <a:r>
              <a:rPr sz="2000" spc="20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Político</a:t>
            </a:r>
            <a:r>
              <a:rPr sz="2000" spc="-55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da</a:t>
            </a:r>
            <a:r>
              <a:rPr sz="2000" spc="-10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ACD</a:t>
            </a:r>
            <a:r>
              <a:rPr sz="2000" spc="-40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e</a:t>
            </a:r>
            <a:r>
              <a:rPr sz="2000" spc="-70" dirty="0">
                <a:solidFill>
                  <a:srgbClr val="93C500"/>
                </a:solidFill>
              </a:rPr>
              <a:t> </a:t>
            </a:r>
            <a:r>
              <a:rPr sz="2000" dirty="0">
                <a:solidFill>
                  <a:srgbClr val="93C500"/>
                </a:solidFill>
              </a:rPr>
              <a:t>da</a:t>
            </a:r>
            <a:r>
              <a:rPr sz="2000" spc="-20" dirty="0">
                <a:solidFill>
                  <a:srgbClr val="93C500"/>
                </a:solidFill>
              </a:rPr>
              <a:t> </a:t>
            </a:r>
            <a:r>
              <a:rPr sz="2000" dirty="0" err="1">
                <a:solidFill>
                  <a:srgbClr val="93C500"/>
                </a:solidFill>
              </a:rPr>
              <a:t>Frente</a:t>
            </a:r>
            <a:r>
              <a:rPr sz="2000" spc="-5" dirty="0">
                <a:solidFill>
                  <a:srgbClr val="93C500"/>
                </a:solidFill>
              </a:rPr>
              <a:t> </a:t>
            </a:r>
            <a:r>
              <a:rPr sz="2000" spc="-10" dirty="0" err="1">
                <a:solidFill>
                  <a:srgbClr val="93C500"/>
                </a:solidFill>
              </a:rPr>
              <a:t>Parlamentar</a:t>
            </a:r>
            <a:endParaRPr sz="2000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49A48081-C937-80FA-2CE1-13388EF03846}"/>
              </a:ext>
            </a:extLst>
          </p:cNvPr>
          <p:cNvSpPr txBox="1"/>
          <p:nvPr/>
        </p:nvSpPr>
        <p:spPr>
          <a:xfrm>
            <a:off x="312102" y="685800"/>
            <a:ext cx="9307692" cy="5984139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12700">
              <a:lnSpc>
                <a:spcPct val="100000"/>
              </a:lnSpc>
              <a:spcBef>
                <a:spcPts val="85"/>
              </a:spcBef>
            </a:pPr>
            <a:r>
              <a:rPr lang="pt-BR" sz="1800" dirty="0">
                <a:solidFill>
                  <a:schemeClr val="bg1"/>
                </a:solidFill>
                <a:latin typeface="Tahoma"/>
                <a:cs typeface="Tahoma"/>
              </a:rPr>
              <a:t>· Aposentadoria aos 78 anos: Banco Mundial defende aumento extremo da idade para aposentadoria, apontado como mais um ataque aos direitos do povo brasileiro.</a:t>
            </a:r>
          </a:p>
          <a:p>
            <a:pPr marL="12700" marR="12700">
              <a:lnSpc>
                <a:spcPct val="100000"/>
              </a:lnSpc>
              <a:spcBef>
                <a:spcPts val="85"/>
              </a:spcBef>
            </a:pPr>
            <a:endParaRPr lang="pt-BR" b="1" dirty="0">
              <a:solidFill>
                <a:schemeClr val="bg1"/>
              </a:solidFill>
              <a:latin typeface="Tahoma"/>
              <a:cs typeface="Tahoma"/>
            </a:endParaRPr>
          </a:p>
          <a:p>
            <a:pPr marL="12700" marR="12700">
              <a:lnSpc>
                <a:spcPct val="100000"/>
              </a:lnSpc>
              <a:spcBef>
                <a:spcPts val="85"/>
              </a:spcBef>
            </a:pPr>
            <a:r>
              <a:rPr lang="pt-BR" b="1" dirty="0">
                <a:solidFill>
                  <a:srgbClr val="93C500"/>
                </a:solidFill>
                <a:latin typeface="Tahoma"/>
                <a:cs typeface="Tahoma"/>
              </a:rPr>
              <a:t>8 - LUTA PELA EXTINÇÃO DO CONFISCO PREVIDENCIÁRIO SOBRE OS PROVENTOS DOS SERVIDORES PÚBLICOS APOSENTADOS E PENSIONISTAS</a:t>
            </a:r>
          </a:p>
          <a:p>
            <a:pPr marL="12700" marR="12700">
              <a:lnSpc>
                <a:spcPct val="100800"/>
              </a:lnSpc>
              <a:spcBef>
                <a:spcPts val="85"/>
              </a:spcBef>
            </a:pPr>
            <a:endParaRPr lang="pt-BR" sz="500" b="1" dirty="0">
              <a:solidFill>
                <a:srgbClr val="93C500"/>
              </a:solidFill>
              <a:latin typeface="Tahoma"/>
              <a:cs typeface="Tahoma"/>
            </a:endParaRPr>
          </a:p>
          <a:p>
            <a:pPr marL="12700" marR="12700">
              <a:lnSpc>
                <a:spcPct val="100000"/>
              </a:lnSpc>
              <a:spcBef>
                <a:spcPts val="85"/>
              </a:spcBef>
            </a:pP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· Fim do confisco previdenciário: necessidade de acabar com o confisco sobre aposentados do setor público, pauta defendida pela ACD há vários anos. </a:t>
            </a:r>
          </a:p>
          <a:p>
            <a:pPr marL="12700" marR="12700">
              <a:lnSpc>
                <a:spcPct val="100000"/>
              </a:lnSpc>
              <a:spcBef>
                <a:spcPts val="85"/>
              </a:spcBef>
            </a:pP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· Mobilização nacional: trabalho da ACD ganha destaque no Encontro Nacional contra o confisco previdenciário incidente sobre servidores.</a:t>
            </a:r>
            <a:br>
              <a:rPr lang="pt-BR" dirty="0">
                <a:solidFill>
                  <a:schemeClr val="bg1"/>
                </a:solidFill>
                <a:latin typeface="Tahoma"/>
                <a:cs typeface="Tahoma"/>
              </a:rPr>
            </a:br>
            <a:br>
              <a:rPr lang="pt-BR" dirty="0">
                <a:solidFill>
                  <a:schemeClr val="bg1"/>
                </a:solidFill>
                <a:latin typeface="Tahoma"/>
                <a:cs typeface="Tahoma"/>
              </a:rPr>
            </a:br>
            <a:r>
              <a:rPr lang="pt-BR" b="1" dirty="0">
                <a:solidFill>
                  <a:srgbClr val="93C500"/>
                </a:solidFill>
                <a:latin typeface="Tahoma"/>
                <a:cs typeface="Tahoma"/>
              </a:rPr>
              <a:t>9 - NÚCLEOS DA ACD</a:t>
            </a:r>
          </a:p>
          <a:p>
            <a:pPr marL="12700" marR="12700">
              <a:lnSpc>
                <a:spcPct val="100800"/>
              </a:lnSpc>
              <a:spcBef>
                <a:spcPts val="85"/>
              </a:spcBef>
            </a:pPr>
            <a:endParaRPr lang="pt-BR" sz="500" b="1" dirty="0">
              <a:solidFill>
                <a:srgbClr val="93C500"/>
              </a:solidFill>
              <a:latin typeface="Tahoma"/>
              <a:cs typeface="Tahoma"/>
            </a:endParaRPr>
          </a:p>
          <a:p>
            <a:pPr marL="12700" marR="12700">
              <a:lnSpc>
                <a:spcPct val="100000"/>
              </a:lnSpc>
              <a:spcBef>
                <a:spcPts val="85"/>
              </a:spcBef>
            </a:pP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· Informes dos Núcleos: atualização dos encaminhamentos e propostas definidos na reunião de 01/09/2026.</a:t>
            </a:r>
          </a:p>
          <a:p>
            <a:pPr marL="12700" marR="12700">
              <a:lnSpc>
                <a:spcPct val="100800"/>
              </a:lnSpc>
              <a:spcBef>
                <a:spcPts val="85"/>
              </a:spcBef>
            </a:pP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· Entrega de Relatórios das dívidas estaduais de SP, MG e RJ aos candidatos a governos estaduais.</a:t>
            </a:r>
            <a:br>
              <a:rPr lang="pt-BR" dirty="0">
                <a:solidFill>
                  <a:schemeClr val="bg1"/>
                </a:solidFill>
                <a:latin typeface="Tahoma"/>
                <a:cs typeface="Tahoma"/>
              </a:rPr>
            </a:br>
            <a:r>
              <a:rPr lang="pt-BR" sz="2000" b="1" dirty="0">
                <a:solidFill>
                  <a:srgbClr val="93C500"/>
                </a:solidFill>
                <a:latin typeface="Tahoma"/>
                <a:cs typeface="Tahoma"/>
              </a:rPr>
              <a:t>10 -  DIVULGAÇÃO DA CAMPANHA DE ARRECADAÇÃO DE RECURSOS PARA A ACD</a:t>
            </a:r>
          </a:p>
          <a:p>
            <a:pPr marL="12700" marR="12700">
              <a:lnSpc>
                <a:spcPct val="100800"/>
              </a:lnSpc>
              <a:spcBef>
                <a:spcPts val="85"/>
              </a:spcBef>
            </a:pPr>
            <a:endParaRPr lang="pt-BR" sz="500" b="1" dirty="0">
              <a:solidFill>
                <a:srgbClr val="93C500"/>
              </a:solidFill>
              <a:latin typeface="Tahoma"/>
              <a:cs typeface="Tahoma"/>
            </a:endParaRPr>
          </a:p>
          <a:p>
            <a:pPr marL="12700" marR="12700">
              <a:lnSpc>
                <a:spcPct val="100800"/>
              </a:lnSpc>
              <a:spcBef>
                <a:spcPts val="85"/>
              </a:spcBef>
            </a:pP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· Doações podem ser feitas via PIX 12537204000145 ou </a:t>
            </a:r>
            <a:r>
              <a:rPr lang="pt-BR" dirty="0">
                <a:solidFill>
                  <a:schemeClr val="bg1"/>
                </a:solidFill>
                <a:latin typeface="Tahoma"/>
                <a:cs typeface="Tahoma"/>
                <a:hlinkClick r:id="rId2"/>
              </a:rPr>
              <a:t>https://auditoriacidada.org.br/</a:t>
            </a:r>
            <a:r>
              <a:rPr lang="pt-BR" dirty="0" err="1">
                <a:solidFill>
                  <a:schemeClr val="bg1"/>
                </a:solidFill>
                <a:latin typeface="Tahoma"/>
                <a:cs typeface="Tahoma"/>
                <a:hlinkClick r:id="rId2"/>
              </a:rPr>
              <a:t>doacao</a:t>
            </a:r>
            <a:r>
              <a:rPr lang="pt-BR" dirty="0">
                <a:solidFill>
                  <a:schemeClr val="bg1"/>
                </a:solidFill>
                <a:latin typeface="Tahoma"/>
                <a:cs typeface="Tahoma"/>
                <a:hlinkClick r:id="rId2"/>
              </a:rPr>
              <a:t>/</a:t>
            </a: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. </a:t>
            </a:r>
          </a:p>
          <a:p>
            <a:pPr marL="12700" marR="12700">
              <a:lnSpc>
                <a:spcPct val="100800"/>
              </a:lnSpc>
              <a:spcBef>
                <a:spcPts val="85"/>
              </a:spcBef>
            </a:pPr>
            <a:r>
              <a:rPr lang="pt-BR" dirty="0">
                <a:solidFill>
                  <a:schemeClr val="bg1"/>
                </a:solidFill>
                <a:latin typeface="Tahoma"/>
                <a:cs typeface="Tahoma"/>
              </a:rPr>
              <a:t>· Entidades podem solicitar à ACD para apresentar carta solicitando doação mensal.</a:t>
            </a:r>
          </a:p>
        </p:txBody>
      </p:sp>
    </p:spTree>
    <p:extLst>
      <p:ext uri="{BB962C8B-B14F-4D97-AF65-F5344CB8AC3E}">
        <p14:creationId xmlns:p14="http://schemas.microsoft.com/office/powerpoint/2010/main" val="163480966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46480" y="2590800"/>
            <a:ext cx="7813040" cy="1930272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431290" marR="5080" indent="-1419225" algn="ctr">
              <a:lnSpc>
                <a:spcPct val="150000"/>
              </a:lnSpc>
              <a:spcBef>
                <a:spcPts val="65"/>
              </a:spcBef>
            </a:pPr>
            <a:r>
              <a:rPr lang="pt-BR" dirty="0"/>
              <a:t>5 </a:t>
            </a:r>
            <a:r>
              <a:rPr dirty="0"/>
              <a:t>-</a:t>
            </a:r>
            <a:r>
              <a:rPr sz="3200" spc="95" dirty="0">
                <a:solidFill>
                  <a:srgbClr val="93C500"/>
                </a:solidFill>
              </a:rPr>
              <a:t> </a:t>
            </a:r>
            <a:r>
              <a:rPr lang="pt-BR" dirty="0"/>
              <a:t>CURSO “O SISTEMA DA DÍVIDA NO BRASIL E A NECESSIDADE DE AUDITORIA INTEGRAL” </a:t>
            </a:r>
            <a:endParaRPr sz="32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25FA4-C0FF-93DB-045D-98FCAA6CA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6A1F53B7-14CB-DF20-1688-77594331E5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6700" y="0"/>
            <a:ext cx="9372600" cy="1191608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431290" marR="5080" indent="-1419225" algn="ctr">
              <a:lnSpc>
                <a:spcPct val="150000"/>
              </a:lnSpc>
              <a:spcBef>
                <a:spcPts val="65"/>
              </a:spcBef>
            </a:pPr>
            <a:r>
              <a:rPr lang="pt-BR" dirty="0"/>
              <a:t>CONHECIMENTO PARA FORTALECER A MOBILIZAÇÃO SOCIAL</a:t>
            </a:r>
            <a:endParaRPr lang="pt-BR" sz="32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F1D68DE2-D899-B942-246C-CA6982A4B4F5}"/>
              </a:ext>
            </a:extLst>
          </p:cNvPr>
          <p:cNvSpPr txBox="1"/>
          <p:nvPr/>
        </p:nvSpPr>
        <p:spPr>
          <a:xfrm>
            <a:off x="762000" y="6457402"/>
            <a:ext cx="495701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u="sng" dirty="0">
                <a:hlinkClick r:id="rId2"/>
              </a:rPr>
              <a:t>https://auditoriacidada.org.br/cursos/</a:t>
            </a:r>
            <a:r>
              <a:rPr lang="pt-BR" sz="1200" u="sng" dirty="0"/>
              <a:t> 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635820CB-AD35-27C6-86EA-A15084D1F7FD}"/>
              </a:ext>
            </a:extLst>
          </p:cNvPr>
          <p:cNvSpPr txBox="1"/>
          <p:nvPr/>
        </p:nvSpPr>
        <p:spPr>
          <a:xfrm>
            <a:off x="4744904" y="1411127"/>
            <a:ext cx="3886201" cy="5386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000" dirty="0">
                <a:solidFill>
                  <a:srgbClr val="FFFFFF"/>
                </a:solidFill>
                <a:latin typeface="Tahoma"/>
                <a:cs typeface="Tahoma"/>
              </a:rPr>
              <a:t>8ª Turma: inscrições abertas;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endParaRPr lang="pt-BR" sz="20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000" dirty="0">
                <a:solidFill>
                  <a:srgbClr val="FFFFFF"/>
                </a:solidFill>
                <a:latin typeface="Tahoma"/>
                <a:cs typeface="Tahoma"/>
              </a:rPr>
              <a:t>Sistema da Dívida: compreensão dos impactos dos juros e amortizações sobre os serviços públicos e o desenvolvimento do país;</a:t>
            </a:r>
          </a:p>
          <a:p>
            <a:pPr marL="355600" indent="-342900">
              <a:lnSpc>
                <a:spcPts val="2865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endParaRPr lang="pt-BR" sz="20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000" dirty="0">
                <a:solidFill>
                  <a:srgbClr val="FFFFFF"/>
                </a:solidFill>
                <a:latin typeface="Tahoma"/>
                <a:cs typeface="Tahoma"/>
              </a:rPr>
              <a:t>Formação: curso aborda quem paga essa conta, como funciona essa engrenagem e a importância da auditoria;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endParaRPr lang="pt-BR" sz="20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000" dirty="0">
                <a:solidFill>
                  <a:srgbClr val="FFFFFF"/>
                </a:solidFill>
                <a:latin typeface="Tahoma"/>
                <a:cs typeface="Tahoma"/>
              </a:rPr>
              <a:t>EAD: 4 módulos, videoaulas, textos de apoio e fóruns de discussão com professores da ACD. 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2189863-D129-3792-6753-CDD6DC7B8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224711"/>
            <a:ext cx="4194123" cy="524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85681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3383D-30BD-9E24-2814-BDAB6562C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A80198DC-9311-FD02-9EC3-015A4255249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6700" y="123599"/>
            <a:ext cx="9372600" cy="1277914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431290" marR="5080" indent="-1419225" algn="ctr">
              <a:spcBef>
                <a:spcPts val="65"/>
              </a:spcBef>
            </a:pPr>
            <a:r>
              <a:rPr lang="pt-BR" dirty="0"/>
              <a:t>CONFIRA OS DEPOIMENTOS DE EX-ALUNOS SOBRE A IMPORTÂNCIA DO CURSO PARA A ATUAÇÃO SINDICAL E SOCIAL</a:t>
            </a:r>
            <a:endParaRPr lang="pt-BR" sz="32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0E5D98D-94EB-4632-CDC9-A796EC238F54}"/>
              </a:ext>
            </a:extLst>
          </p:cNvPr>
          <p:cNvSpPr txBox="1"/>
          <p:nvPr/>
        </p:nvSpPr>
        <p:spPr>
          <a:xfrm>
            <a:off x="266700" y="6088070"/>
            <a:ext cx="5829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u="sng" dirty="0">
                <a:hlinkClick r:id="rId2"/>
              </a:rPr>
              <a:t>https://auditoriacidada.org.br/conteudo/advogado-revela-aprendizado-rapido-e-impactante-em-curso-ead-sobre-sistema-da-divida-da-acd-mais-do-que-em-5-anos-de-faculdade/</a:t>
            </a:r>
            <a:r>
              <a:rPr lang="pt-BR" sz="1200" u="sng" dirty="0"/>
              <a:t>  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A9C1D1A3-7E3D-480D-C438-AFDDAB6E8D8E}"/>
              </a:ext>
            </a:extLst>
          </p:cNvPr>
          <p:cNvSpPr txBox="1"/>
          <p:nvPr/>
        </p:nvSpPr>
        <p:spPr>
          <a:xfrm>
            <a:off x="5791200" y="2303737"/>
            <a:ext cx="3693721" cy="40890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lang="pt-BR" sz="2000" dirty="0">
                <a:solidFill>
                  <a:srgbClr val="FFFFFF"/>
                </a:solidFill>
                <a:latin typeface="Tahoma"/>
                <a:cs typeface="Tahoma"/>
              </a:rPr>
              <a:t>"Eu aprendi mais no curso da ACD do que em cinco anos de graduação em Direito me ensinaram sobre Direito Financeiro e sobre todo esse absurdo que é o Sistema da Dívida. Educação libertadora, como dizia Paulo Freire, é outra coisa.“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endParaRPr lang="pt-BR" sz="20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lang="pt-BR" sz="2000" dirty="0">
                <a:solidFill>
                  <a:srgbClr val="FFFFFF"/>
                </a:solidFill>
                <a:latin typeface="Tahoma"/>
                <a:cs typeface="Tahoma"/>
              </a:rPr>
              <a:t>Júnio Lucas de Oliveira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lang="pt-BR" sz="1600" dirty="0">
                <a:solidFill>
                  <a:srgbClr val="FFFFFF"/>
                </a:solidFill>
                <a:latin typeface="Tahoma"/>
                <a:cs typeface="Tahoma"/>
              </a:rPr>
              <a:t>Advogado e apoiador da ACD</a:t>
            </a:r>
          </a:p>
          <a:p>
            <a:pPr marL="355600" indent="-342900">
              <a:lnSpc>
                <a:spcPts val="2865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endParaRPr lang="pt-BR" sz="2000" dirty="0">
              <a:solidFill>
                <a:srgbClr val="FFFFFF"/>
              </a:solidFill>
              <a:latin typeface="Tahoma"/>
              <a:cs typeface="Tahoma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2C10D056-AF5D-50D5-0225-E6AAAA679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838" y="1638679"/>
            <a:ext cx="4536211" cy="445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416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231CD-F2B5-763C-BE4C-31C7D5C5C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553E5F80-622D-E636-8305-AD6ED19446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6700" y="123599"/>
            <a:ext cx="9372600" cy="1277914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431290" marR="5080" indent="-1419225" algn="ctr">
              <a:spcBef>
                <a:spcPts val="65"/>
              </a:spcBef>
            </a:pPr>
            <a:r>
              <a:rPr lang="pt-BR" dirty="0"/>
              <a:t>CONFIRA OS DEPOIMENTOS DE EX-ALUNOS SOBRE A IMPORTÂNCIA DO CURSO PARA A ATUAÇÃO SINDICAL E SOCIAL</a:t>
            </a:r>
            <a:endParaRPr lang="pt-BR" sz="3200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CB24ECCC-3CE6-CC78-DCA2-38AE9227A7E7}"/>
              </a:ext>
            </a:extLst>
          </p:cNvPr>
          <p:cNvSpPr txBox="1"/>
          <p:nvPr/>
        </p:nvSpPr>
        <p:spPr>
          <a:xfrm>
            <a:off x="1447800" y="6324601"/>
            <a:ext cx="2971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u="sng" dirty="0">
                <a:hlinkClick r:id="rId2"/>
              </a:rPr>
              <a:t>https://auditoriacidada.org.br/cursos/</a:t>
            </a:r>
            <a:r>
              <a:rPr lang="pt-BR" sz="1200" u="sng" dirty="0"/>
              <a:t> 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50444CB4-6B19-68F0-9AD1-EF6E8BE04C45}"/>
              </a:ext>
            </a:extLst>
          </p:cNvPr>
          <p:cNvSpPr txBox="1"/>
          <p:nvPr/>
        </p:nvSpPr>
        <p:spPr>
          <a:xfrm>
            <a:off x="5945578" y="1676155"/>
            <a:ext cx="3693721" cy="46660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lang="pt-BR" sz="2000" dirty="0">
                <a:solidFill>
                  <a:srgbClr val="FFFFFF"/>
                </a:solidFill>
                <a:latin typeface="Tahoma"/>
                <a:cs typeface="Tahoma"/>
              </a:rPr>
              <a:t>“Se você faz parte de alguma luta, como a defesa da saúde, da educação de qualidade, dentre outras, e não entende por que sempre faltam recursos para essas áreas, e quer conhecer um dos principais motivos pelos quais o Brasil não utiliza todo o seu potencial para se tornar um país desenvolvido, com mais empregos de qualidade e menos desigualdade social, recomendo fortemente que faça o curso...”</a:t>
            </a:r>
          </a:p>
          <a:p>
            <a:pPr marL="355600" indent="-342900">
              <a:lnSpc>
                <a:spcPts val="2865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endParaRPr lang="pt-BR" sz="2000" dirty="0">
              <a:solidFill>
                <a:srgbClr val="FFFFFF"/>
              </a:solidFill>
              <a:latin typeface="Tahoma"/>
              <a:cs typeface="Tahoma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FC94E0C-00E9-1AE5-1B1B-641079840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515" y="1676155"/>
            <a:ext cx="4901078" cy="464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9758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C27FD24B-E25F-2693-4B2E-D70B97567A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290" y="229150"/>
            <a:ext cx="8957310" cy="1191608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431290" marR="5080" indent="-1419225" algn="ctr">
              <a:lnSpc>
                <a:spcPct val="150000"/>
              </a:lnSpc>
              <a:spcBef>
                <a:spcPts val="65"/>
              </a:spcBef>
            </a:pPr>
            <a:r>
              <a:rPr lang="pt-BR" dirty="0"/>
              <a:t>CURSO “O SISTEMA DA DÍVIDA NO BRASIL E A NECESSIDADE DE AUDITORIA INTEGRAL”</a:t>
            </a:r>
            <a:endParaRPr sz="3200" dirty="0"/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B2395B3A-0364-F403-3A83-EB97CEF3DAA4}"/>
              </a:ext>
            </a:extLst>
          </p:cNvPr>
          <p:cNvSpPr txBox="1"/>
          <p:nvPr/>
        </p:nvSpPr>
        <p:spPr>
          <a:xfrm>
            <a:off x="506329" y="1600200"/>
            <a:ext cx="8858250" cy="49150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ts val="2865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  <a:t>Inscrições abertas até 02 de outubro de 2026.</a:t>
            </a:r>
          </a:p>
          <a:p>
            <a:pPr marL="355600" indent="-342900">
              <a:lnSpc>
                <a:spcPts val="2865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  <a:t>Solicitamos às entidades:</a:t>
            </a:r>
          </a:p>
          <a:p>
            <a:pPr marL="12700">
              <a:lnSpc>
                <a:spcPts val="2865"/>
              </a:lnSpc>
              <a:spcBef>
                <a:spcPts val="100"/>
              </a:spcBef>
              <a:tabLst>
                <a:tab pos="355600" algn="l"/>
              </a:tabLst>
            </a:pP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  <a:t>     - divulgar o curso junto às suas bases;</a:t>
            </a:r>
          </a:p>
          <a:p>
            <a:pPr marL="12700">
              <a:lnSpc>
                <a:spcPts val="2865"/>
              </a:lnSpc>
              <a:spcBef>
                <a:spcPts val="100"/>
              </a:spcBef>
              <a:tabLst>
                <a:tab pos="355600" algn="l"/>
              </a:tabLst>
            </a:pP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  <a:t>     - incentivar dirigentes, colaboradores(as) e filiados(as);</a:t>
            </a:r>
          </a:p>
          <a:p>
            <a:pPr marL="12700">
              <a:lnSpc>
                <a:spcPts val="2865"/>
              </a:lnSpc>
              <a:spcBef>
                <a:spcPts val="100"/>
              </a:spcBef>
              <a:tabLst>
                <a:tab pos="355600" algn="l"/>
              </a:tabLst>
            </a:pP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  <a:t>     - avaliar apoio financeiro para novas inscrições.</a:t>
            </a:r>
          </a:p>
          <a:p>
            <a:pPr marL="355600" indent="-342900">
              <a:lnSpc>
                <a:spcPts val="2865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355600" algn="l"/>
              </a:tabLst>
            </a:pP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  <a:t>Confira os depoimentos de ex-alunos sobre a importância do curso para a atuação sindical e social </a:t>
            </a: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https://auditoriacidada.org.br/cursos/</a:t>
            </a:r>
            <a:endParaRPr lang="pt-BR" sz="22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55600" indent="-342900">
              <a:lnSpc>
                <a:spcPts val="2865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355600" algn="l"/>
              </a:tabLst>
            </a:pP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  <a:t>16 aulas, uma aula por semana (</a:t>
            </a:r>
            <a:r>
              <a:rPr lang="pt-BR" sz="2200" dirty="0">
                <a:solidFill>
                  <a:schemeClr val="bg1"/>
                </a:solidFill>
                <a:latin typeface="Tahoma"/>
                <a:cs typeface="Tahoma"/>
              </a:rPr>
              <a:t>cerca de </a:t>
            </a: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  <a:t>35 minutos), TCC será a produção de um artigo.</a:t>
            </a:r>
          </a:p>
          <a:p>
            <a:pPr marL="355600" indent="-342900">
              <a:lnSpc>
                <a:spcPts val="2865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355600" algn="l"/>
              </a:tabLst>
            </a:pP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  <a:t>Duração de quatro meses.</a:t>
            </a:r>
          </a:p>
          <a:p>
            <a:pPr marL="355600" indent="-342900">
              <a:lnSpc>
                <a:spcPts val="2865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355600" algn="l"/>
              </a:tabLst>
            </a:pP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  <a:t>Apresentação </a:t>
            </a: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  <a:hlinkClick r:id="rId2"/>
              </a:rPr>
              <a:t>https://auditoriacidada.org.br/cursos/</a:t>
            </a: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  <a:t>do curso e informações disponíveis em 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3900" y="2667000"/>
            <a:ext cx="8458200" cy="1106521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065" marR="5080" indent="-635" algn="ctr">
              <a:lnSpc>
                <a:spcPct val="150000"/>
              </a:lnSpc>
              <a:spcBef>
                <a:spcPts val="60"/>
              </a:spcBef>
            </a:pPr>
            <a:r>
              <a:rPr lang="pt-BR" sz="2600" dirty="0">
                <a:solidFill>
                  <a:srgbClr val="93C500"/>
                </a:solidFill>
              </a:rPr>
              <a:t>6 -</a:t>
            </a:r>
            <a:r>
              <a:rPr lang="pt-BR" sz="2600" spc="40" dirty="0">
                <a:solidFill>
                  <a:srgbClr val="93C500"/>
                </a:solidFill>
              </a:rPr>
              <a:t> </a:t>
            </a:r>
            <a:r>
              <a:rPr lang="pt-BR" sz="2600" spc="-20" dirty="0">
                <a:solidFill>
                  <a:srgbClr val="93C500"/>
                </a:solidFill>
              </a:rPr>
              <a:t>ELEIÇÕES 2026</a:t>
            </a:r>
            <a:br>
              <a:rPr lang="pt-BR" sz="3000" spc="-20" dirty="0">
                <a:solidFill>
                  <a:srgbClr val="93C500"/>
                </a:solidFill>
              </a:rPr>
            </a:br>
            <a:endParaRPr lang="pt-BR" sz="2500" spc="-2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E174C-0E5B-57D7-FC76-0B2D1921D6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C3B9D2F-FECA-1428-1A00-7385D4D1A4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0520" y="149161"/>
            <a:ext cx="9398635" cy="664733"/>
          </a:xfrm>
          <a:prstGeom prst="rect">
            <a:avLst/>
          </a:prstGeom>
        </p:spPr>
        <p:txBody>
          <a:bodyPr vert="horz" wrap="square" lIns="0" tIns="23158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lang="pt-BR" sz="2800" spc="-20" dirty="0">
                <a:solidFill>
                  <a:srgbClr val="93C500"/>
                </a:solidFill>
              </a:rPr>
              <a:t>ELEIÇÕES 2026</a:t>
            </a:r>
            <a:endParaRPr spc="-1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E5618D7-F648-8DCE-42D0-FD0B00F0F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828800"/>
            <a:ext cx="8229600" cy="4515546"/>
          </a:xfrm>
          <a:prstGeom prst="rect">
            <a:avLst/>
          </a:prstGeom>
        </p:spPr>
      </p:pic>
      <p:sp>
        <p:nvSpPr>
          <p:cNvPr id="7" name="Seta: para a Direita 6">
            <a:extLst>
              <a:ext uri="{FF2B5EF4-FFF2-40B4-BE49-F238E27FC236}">
                <a16:creationId xmlns:a16="http://schemas.microsoft.com/office/drawing/2014/main" id="{C110D3C4-B7F5-F8F3-B104-520710CA4E16}"/>
              </a:ext>
            </a:extLst>
          </p:cNvPr>
          <p:cNvSpPr/>
          <p:nvPr/>
        </p:nvSpPr>
        <p:spPr>
          <a:xfrm>
            <a:off x="3429000" y="4191000"/>
            <a:ext cx="1524000" cy="664733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D6B586DA-6F56-A53F-4D61-DA1E9586D4E7}"/>
              </a:ext>
            </a:extLst>
          </p:cNvPr>
          <p:cNvSpPr txBox="1"/>
          <p:nvPr/>
        </p:nvSpPr>
        <p:spPr>
          <a:xfrm>
            <a:off x="685800" y="957946"/>
            <a:ext cx="8858250" cy="7268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ts val="2865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ACD criou em sua página campo onde as cartas respondidas por candidatos podem ser consultadas:</a:t>
            </a:r>
          </a:p>
        </p:txBody>
      </p:sp>
    </p:spTree>
    <p:extLst>
      <p:ext uri="{BB962C8B-B14F-4D97-AF65-F5344CB8AC3E}">
        <p14:creationId xmlns:p14="http://schemas.microsoft.com/office/powerpoint/2010/main" val="30560808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BC3679-1E33-86A5-F91F-5DFD7A566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94391DB4-B9D4-1BDE-91A0-9349040460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0520" y="149161"/>
            <a:ext cx="9398635" cy="664733"/>
          </a:xfrm>
          <a:prstGeom prst="rect">
            <a:avLst/>
          </a:prstGeom>
        </p:spPr>
        <p:txBody>
          <a:bodyPr vert="horz" wrap="square" lIns="0" tIns="23158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lang="pt-BR" sz="2800" spc="-20" dirty="0">
                <a:solidFill>
                  <a:srgbClr val="93C500"/>
                </a:solidFill>
              </a:rPr>
              <a:t>ELEIÇÕES 2026</a:t>
            </a:r>
            <a:endParaRPr spc="-10" dirty="0"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C4D55953-E6F4-CD09-40A4-F97159FD647D}"/>
              </a:ext>
            </a:extLst>
          </p:cNvPr>
          <p:cNvSpPr txBox="1"/>
          <p:nvPr/>
        </p:nvSpPr>
        <p:spPr>
          <a:xfrm>
            <a:off x="523875" y="1143000"/>
            <a:ext cx="8858250" cy="14834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ts val="2865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A Carta-Aberta Eleições 2026 pode ser enviada por qualquer pessoa.</a:t>
            </a:r>
          </a:p>
          <a:p>
            <a:pPr marL="355600" indent="-342900">
              <a:lnSpc>
                <a:spcPts val="2865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Com apenas um clique é possível encaminhá-la aos partidos políticos e candidatos(as).</a:t>
            </a: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5139320B-FEBA-8E6D-416A-D1E39658F66F}"/>
              </a:ext>
            </a:extLst>
          </p:cNvPr>
          <p:cNvSpPr txBox="1"/>
          <p:nvPr/>
        </p:nvSpPr>
        <p:spPr>
          <a:xfrm>
            <a:off x="523875" y="2989253"/>
            <a:ext cx="8858250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2">
              <a:tabLst>
                <a:tab pos="355600" algn="l"/>
              </a:tabLst>
            </a:pP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O objetivo é ampliar o debate público sobre:</a:t>
            </a:r>
            <a:b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</a:br>
            <a:b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</a:b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• Sistema da Dívida;</a:t>
            </a:r>
            <a:b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</a:br>
            <a:b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</a:b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• Limite dos juros;</a:t>
            </a:r>
            <a:b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</a:br>
            <a:b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</a:b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• Auditoria da dívida pública;</a:t>
            </a:r>
            <a:b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</a:br>
            <a:b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</a:br>
            <a:r>
              <a:rPr lang="pt-BR" sz="2400" dirty="0">
                <a:solidFill>
                  <a:srgbClr val="FFFFFF"/>
                </a:solidFill>
                <a:latin typeface="Tahoma"/>
                <a:cs typeface="Tahoma"/>
              </a:rPr>
              <a:t>• Defesa dos direitos sociais.</a:t>
            </a:r>
          </a:p>
        </p:txBody>
      </p:sp>
    </p:spTree>
    <p:extLst>
      <p:ext uri="{BB962C8B-B14F-4D97-AF65-F5344CB8AC3E}">
        <p14:creationId xmlns:p14="http://schemas.microsoft.com/office/powerpoint/2010/main" val="20919016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3476A3-D99F-5542-3022-C1B29C967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>
            <a:extLst>
              <a:ext uri="{FF2B5EF4-FFF2-40B4-BE49-F238E27FC236}">
                <a16:creationId xmlns:a16="http://schemas.microsoft.com/office/drawing/2014/main" id="{6F1F8C58-3F43-CE5C-B850-2D5208268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073" y="131561"/>
            <a:ext cx="9241854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>
              <a:spcBef>
                <a:spcPts val="0"/>
              </a:spcBef>
              <a:buClr>
                <a:srgbClr val="FF9900"/>
              </a:buClr>
              <a:buFont typeface="Arial" pitchFamily="34" charset="0"/>
              <a:buNone/>
            </a:pPr>
            <a:r>
              <a:rPr lang="pt-BR" altLang="pt-BR" sz="2800" dirty="0">
                <a:solidFill>
                  <a:srgbClr val="92D050"/>
                </a:solidFill>
                <a:latin typeface="Tahoma" pitchFamily="34" charset="0"/>
              </a:rPr>
              <a:t>Pautas da ACD têm cada vez mais espaço na mídia</a:t>
            </a:r>
            <a:endParaRPr lang="pt-BR" altLang="pt-BR" b="0" dirty="0">
              <a:solidFill>
                <a:srgbClr val="92D050"/>
              </a:solidFill>
              <a:latin typeface="Tahoma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197BCBC-1D91-1587-89CE-E2060F3C52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251" y="1166795"/>
            <a:ext cx="4179612" cy="522579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6E7AD11-03B5-9B58-9B5A-6BBDBBE314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1600" y="1195778"/>
            <a:ext cx="4179612" cy="522579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81845643-291B-A3DD-99E0-8B925B1DCA9E}"/>
              </a:ext>
            </a:extLst>
          </p:cNvPr>
          <p:cNvSpPr txBox="1"/>
          <p:nvPr/>
        </p:nvSpPr>
        <p:spPr>
          <a:xfrm>
            <a:off x="4951752" y="6392587"/>
            <a:ext cx="49542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hlinkClick r:id="rId5"/>
              </a:rPr>
              <a:t>https://auditoriacidada.org.br/conteudo/carta-aberta-eleicoes-2026-pautas-da-acd-sao-destaque-em-sabatina-com-presidenciavel/</a:t>
            </a:r>
            <a:r>
              <a:rPr lang="pt-BR" sz="1200" dirty="0"/>
              <a:t>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9CD8F6E9-6170-21A0-A19C-FFC5F91458AD}"/>
              </a:ext>
            </a:extLst>
          </p:cNvPr>
          <p:cNvSpPr txBox="1"/>
          <p:nvPr/>
        </p:nvSpPr>
        <p:spPr>
          <a:xfrm>
            <a:off x="227352" y="6392586"/>
            <a:ext cx="49542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hlinkClick r:id="rId6"/>
              </a:rPr>
              <a:t>https://auditoriacidada.org.br/conteudo/pautas-defendidas-pela-acd-sao-citadas-por-candidatos-nas-eleicoes-de-2026/</a:t>
            </a:r>
            <a:r>
              <a:rPr lang="pt-BR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83620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D3414-D8FC-04D6-0214-4F1D50D12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>
            <a:extLst>
              <a:ext uri="{FF2B5EF4-FFF2-40B4-BE49-F238E27FC236}">
                <a16:creationId xmlns:a16="http://schemas.microsoft.com/office/drawing/2014/main" id="{FCC00C0F-D327-49EE-DB54-7E31D358F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073" y="131561"/>
            <a:ext cx="9241854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>
              <a:spcBef>
                <a:spcPts val="0"/>
              </a:spcBef>
              <a:buClr>
                <a:srgbClr val="FF9900"/>
              </a:buClr>
              <a:buFont typeface="Arial" pitchFamily="34" charset="0"/>
              <a:buNone/>
            </a:pPr>
            <a:r>
              <a:rPr lang="pt-BR" altLang="pt-BR" sz="2800" dirty="0">
                <a:solidFill>
                  <a:srgbClr val="92D050"/>
                </a:solidFill>
                <a:latin typeface="Tahoma" pitchFamily="34" charset="0"/>
              </a:rPr>
              <a:t>ELEIÇÕES 2026</a:t>
            </a:r>
            <a:endParaRPr lang="pt-BR" altLang="pt-BR" b="0" dirty="0">
              <a:solidFill>
                <a:srgbClr val="92D050"/>
              </a:solidFill>
              <a:latin typeface="Tahoma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6BB7E85-E106-F746-06AC-2F210243A4EC}"/>
              </a:ext>
            </a:extLst>
          </p:cNvPr>
          <p:cNvSpPr txBox="1"/>
          <p:nvPr/>
        </p:nvSpPr>
        <p:spPr>
          <a:xfrm>
            <a:off x="4833568" y="6103610"/>
            <a:ext cx="5109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0" dirty="0">
                <a:hlinkClick r:id="rId3"/>
              </a:rPr>
              <a:t>https://auditoriacidada.org.br/conteudo/envie-a-carta-aberta-eleicoes-2026-aos-partidos-politicos/</a:t>
            </a:r>
            <a:r>
              <a:rPr lang="pt-BR" sz="2000" b="0" dirty="0"/>
              <a:t>   </a:t>
            </a:r>
          </a:p>
        </p:txBody>
      </p:sp>
      <p:pic>
        <p:nvPicPr>
          <p:cNvPr id="7" name="Imagem 6" descr="Pode ser uma imagem de texto que diz &quot;JUSTICA EL ELEITORAL 2: 3 3.:&quot;- 5: 6 8 9 o BRANCO CORRIGE CORRIGE CONFIRMA Envie a Carta- Carta-Aberta berta Eleições 2026 aos Partidos Políticos com um clique AUDITORIA CIDADÃ DA DÍVIDA&quot;">
            <a:extLst>
              <a:ext uri="{FF2B5EF4-FFF2-40B4-BE49-F238E27FC236}">
                <a16:creationId xmlns:a16="http://schemas.microsoft.com/office/drawing/2014/main" id="{CB5C2F83-E4FA-4E31-B9A5-8F0CA7B1DE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462" y="1283688"/>
            <a:ext cx="4112717" cy="5140897"/>
          </a:xfrm>
          <a:prstGeom prst="rect">
            <a:avLst/>
          </a:prstGeom>
        </p:spPr>
      </p:pic>
      <p:sp>
        <p:nvSpPr>
          <p:cNvPr id="9" name="object 3">
            <a:extLst>
              <a:ext uri="{FF2B5EF4-FFF2-40B4-BE49-F238E27FC236}">
                <a16:creationId xmlns:a16="http://schemas.microsoft.com/office/drawing/2014/main" id="{B0EC9E44-E1E5-4185-CA69-036D1BD2994B}"/>
              </a:ext>
            </a:extLst>
          </p:cNvPr>
          <p:cNvSpPr txBox="1"/>
          <p:nvPr/>
        </p:nvSpPr>
        <p:spPr>
          <a:xfrm>
            <a:off x="4955498" y="1752600"/>
            <a:ext cx="4691156" cy="29803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0" algn="ctr">
              <a:lnSpc>
                <a:spcPct val="100000"/>
              </a:lnSpc>
              <a:spcBef>
                <a:spcPts val="100"/>
              </a:spcBef>
            </a:pPr>
            <a:r>
              <a:rPr sz="3200" b="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3200" b="0" spc="175" dirty="0">
                <a:solidFill>
                  <a:srgbClr val="FFFFFF"/>
                </a:solidFill>
                <a:latin typeface="Tahoma"/>
                <a:cs typeface="Tahoma"/>
              </a:rPr>
              <a:t>  </a:t>
            </a:r>
            <a:r>
              <a:rPr lang="pt-BR" sz="3200" b="0" dirty="0">
                <a:solidFill>
                  <a:srgbClr val="FFFFFF"/>
                </a:solidFill>
                <a:latin typeface="Tahoma"/>
                <a:cs typeface="Tahoma"/>
              </a:rPr>
              <a:t>ACD já fe</a:t>
            </a:r>
            <a:r>
              <a:rPr lang="pt-BR" sz="3200" dirty="0">
                <a:solidFill>
                  <a:srgbClr val="FFFFFF"/>
                </a:solidFill>
                <a:latin typeface="Tahoma"/>
                <a:cs typeface="Tahoma"/>
              </a:rPr>
              <a:t>z o envio formal a todos os partidos políticos.</a:t>
            </a:r>
          </a:p>
          <a:p>
            <a:pPr marL="12700" marR="5080" indent="914400" algn="ctr">
              <a:lnSpc>
                <a:spcPct val="100000"/>
              </a:lnSpc>
              <a:spcBef>
                <a:spcPts val="100"/>
              </a:spcBef>
            </a:pPr>
            <a:r>
              <a:rPr lang="pt-BR" sz="3200" b="0" dirty="0">
                <a:solidFill>
                  <a:srgbClr val="FFFFFF"/>
                </a:solidFill>
                <a:latin typeface="Tahoma"/>
                <a:cs typeface="Tahoma"/>
              </a:rPr>
              <a:t>Pedimos a todas as entidades para divulgar e enviar também.</a:t>
            </a:r>
            <a:endParaRPr sz="3200" b="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62680536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E7945-4F96-655B-56FE-815D7F6FE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B2C31A9-358F-C6C2-F308-34BB86D05B10}"/>
              </a:ext>
            </a:extLst>
          </p:cNvPr>
          <p:cNvSpPr txBox="1"/>
          <p:nvPr/>
        </p:nvSpPr>
        <p:spPr>
          <a:xfrm>
            <a:off x="793349" y="2829319"/>
            <a:ext cx="8345805" cy="7553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" algn="ctr">
              <a:lnSpc>
                <a:spcPct val="150000"/>
              </a:lnSpc>
              <a:spcBef>
                <a:spcPts val="130"/>
              </a:spcBef>
            </a:pPr>
            <a:r>
              <a:rPr sz="3200" b="1" dirty="0">
                <a:solidFill>
                  <a:srgbClr val="93C500"/>
                </a:solidFill>
                <a:latin typeface="Tahoma"/>
                <a:cs typeface="Tahoma"/>
              </a:rPr>
              <a:t>1</a:t>
            </a:r>
            <a:r>
              <a:rPr sz="3200" b="1" spc="60" dirty="0">
                <a:solidFill>
                  <a:srgbClr val="93C500"/>
                </a:solidFill>
                <a:latin typeface="Tahoma"/>
                <a:cs typeface="Tahoma"/>
              </a:rPr>
              <a:t> </a:t>
            </a:r>
            <a:r>
              <a:rPr sz="3200" b="1" dirty="0">
                <a:solidFill>
                  <a:srgbClr val="93C500"/>
                </a:solidFill>
                <a:latin typeface="Tahoma"/>
                <a:cs typeface="Tahoma"/>
              </a:rPr>
              <a:t>-</a:t>
            </a:r>
            <a:r>
              <a:rPr sz="3200" b="1" spc="45" dirty="0">
                <a:solidFill>
                  <a:srgbClr val="93C500"/>
                </a:solidFill>
                <a:latin typeface="Tahoma"/>
                <a:cs typeface="Tahoma"/>
              </a:rPr>
              <a:t> </a:t>
            </a:r>
            <a:r>
              <a:rPr lang="pt-BR" sz="3200" b="1" dirty="0">
                <a:solidFill>
                  <a:srgbClr val="93C500"/>
                </a:solidFill>
                <a:latin typeface="Tahoma"/>
                <a:ea typeface="+mj-ea"/>
                <a:cs typeface="Tahoma"/>
              </a:rPr>
              <a:t>ANÁLISE </a:t>
            </a:r>
            <a:r>
              <a:rPr lang="pt-BR" sz="3200" b="1">
                <a:solidFill>
                  <a:srgbClr val="93C500"/>
                </a:solidFill>
                <a:latin typeface="Tahoma"/>
                <a:ea typeface="+mj-ea"/>
                <a:cs typeface="Tahoma"/>
              </a:rPr>
              <a:t>DE CONJUNTURA</a:t>
            </a:r>
            <a:endParaRPr lang="pt-BR" sz="3200" b="1" dirty="0">
              <a:solidFill>
                <a:srgbClr val="93C5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08151454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D8932-3F90-8933-F32F-35E51E5AD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9A3A3BB-9289-1BA5-BDA4-CE7474A269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782413"/>
            <a:ext cx="8575040" cy="646587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431290" marR="5080" indent="-1419225">
              <a:lnSpc>
                <a:spcPct val="150000"/>
              </a:lnSpc>
              <a:spcBef>
                <a:spcPts val="65"/>
              </a:spcBef>
            </a:pPr>
            <a:r>
              <a:rPr lang="pt-BR" sz="3200" dirty="0">
                <a:solidFill>
                  <a:srgbClr val="93C500"/>
                </a:solidFill>
              </a:rPr>
              <a:t>7 </a:t>
            </a:r>
            <a:r>
              <a:rPr sz="3200" dirty="0">
                <a:solidFill>
                  <a:srgbClr val="93C500"/>
                </a:solidFill>
              </a:rPr>
              <a:t>-</a:t>
            </a:r>
            <a:r>
              <a:rPr sz="3200" spc="95" dirty="0">
                <a:solidFill>
                  <a:srgbClr val="93C500"/>
                </a:solidFill>
              </a:rPr>
              <a:t> </a:t>
            </a:r>
            <a:r>
              <a:rPr lang="pt-BR" sz="3200" dirty="0">
                <a:solidFill>
                  <a:srgbClr val="93C500"/>
                </a:solidFill>
              </a:rPr>
              <a:t>CONTRARREFORMA DA PREVIDÊNCIA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354019238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7DC9A-ECCE-781B-2455-A2D633017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BFD53DC-0CF6-101B-AB59-760236B1B2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6061" y="381000"/>
            <a:ext cx="9398635" cy="403828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86510" marR="5080" indent="-918210" algn="ctr">
              <a:lnSpc>
                <a:spcPct val="102200"/>
              </a:lnSpc>
              <a:spcBef>
                <a:spcPts val="60"/>
              </a:spcBef>
            </a:pPr>
            <a:r>
              <a:rPr lang="pt-BR" dirty="0">
                <a:solidFill>
                  <a:srgbClr val="93C500"/>
                </a:solidFill>
              </a:rPr>
              <a:t>A Previdência Pública está em Risco</a:t>
            </a:r>
            <a:endParaRPr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0614B8D-271F-B41F-FB4D-408294D66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281" y="1066800"/>
            <a:ext cx="4327104" cy="5410200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id="{7A20395E-E7D4-F94C-EAA0-73270CCC62EB}"/>
              </a:ext>
            </a:extLst>
          </p:cNvPr>
          <p:cNvSpPr txBox="1"/>
          <p:nvPr/>
        </p:nvSpPr>
        <p:spPr>
          <a:xfrm>
            <a:off x="4718900" y="1371600"/>
            <a:ext cx="4925796" cy="59759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000" dirty="0">
                <a:solidFill>
                  <a:srgbClr val="FFFFFF"/>
                </a:solidFill>
                <a:latin typeface="Tahoma"/>
                <a:cs typeface="Tahoma"/>
              </a:rPr>
              <a:t>Nova contrarreforma: proposta liderada por Armínio Fraga prevê elevar para 67 anos a idade mínima de aposentadoria para homens e mulheres, com aumento automático conforme a expectativa de vida;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endParaRPr lang="pt-BR" sz="16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000" dirty="0">
                <a:solidFill>
                  <a:srgbClr val="FFFFFF"/>
                </a:solidFill>
                <a:latin typeface="Tahoma"/>
                <a:cs typeface="Tahoma"/>
              </a:rPr>
              <a:t>Capitalização e redução de direitos: mudança no cálculo das aposentadorias, redução do BPC, fim da isenção para trabalhadores rurais e capitalização também para benefícios por licença-saúde;</a:t>
            </a:r>
          </a:p>
          <a:p>
            <a:pPr marL="355600" indent="-342900">
              <a:lnSpc>
                <a:spcPts val="2865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endParaRPr lang="pt-BR" sz="12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000" dirty="0">
                <a:solidFill>
                  <a:srgbClr val="FFFFFF"/>
                </a:solidFill>
                <a:latin typeface="Tahoma"/>
                <a:cs typeface="Tahoma"/>
              </a:rPr>
              <a:t>Falsa justificativa fiscal: promessa de redução do gasto público seria pequena — 3% até 2070 e 7% até 2100 — às custas de mais sacrifícios aos trabalhadores.</a:t>
            </a:r>
          </a:p>
        </p:txBody>
      </p:sp>
    </p:spTree>
    <p:extLst>
      <p:ext uri="{BB962C8B-B14F-4D97-AF65-F5344CB8AC3E}">
        <p14:creationId xmlns:p14="http://schemas.microsoft.com/office/powerpoint/2010/main" val="87186710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648E1-A37A-90E7-AF1F-AECB044D4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42E0BA9-4CCB-6C0E-34E5-E64B1AC739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9821" y="228600"/>
            <a:ext cx="9398635" cy="1277273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86510" marR="5080" indent="-918210" algn="ctr">
              <a:lnSpc>
                <a:spcPct val="100000"/>
              </a:lnSpc>
              <a:spcBef>
                <a:spcPts val="60"/>
              </a:spcBef>
            </a:pPr>
            <a:r>
              <a:rPr lang="pt-BR" dirty="0">
                <a:solidFill>
                  <a:srgbClr val="93C500"/>
                </a:solidFill>
              </a:rPr>
              <a:t>ACD vem denunciando o discurso de insustentabilidade da Previdência e aponta que o chamado déficit é “fabricado”</a:t>
            </a:r>
            <a:endParaRPr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6931861-028F-B87A-DD0C-F9C06AF6F4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620758"/>
            <a:ext cx="3621739" cy="4528279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6024A0B-FFF4-3D94-3009-C2C6F0CF0CC2}"/>
              </a:ext>
            </a:extLst>
          </p:cNvPr>
          <p:cNvSpPr txBox="1"/>
          <p:nvPr/>
        </p:nvSpPr>
        <p:spPr>
          <a:xfrm>
            <a:off x="229821" y="6263922"/>
            <a:ext cx="51641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hlinkClick r:id="rId3"/>
              </a:rPr>
              <a:t>https://auditoriacidada.org.br/conteudo/a-previdencia-social-e-superavitaria-e-o-rombo-esta-no-sistema-da-divida/</a:t>
            </a:r>
            <a:r>
              <a:rPr lang="pt-BR" sz="1200" dirty="0"/>
              <a:t>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A68E8DBE-6D50-7E81-F274-0F3650605F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3960" y="1594631"/>
            <a:ext cx="3621740" cy="4528279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FAE4476-E218-269D-7547-C64A181E8076}"/>
              </a:ext>
            </a:extLst>
          </p:cNvPr>
          <p:cNvSpPr txBox="1"/>
          <p:nvPr/>
        </p:nvSpPr>
        <p:spPr>
          <a:xfrm>
            <a:off x="4905404" y="6149037"/>
            <a:ext cx="51641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hlinkClick r:id="rId5"/>
              </a:rPr>
              <a:t>https://auditoriacidada.org.br/conteudo/estudo-da-anfip-revela-que-a-previdencia-social-e-superavitaria-e-que-o-deficit-esta-em-benesses-concedidas-por-meio-de-desoneracoes/</a:t>
            </a:r>
            <a:r>
              <a:rPr lang="pt-BR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579428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58997-EE16-B277-E47C-1688768D8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92EBD7E-3B24-CD0E-E8DE-7E060A57D2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9821" y="228600"/>
            <a:ext cx="9398635" cy="1277273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86510" marR="5080" indent="-918210" algn="ctr">
              <a:lnSpc>
                <a:spcPct val="100000"/>
              </a:lnSpc>
              <a:spcBef>
                <a:spcPts val="60"/>
              </a:spcBef>
            </a:pPr>
            <a:r>
              <a:rPr lang="pt-BR" dirty="0">
                <a:solidFill>
                  <a:srgbClr val="93C500"/>
                </a:solidFill>
              </a:rPr>
              <a:t>“O déficit da Previdência Pública é uma falácia disseminada pelo mercado financeiro”, diz Maria Lucia Fattorelli em Live</a:t>
            </a:r>
            <a:endParaRPr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5DD5F7BC-109B-B40A-0BCC-36B8A038995E}"/>
              </a:ext>
            </a:extLst>
          </p:cNvPr>
          <p:cNvSpPr txBox="1"/>
          <p:nvPr/>
        </p:nvSpPr>
        <p:spPr>
          <a:xfrm>
            <a:off x="4633519" y="6182922"/>
            <a:ext cx="51165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hlinkClick r:id="rId2"/>
              </a:rPr>
              <a:t>https://auditoriacidada.org.br/conteudo/a-previdencia-publica-esta-em-risco-saiba-a-verdade-com-maria-lucia-fatorelli-ao-vivo-no-programa-trabalhadores-do-brasil/</a:t>
            </a:r>
            <a:r>
              <a:rPr lang="pt-BR" sz="1200" dirty="0"/>
              <a:t>  </a:t>
            </a:r>
          </a:p>
        </p:txBody>
      </p:sp>
      <p:pic>
        <p:nvPicPr>
          <p:cNvPr id="4" name="Imagem 3" descr="A Previdência Pública está em Risco? Saiba a verdade, com Maria Lucia  Fatorelli, ao vivo, no programa Trabalhadores do Brasil - Auditoria Cidadã  da Dívida">
            <a:extLst>
              <a:ext uri="{FF2B5EF4-FFF2-40B4-BE49-F238E27FC236}">
                <a16:creationId xmlns:a16="http://schemas.microsoft.com/office/drawing/2014/main" id="{95AA4121-C4D4-69A9-CE3A-8AB1F590A9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696373"/>
            <a:ext cx="3957903" cy="4947379"/>
          </a:xfrm>
          <a:prstGeom prst="rect">
            <a:avLst/>
          </a:prstGeom>
        </p:spPr>
      </p:pic>
      <p:sp>
        <p:nvSpPr>
          <p:cNvPr id="7" name="object 3">
            <a:extLst>
              <a:ext uri="{FF2B5EF4-FFF2-40B4-BE49-F238E27FC236}">
                <a16:creationId xmlns:a16="http://schemas.microsoft.com/office/drawing/2014/main" id="{8A92DC18-893A-BA0E-AF96-97F08B90FD65}"/>
              </a:ext>
            </a:extLst>
          </p:cNvPr>
          <p:cNvSpPr txBox="1"/>
          <p:nvPr/>
        </p:nvSpPr>
        <p:spPr>
          <a:xfrm>
            <a:off x="4728893" y="1696373"/>
            <a:ext cx="4925796" cy="4809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  <a:t>Seguridade Social: ANFIP aponta saldo positivo de R$ 42,5 bilhões em 2025, contrariando o discurso de déficit;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endParaRPr lang="pt-BR" sz="22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  <a:t>Renúncias fiscais: somaram R$ 288,1 bilhões em 2025, importante fonte de recursos a ser recuperada;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endParaRPr lang="pt-BR" sz="22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  <a:t>ACD defende: redução dos juros da Dívida Pública e auditoria integral para evitar novas retiradas de direitos.</a:t>
            </a:r>
          </a:p>
          <a:p>
            <a:pPr marL="355600" indent="-342900">
              <a:lnSpc>
                <a:spcPts val="2865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endParaRPr lang="pt-BR" sz="2000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9471042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1D604-8CA0-292B-6631-D1F769C86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9194326-1798-7808-FA07-666090EF2E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29821" y="176185"/>
            <a:ext cx="9398635" cy="1277273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86510" marR="5080" indent="-918210" algn="ctr">
              <a:lnSpc>
                <a:spcPct val="100000"/>
              </a:lnSpc>
              <a:spcBef>
                <a:spcPts val="60"/>
              </a:spcBef>
            </a:pPr>
            <a:r>
              <a:rPr lang="pt-BR" dirty="0">
                <a:solidFill>
                  <a:srgbClr val="93C500"/>
                </a:solidFill>
              </a:rPr>
              <a:t>Precisamos estar atentos aos discursos favoráveis a uma nova contrarreforma da Previdência e atuar desde já para desconstruí-los</a:t>
            </a:r>
            <a:endParaRPr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8A20585-8107-D8F8-A4A7-147E383BFF75}"/>
              </a:ext>
            </a:extLst>
          </p:cNvPr>
          <p:cNvSpPr txBox="1"/>
          <p:nvPr/>
        </p:nvSpPr>
        <p:spPr>
          <a:xfrm>
            <a:off x="4511913" y="6211669"/>
            <a:ext cx="51165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hlinkClick r:id="rId2"/>
              </a:rPr>
              <a:t>https://auditoriacidada.org.br/conteudo/aposentadoria-somente-aos-78-anos-mais-um-ataque-do-banco-mundial-contra-o-povo-brasileiro/</a:t>
            </a:r>
            <a:endParaRPr lang="pt-BR" sz="1200" dirty="0"/>
          </a:p>
          <a:p>
            <a:r>
              <a:rPr lang="pt-BR" sz="1200" dirty="0"/>
              <a:t>  </a:t>
            </a:r>
          </a:p>
        </p:txBody>
      </p:sp>
      <p:pic>
        <p:nvPicPr>
          <p:cNvPr id="3" name="Imagem 2" descr="Aposentadoria somente aos 78 anos: 'mais um ataque' do Banco Mundial contra  o povo brasileiro - Auditoria Cidadã da Dívida">
            <a:extLst>
              <a:ext uri="{FF2B5EF4-FFF2-40B4-BE49-F238E27FC236}">
                <a16:creationId xmlns:a16="http://schemas.microsoft.com/office/drawing/2014/main" id="{837E5677-1C41-4F35-1CDF-E63D63930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813" y="1505873"/>
            <a:ext cx="4119298" cy="5149123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E52B31A9-C6ED-93C2-2AF6-A73DAA25EAF4}"/>
              </a:ext>
            </a:extLst>
          </p:cNvPr>
          <p:cNvSpPr txBox="1"/>
          <p:nvPr/>
        </p:nvSpPr>
        <p:spPr>
          <a:xfrm>
            <a:off x="4510664" y="1772009"/>
            <a:ext cx="5116543" cy="37625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  <a:t>Precisamos definir e intensificar ações de mobilização e comunicação;</a:t>
            </a:r>
            <a:b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</a:br>
            <a:endParaRPr lang="pt-BR" sz="22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  <a:t>Precisamos planejar ações conjuntas!</a:t>
            </a:r>
            <a:b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</a:br>
            <a:endParaRPr lang="pt-BR" sz="22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  <a:t>Produzir e divulgar materiais — folhetos, lives, vídeos, entre outros — e cobrar dos(as) candidatos(as) compromisso público com a não realização de uma nova contrarreforma da Previdência.</a:t>
            </a:r>
            <a:endParaRPr lang="pt-BR" sz="2000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02849496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D8932-3F90-8933-F32F-35E51E5AD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9A3A3BB-9289-1BA5-BDA4-CE7474A2691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7700" y="1708176"/>
            <a:ext cx="8610600" cy="3441648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R="5080" algn="ctr">
              <a:lnSpc>
                <a:spcPct val="150000"/>
              </a:lnSpc>
              <a:spcBef>
                <a:spcPts val="65"/>
              </a:spcBef>
            </a:pPr>
            <a:r>
              <a:rPr lang="pt-BR" sz="3200" dirty="0">
                <a:solidFill>
                  <a:srgbClr val="93C500"/>
                </a:solidFill>
              </a:rPr>
              <a:t>8 - LUTA PELA EXTINÇÃO DO CONFISCO PREVIDENCIÁRIO SOBRE OS PROVENTOS DOS SERVIDORES PÚBLICOS APOSENTADOS E PENSIONISTAS</a:t>
            </a:r>
            <a:br>
              <a:rPr lang="pt-BR" sz="3200" dirty="0">
                <a:solidFill>
                  <a:srgbClr val="93C500"/>
                </a:solidFill>
              </a:rPr>
            </a:br>
            <a:endParaRPr lang="pt-BR" sz="24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56463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906AE-ECC3-C99F-F4BB-B4CB60266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CF67FD4-BF0B-6237-F27A-385AAC184D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6061" y="381000"/>
            <a:ext cx="9398635" cy="83548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86510" marR="5080" indent="-918210" algn="ctr">
              <a:lnSpc>
                <a:spcPct val="102200"/>
              </a:lnSpc>
              <a:spcBef>
                <a:spcPts val="60"/>
              </a:spcBef>
            </a:pPr>
            <a:r>
              <a:rPr lang="pt-BR" dirty="0">
                <a:solidFill>
                  <a:srgbClr val="93C500"/>
                </a:solidFill>
              </a:rPr>
              <a:t>ACD produziu Nota Técnica nº 2/2026, sobre o “Novo Confisco Previdenciário”</a:t>
            </a:r>
            <a:endParaRPr dirty="0"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161E43D-2616-CD02-9116-332C925B6F18}"/>
              </a:ext>
            </a:extLst>
          </p:cNvPr>
          <p:cNvSpPr txBox="1"/>
          <p:nvPr/>
        </p:nvSpPr>
        <p:spPr>
          <a:xfrm>
            <a:off x="5476407" y="1371600"/>
            <a:ext cx="4180781" cy="5052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000" dirty="0">
                <a:solidFill>
                  <a:srgbClr val="FFFFFF"/>
                </a:solidFill>
                <a:latin typeface="Tahoma"/>
                <a:cs typeface="Tahoma"/>
              </a:rPr>
              <a:t>Nota Técnica nº 2/2026: ACD alerta para o risco de aumento da contribuição de aposentados e pensionistas, agravado pela EC 103/2019;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endParaRPr lang="pt-BR" sz="20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000" dirty="0">
                <a:solidFill>
                  <a:srgbClr val="FFFFFF"/>
                </a:solidFill>
                <a:latin typeface="Tahoma"/>
                <a:cs typeface="Tahoma"/>
              </a:rPr>
              <a:t>Impacto: medida pode atingir mais de 637 mil beneficiários federais e retirar até R$ 9 bilhões anuais da economia;</a:t>
            </a:r>
          </a:p>
          <a:p>
            <a:pPr marL="355600" indent="-342900">
              <a:lnSpc>
                <a:spcPts val="2865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endParaRPr lang="pt-BR" sz="20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000" dirty="0">
                <a:solidFill>
                  <a:srgbClr val="FFFFFF"/>
                </a:solidFill>
                <a:latin typeface="Tahoma"/>
                <a:cs typeface="Tahoma"/>
              </a:rPr>
              <a:t>Mobilização: ACD defende a aprovação integral da PEC 6/2024 e o fim gradual da contribuição previdenciária sobre aposentados e pensionistas.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867F9BE-6048-A96E-2043-785B67CB8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371600"/>
            <a:ext cx="4005372" cy="500671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A407D46-C566-85C8-7946-4DC93F0A81B7}"/>
              </a:ext>
            </a:extLst>
          </p:cNvPr>
          <p:cNvSpPr txBox="1"/>
          <p:nvPr/>
        </p:nvSpPr>
        <p:spPr>
          <a:xfrm>
            <a:off x="246061" y="6340840"/>
            <a:ext cx="5087939" cy="4598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hlinkClick r:id="rId3"/>
              </a:rPr>
              <a:t>https://auditoriacidada.org.br/conteudo/acd-emite-nota-tecnica-sobre-o-novo-confisco-sobre-a-aposentadoria-dos-servidores-publicos/</a:t>
            </a:r>
            <a:r>
              <a:rPr lang="pt-BR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831902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1465D-8BD1-83A8-9B2C-8CB1449B0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09C174D-BDD0-FE6B-7FB7-F32BD8578D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46061" y="381000"/>
            <a:ext cx="9398635" cy="1267142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86510" marR="5080" indent="-918210" algn="ctr">
              <a:lnSpc>
                <a:spcPct val="102200"/>
              </a:lnSpc>
              <a:spcBef>
                <a:spcPts val="60"/>
              </a:spcBef>
            </a:pPr>
            <a:r>
              <a:rPr lang="pt-BR" dirty="0">
                <a:solidFill>
                  <a:srgbClr val="93C500"/>
                </a:solidFill>
              </a:rPr>
              <a:t>Trabalho da ACD é destaque no Encontro Nacional contra o confisco previdenciário incidente sobre servidores</a:t>
            </a:r>
            <a:endParaRPr dirty="0"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140B8AA5-BCA0-40B9-26DA-93821DB15AE1}"/>
              </a:ext>
            </a:extLst>
          </p:cNvPr>
          <p:cNvSpPr txBox="1"/>
          <p:nvPr/>
        </p:nvSpPr>
        <p:spPr>
          <a:xfrm>
            <a:off x="4304200" y="1805335"/>
            <a:ext cx="4180781" cy="46551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000" dirty="0">
                <a:solidFill>
                  <a:srgbClr val="FFFFFF"/>
                </a:solidFill>
                <a:latin typeface="Tahoma"/>
                <a:cs typeface="Tahoma"/>
              </a:rPr>
              <a:t>Privilégio do Sistema da Dívida: os R$ 6,7 bilhões arrecadados em 2025 com a contribuição de aposentados e pensionistas são 318 vezes menores que os gastos com juros e amortizações da dívida pública;</a:t>
            </a: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endParaRPr lang="pt-BR" sz="20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lang="pt-BR" sz="2000" dirty="0">
                <a:solidFill>
                  <a:srgbClr val="FFFFFF"/>
                </a:solidFill>
                <a:latin typeface="Tahoma"/>
                <a:cs typeface="Tahoma"/>
              </a:rPr>
              <a:t>Mobilização pelo fim do confisco: ACD defende o fim da contribuição e intensificação da pressão pela inclusão da pauta no Plenário da Câmara, com caminhada até o Palácio do Planalto após o encontro.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A74B226-3F98-3B77-AFD5-96A51FC3A5D1}"/>
              </a:ext>
            </a:extLst>
          </p:cNvPr>
          <p:cNvSpPr txBox="1"/>
          <p:nvPr/>
        </p:nvSpPr>
        <p:spPr>
          <a:xfrm>
            <a:off x="246061" y="6340840"/>
            <a:ext cx="508793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hlinkClick r:id="rId2"/>
              </a:rPr>
              <a:t>https://www.instagram.com/reels/Db9AoaYI1sE/</a:t>
            </a:r>
            <a:r>
              <a:rPr lang="pt-BR" sz="1200" dirty="0"/>
              <a:t>  </a:t>
            </a:r>
          </a:p>
        </p:txBody>
      </p:sp>
      <p:pic>
        <p:nvPicPr>
          <p:cNvPr id="4" name="Imagem 3" descr="📢 Trabalho da ACD é destaque no Encontro Nacional contra o confisco  previdenciário incidente sobre servidores, Estudos elaborados pela  Auditoria Cidadã da Dívida (ACD) foram destaque no 20º Encontro ...">
            <a:extLst>
              <a:ext uri="{FF2B5EF4-FFF2-40B4-BE49-F238E27FC236}">
                <a16:creationId xmlns:a16="http://schemas.microsoft.com/office/drawing/2014/main" id="{34CC5761-C405-6FB7-5EBD-9CA1309B5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576939"/>
            <a:ext cx="2673211" cy="476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72412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163D8-E35C-86A5-0FAF-FAE4F407A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9B16104-D2F0-E658-D5AF-3E238B39AB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7700" y="2816171"/>
            <a:ext cx="8610600" cy="1225657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R="5080" algn="ctr">
              <a:lnSpc>
                <a:spcPct val="150000"/>
              </a:lnSpc>
              <a:spcBef>
                <a:spcPts val="65"/>
              </a:spcBef>
            </a:pPr>
            <a:r>
              <a:rPr lang="pt-BR" sz="3200" dirty="0">
                <a:solidFill>
                  <a:srgbClr val="93C500"/>
                </a:solidFill>
              </a:rPr>
              <a:t>9 - NÚCLEOS DA ACD NOS ESTADOS</a:t>
            </a:r>
            <a:br>
              <a:rPr lang="pt-BR" sz="3200" dirty="0">
                <a:solidFill>
                  <a:srgbClr val="93C500"/>
                </a:solidFill>
              </a:rPr>
            </a:br>
            <a:endParaRPr lang="pt-BR" sz="24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42391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8D4EA-0931-A1D2-31CC-ABD3CC327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388C7577-AC0D-6141-AA3F-C4AC6004DDBD}"/>
              </a:ext>
            </a:extLst>
          </p:cNvPr>
          <p:cNvSpPr txBox="1">
            <a:spLocks/>
          </p:cNvSpPr>
          <p:nvPr/>
        </p:nvSpPr>
        <p:spPr>
          <a:xfrm>
            <a:off x="246061" y="381000"/>
            <a:ext cx="9398635" cy="74526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>
            <a:lvl1pPr>
              <a:defRPr sz="2750" b="1" i="0">
                <a:solidFill>
                  <a:srgbClr val="92D050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86510" marR="5080" indent="-918210" algn="ctr">
              <a:lnSpc>
                <a:spcPct val="102200"/>
              </a:lnSpc>
              <a:spcBef>
                <a:spcPts val="60"/>
              </a:spcBef>
            </a:pPr>
            <a:r>
              <a:rPr lang="pt-BR" sz="2450" dirty="0">
                <a:solidFill>
                  <a:srgbClr val="93C500"/>
                </a:solidFill>
              </a:rPr>
              <a:t>INFORMES SOBRE AS DIVERSAS ATIVIDADES DOS NÚCLEOS DA ACD</a:t>
            </a:r>
            <a:endParaRPr lang="pt-BR" sz="2450" dirty="0"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55829BF7-C2AB-9943-0F40-A71D2102DDFA}"/>
              </a:ext>
            </a:extLst>
          </p:cNvPr>
          <p:cNvSpPr txBox="1"/>
          <p:nvPr/>
        </p:nvSpPr>
        <p:spPr>
          <a:xfrm>
            <a:off x="345757" y="1600200"/>
            <a:ext cx="8874443" cy="3819892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56235" marR="13970" indent="-343535" algn="just">
              <a:lnSpc>
                <a:spcPct val="101299"/>
              </a:lnSpc>
              <a:spcBef>
                <a:spcPts val="70"/>
              </a:spcBef>
              <a:buFont typeface="Arial MT"/>
              <a:buChar char="•"/>
              <a:tabLst>
                <a:tab pos="356235" algn="l"/>
              </a:tabLst>
            </a:pP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  <a:t>Informes gerais e propostas surgidas na reunião de Núcleos realizada do dia 1º de setembro de 2026.</a:t>
            </a:r>
          </a:p>
          <a:p>
            <a:pPr marL="356235" marR="13970" indent="-343535" algn="just">
              <a:lnSpc>
                <a:spcPct val="101299"/>
              </a:lnSpc>
              <a:spcBef>
                <a:spcPts val="70"/>
              </a:spcBef>
              <a:buFont typeface="Arial MT"/>
              <a:buChar char="•"/>
              <a:tabLst>
                <a:tab pos="356235" algn="l"/>
              </a:tabLst>
            </a:pPr>
            <a:endParaRPr lang="pt-BR" sz="22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56235" marR="13970" indent="-343535" algn="just">
              <a:lnSpc>
                <a:spcPct val="101299"/>
              </a:lnSpc>
              <a:spcBef>
                <a:spcPts val="70"/>
              </a:spcBef>
              <a:buFont typeface="Arial MT"/>
              <a:buChar char="•"/>
              <a:tabLst>
                <a:tab pos="356235" algn="l"/>
              </a:tabLst>
            </a:pP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  <a:t>Participação no Grito dos Excluídos 2026;</a:t>
            </a:r>
          </a:p>
          <a:p>
            <a:pPr marL="356235" marR="13970" indent="-343535" algn="just">
              <a:lnSpc>
                <a:spcPct val="101299"/>
              </a:lnSpc>
              <a:spcBef>
                <a:spcPts val="70"/>
              </a:spcBef>
              <a:buFont typeface="Arial MT"/>
              <a:buChar char="•"/>
              <a:tabLst>
                <a:tab pos="356235" algn="l"/>
              </a:tabLst>
            </a:pPr>
            <a:endParaRPr lang="pt-BR" sz="22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56235" marR="13970" indent="-343535" algn="just">
              <a:lnSpc>
                <a:spcPct val="101299"/>
              </a:lnSpc>
              <a:spcBef>
                <a:spcPts val="70"/>
              </a:spcBef>
              <a:buFont typeface="Arial MT"/>
              <a:buChar char="•"/>
              <a:tabLst>
                <a:tab pos="356235" algn="l"/>
              </a:tabLst>
            </a:pP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  <a:t>Atualização sobre o pedido de informações ao GDF sobre Securitização BRB;</a:t>
            </a:r>
          </a:p>
          <a:p>
            <a:pPr marL="356235" marR="13970" indent="-343535" algn="just">
              <a:lnSpc>
                <a:spcPct val="101299"/>
              </a:lnSpc>
              <a:spcBef>
                <a:spcPts val="70"/>
              </a:spcBef>
              <a:buFont typeface="Arial MT"/>
              <a:buChar char="•"/>
              <a:tabLst>
                <a:tab pos="356235" algn="l"/>
              </a:tabLst>
            </a:pPr>
            <a:endParaRPr lang="pt-BR" sz="22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56235" marR="13970" indent="-343535" algn="just">
              <a:lnSpc>
                <a:spcPct val="101299"/>
              </a:lnSpc>
              <a:spcBef>
                <a:spcPts val="70"/>
              </a:spcBef>
              <a:buFont typeface="Arial MT"/>
              <a:buChar char="•"/>
              <a:tabLst>
                <a:tab pos="356235" algn="l"/>
              </a:tabLst>
            </a:pP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  <a:t>Divulgação e informações sobre os Relatórios das dívidas dos estados de SP, MG e RJ, que foram encaminhados aos candidatos a governos estaduais.</a:t>
            </a:r>
          </a:p>
        </p:txBody>
      </p:sp>
    </p:spTree>
    <p:extLst>
      <p:ext uri="{BB962C8B-B14F-4D97-AF65-F5344CB8AC3E}">
        <p14:creationId xmlns:p14="http://schemas.microsoft.com/office/powerpoint/2010/main" val="3029515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730" y="228600"/>
            <a:ext cx="9525000" cy="149335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705610" algn="ctr">
              <a:lnSpc>
                <a:spcPct val="100000"/>
              </a:lnSpc>
              <a:spcBef>
                <a:spcPts val="125"/>
              </a:spcBef>
            </a:pPr>
            <a:r>
              <a:rPr lang="pt-BR" sz="2400" dirty="0">
                <a:solidFill>
                  <a:srgbClr val="92C500"/>
                </a:solidFill>
              </a:rPr>
              <a:t>A CONJUNTURA EXIGE MOBILIZAÇÃO NACIONAL, DIANTE DO AVANÇO DOS PRIVILÉGIOS DO SISTEMA DA DÍVIDA E DOS ATAQUES AO ESTADO E À CLASSE TRABALHADORA</a:t>
            </a:r>
            <a:endParaRPr sz="2400" spc="-10" dirty="0">
              <a:solidFill>
                <a:srgbClr val="92C50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232" y="1828800"/>
            <a:ext cx="9525000" cy="455573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335" algn="ctr">
              <a:spcBef>
                <a:spcPts val="105"/>
              </a:spcBef>
              <a:tabLst>
                <a:tab pos="394335" algn="l"/>
              </a:tabLst>
            </a:pPr>
            <a:r>
              <a:rPr lang="pt-BR" sz="2400" b="1" dirty="0">
                <a:solidFill>
                  <a:srgbClr val="FFFFFF"/>
                </a:solidFill>
                <a:latin typeface="Tahoma"/>
                <a:cs typeface="Tahoma"/>
              </a:rPr>
              <a:t>Pressão do mercado financeiro sobre as eleições; ataques à estrutura do Estado, aos direitos sociais e à soberania nacional, por exemplo:</a:t>
            </a:r>
            <a:endParaRPr lang="pt-BR" sz="24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13335" algn="ctr">
              <a:spcBef>
                <a:spcPts val="105"/>
              </a:spcBef>
              <a:tabLst>
                <a:tab pos="394335" algn="l"/>
              </a:tabLst>
            </a:pPr>
            <a:r>
              <a:rPr lang="pt-BR" sz="5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</a:p>
          <a:p>
            <a:pPr marL="356235" indent="-342900">
              <a:spcBef>
                <a:spcPts val="105"/>
              </a:spcBef>
              <a:buFont typeface="Wingdings" panose="05000000000000000000" pitchFamily="2" charset="2"/>
              <a:buChar char="Ø"/>
              <a:tabLst>
                <a:tab pos="394335" algn="l"/>
              </a:tabLst>
            </a:pPr>
            <a:r>
              <a:rPr lang="pt-BR" sz="2000" dirty="0">
                <a:solidFill>
                  <a:srgbClr val="FFFFFF"/>
                </a:solidFill>
                <a:latin typeface="Tahoma"/>
                <a:cs typeface="Tahoma"/>
              </a:rPr>
              <a:t>Disputa entre os maiores partidos pelo ajuste fiscal mais intenso, enquanto avançam propostas que atacam a estrutura do Estado, como a PEC 38/2025, e ameaças de contrarreforma da Previdência;</a:t>
            </a:r>
          </a:p>
          <a:p>
            <a:pPr marL="394335" indent="-381000">
              <a:lnSpc>
                <a:spcPct val="100000"/>
              </a:lnSpc>
              <a:spcBef>
                <a:spcPts val="105"/>
              </a:spcBef>
              <a:buFont typeface="Wingdings" pitchFamily="2" charset="2"/>
              <a:buChar char="Ø"/>
              <a:tabLst>
                <a:tab pos="394335" algn="l"/>
              </a:tabLst>
            </a:pPr>
            <a:r>
              <a:rPr lang="pt-BR" sz="2000" dirty="0">
                <a:solidFill>
                  <a:srgbClr val="FFFFFF"/>
                </a:solidFill>
                <a:latin typeface="Tahoma"/>
                <a:cs typeface="Tahoma"/>
              </a:rPr>
              <a:t>Riscos à soberania nacional, com possibilidade de dolarização do país (Resolução BC 575/2026), privatizações (Correios, BB e Petrobras) e ampliação dos poderes do Banco Central por meio da PEC 65/2023;</a:t>
            </a:r>
            <a:endParaRPr lang="pt-BR" sz="2000" spc="-10" dirty="0">
              <a:latin typeface="Tahoma"/>
              <a:cs typeface="Tahoma"/>
            </a:endParaRPr>
          </a:p>
          <a:p>
            <a:pPr marL="394335" indent="-381000">
              <a:lnSpc>
                <a:spcPct val="100000"/>
              </a:lnSpc>
              <a:spcBef>
                <a:spcPts val="105"/>
              </a:spcBef>
              <a:buFont typeface="Wingdings" pitchFamily="2" charset="2"/>
              <a:buChar char="Ø"/>
              <a:tabLst>
                <a:tab pos="394335" algn="l"/>
              </a:tabLst>
            </a:pPr>
            <a:r>
              <a:rPr lang="pt-BR" sz="2000" dirty="0">
                <a:solidFill>
                  <a:srgbClr val="FFFFFF"/>
                </a:solidFill>
                <a:latin typeface="Tahoma"/>
                <a:cs typeface="Tahoma"/>
              </a:rPr>
              <a:t>Juros exorbitantes: manutenção da Selic em patamar elevado, agravando o endividamento das famílias, provocando falências e contribuindo para a explosão da dívida pública.</a:t>
            </a:r>
          </a:p>
          <a:p>
            <a:pPr marL="13335">
              <a:lnSpc>
                <a:spcPct val="100000"/>
              </a:lnSpc>
              <a:spcBef>
                <a:spcPts val="105"/>
              </a:spcBef>
              <a:tabLst>
                <a:tab pos="394335" algn="l"/>
              </a:tabLst>
            </a:pPr>
            <a:endParaRPr lang="pt-BR" sz="500" dirty="0">
              <a:latin typeface="Tahoma"/>
              <a:cs typeface="Tahoma"/>
            </a:endParaRPr>
          </a:p>
          <a:p>
            <a:pPr marL="6985" algn="ctr">
              <a:lnSpc>
                <a:spcPct val="100000"/>
              </a:lnSpc>
              <a:spcBef>
                <a:spcPts val="600"/>
              </a:spcBef>
              <a:buSzPct val="96363"/>
              <a:tabLst>
                <a:tab pos="297815" algn="l"/>
              </a:tabLst>
            </a:pPr>
            <a:r>
              <a:rPr lang="pt-BR" sz="2400" b="1" dirty="0">
                <a:solidFill>
                  <a:srgbClr val="92C500"/>
                </a:solidFill>
                <a:latin typeface="Tahoma"/>
                <a:cs typeface="Tahoma"/>
              </a:rPr>
              <a:t>É HORA DE INTENSIFICAR A MOBILIZAÇÃO SOCIAL.</a:t>
            </a:r>
            <a:endParaRPr lang="pt-BR" sz="24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72D89-D5BB-107B-799B-DB4AE20AE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B1452D1A-B823-C7B9-7BB5-AD4D8C92EC42}"/>
              </a:ext>
            </a:extLst>
          </p:cNvPr>
          <p:cNvSpPr txBox="1">
            <a:spLocks/>
          </p:cNvSpPr>
          <p:nvPr/>
        </p:nvSpPr>
        <p:spPr>
          <a:xfrm>
            <a:off x="101282" y="228600"/>
            <a:ext cx="9398635" cy="1129861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>
            <a:lvl1pPr>
              <a:defRPr sz="2750" b="1" i="0">
                <a:solidFill>
                  <a:srgbClr val="92D050"/>
                </a:solidFill>
                <a:latin typeface="Tahoma"/>
                <a:ea typeface="+mj-ea"/>
                <a:cs typeface="Tahoma"/>
              </a:defRPr>
            </a:lvl1pPr>
          </a:lstStyle>
          <a:p>
            <a:pPr marL="1286510" marR="5080" indent="-918210" algn="ctr">
              <a:lnSpc>
                <a:spcPct val="100000"/>
              </a:lnSpc>
              <a:spcBef>
                <a:spcPts val="60"/>
              </a:spcBef>
            </a:pPr>
            <a:r>
              <a:rPr lang="pt-BR" sz="2450" dirty="0">
                <a:solidFill>
                  <a:srgbClr val="93C500"/>
                </a:solidFill>
              </a:rPr>
              <a:t>ACD entrega Relatórios Preliminares sobre as dívidas internas de MG e SP refinanciadas pela União aos candidatos(as) aos governos estaduais.</a:t>
            </a:r>
            <a:endParaRPr lang="pt-BR" sz="245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A7441B5-9529-574E-7A20-D39D11EE8D55}"/>
              </a:ext>
            </a:extLst>
          </p:cNvPr>
          <p:cNvSpPr txBox="1"/>
          <p:nvPr/>
        </p:nvSpPr>
        <p:spPr>
          <a:xfrm>
            <a:off x="4800600" y="1752600"/>
            <a:ext cx="44958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  <a:t>Os relatórios entregues na semana passada são relativos aos estados de Minas Gerais e São Paulo, e que foram encaminhados na sexta (11) aos respectivos candidatos aos governos estaduais.</a:t>
            </a:r>
            <a:b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</a:br>
            <a:endParaRPr lang="pt-BR" sz="2200" dirty="0">
              <a:solidFill>
                <a:srgbClr val="FFFFFF"/>
              </a:solidFill>
              <a:latin typeface="Tahoma"/>
              <a:cs typeface="Tahoma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200" dirty="0">
                <a:solidFill>
                  <a:srgbClr val="FFFFFF"/>
                </a:solidFill>
                <a:latin typeface="Tahoma"/>
                <a:cs typeface="Tahoma"/>
              </a:rPr>
              <a:t>Existe a expectativa de finalizar e realizar entrega também dos relatórios da dívida do RJ e do RS. </a:t>
            </a:r>
          </a:p>
        </p:txBody>
      </p:sp>
      <p:pic>
        <p:nvPicPr>
          <p:cNvPr id="2" name="Imagem 1" descr="Imagem">
            <a:extLst>
              <a:ext uri="{FF2B5EF4-FFF2-40B4-BE49-F238E27FC236}">
                <a16:creationId xmlns:a16="http://schemas.microsoft.com/office/drawing/2014/main" id="{54FEC04D-E47F-E5B9-E060-2A2F09B3F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491521"/>
            <a:ext cx="4080080" cy="513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66453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D0A3C-C990-2CBD-1646-5D71107DE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A38DCA4-8A66-222F-A9D8-B0298DE3BD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2000" y="990600"/>
            <a:ext cx="8610600" cy="5103641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R="5080" algn="ctr">
              <a:lnSpc>
                <a:spcPct val="150000"/>
              </a:lnSpc>
              <a:spcBef>
                <a:spcPts val="65"/>
              </a:spcBef>
            </a:pPr>
            <a:r>
              <a:rPr lang="pt-BR" sz="3200" dirty="0">
                <a:solidFill>
                  <a:srgbClr val="93C500"/>
                </a:solidFill>
              </a:rPr>
              <a:t>10 - DIVULGAÇÃO DA CAMPANHA DE ARRECADAÇÃO DE RECURSOS PARA AUDITORIA CIDADÃ DA DÍVIDA</a:t>
            </a:r>
            <a:br>
              <a:rPr lang="pt-BR" sz="3200" dirty="0">
                <a:solidFill>
                  <a:srgbClr val="93C500"/>
                </a:solidFill>
              </a:rPr>
            </a:br>
            <a:r>
              <a:rPr lang="pt-BR" sz="2400" b="0" dirty="0">
                <a:solidFill>
                  <a:schemeClr val="bg1"/>
                </a:solidFill>
              </a:rPr>
              <a:t>Doações podem ser feitas via </a:t>
            </a:r>
            <a:br>
              <a:rPr lang="pt-BR" sz="2400" b="0" dirty="0">
                <a:solidFill>
                  <a:schemeClr val="bg1"/>
                </a:solidFill>
              </a:rPr>
            </a:br>
            <a:r>
              <a:rPr lang="pt-BR" sz="2400" dirty="0">
                <a:solidFill>
                  <a:schemeClr val="bg1"/>
                </a:solidFill>
              </a:rPr>
              <a:t>PIX 12537204000145</a:t>
            </a:r>
            <a:r>
              <a:rPr lang="pt-BR" sz="2400" b="0" dirty="0">
                <a:solidFill>
                  <a:schemeClr val="bg1"/>
                </a:solidFill>
              </a:rPr>
              <a:t> </a:t>
            </a:r>
            <a:br>
              <a:rPr lang="pt-BR" sz="2400" b="0" dirty="0">
                <a:solidFill>
                  <a:schemeClr val="bg1"/>
                </a:solidFill>
              </a:rPr>
            </a:br>
            <a:r>
              <a:rPr lang="pt-BR" sz="2400" b="0" dirty="0">
                <a:solidFill>
                  <a:schemeClr val="bg1"/>
                </a:solidFill>
              </a:rPr>
              <a:t>ou</a:t>
            </a:r>
            <a:br>
              <a:rPr lang="pt-BR" sz="2400" b="0" dirty="0">
                <a:solidFill>
                  <a:schemeClr val="bg1"/>
                </a:solidFill>
              </a:rPr>
            </a:br>
            <a:r>
              <a:rPr lang="pt-BR" sz="3200" dirty="0">
                <a:solidFill>
                  <a:srgbClr val="93C500"/>
                </a:solidFill>
              </a:rPr>
              <a:t> </a:t>
            </a:r>
            <a:r>
              <a:rPr lang="pt-BR" sz="2400" dirty="0">
                <a:solidFill>
                  <a:srgbClr val="93C500"/>
                </a:solidFill>
                <a:hlinkClick r:id="rId2"/>
              </a:rPr>
              <a:t>https://auditoriacidada.org.br/doacao/</a:t>
            </a:r>
            <a:r>
              <a:rPr lang="pt-BR" sz="2400" dirty="0">
                <a:solidFill>
                  <a:srgbClr val="93C500"/>
                </a:solidFill>
              </a:rPr>
              <a:t> </a:t>
            </a:r>
            <a:br>
              <a:rPr lang="pt-BR" sz="3200" dirty="0">
                <a:solidFill>
                  <a:srgbClr val="93C500"/>
                </a:solidFill>
              </a:rPr>
            </a:br>
            <a:endParaRPr lang="pt-BR" sz="24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77165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400" dirty="0">
                <a:latin typeface="Verdana"/>
                <a:cs typeface="Verdana"/>
              </a:rPr>
              <a:t>Muito</a:t>
            </a:r>
            <a:r>
              <a:rPr sz="2400" spc="10" dirty="0">
                <a:latin typeface="Verdana"/>
                <a:cs typeface="Verdana"/>
              </a:rPr>
              <a:t> </a:t>
            </a:r>
            <a:r>
              <a:rPr sz="2400" spc="-20" dirty="0">
                <a:latin typeface="Verdana"/>
                <a:cs typeface="Verdana"/>
              </a:rPr>
              <a:t>grata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76421" y="1149032"/>
            <a:ext cx="274701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92D050"/>
                </a:solidFill>
                <a:latin typeface="Verdana"/>
                <a:cs typeface="Verdana"/>
              </a:rPr>
              <a:t>Maria</a:t>
            </a:r>
            <a:r>
              <a:rPr sz="1800" b="1" i="1" spc="-25" dirty="0">
                <a:solidFill>
                  <a:srgbClr val="92D050"/>
                </a:solidFill>
                <a:latin typeface="Verdana"/>
                <a:cs typeface="Verdana"/>
              </a:rPr>
              <a:t> </a:t>
            </a:r>
            <a:r>
              <a:rPr sz="1800" b="1" i="1" dirty="0">
                <a:solidFill>
                  <a:srgbClr val="92D050"/>
                </a:solidFill>
                <a:latin typeface="Verdana"/>
                <a:cs typeface="Verdana"/>
              </a:rPr>
              <a:t>Lucia</a:t>
            </a:r>
            <a:r>
              <a:rPr sz="1800" b="1" i="1" spc="-20" dirty="0">
                <a:solidFill>
                  <a:srgbClr val="92D050"/>
                </a:solidFill>
                <a:latin typeface="Verdana"/>
                <a:cs typeface="Verdana"/>
              </a:rPr>
              <a:t> </a:t>
            </a:r>
            <a:r>
              <a:rPr sz="1800" b="1" i="1" spc="-10" dirty="0">
                <a:solidFill>
                  <a:srgbClr val="92D050"/>
                </a:solidFill>
                <a:latin typeface="Verdana"/>
                <a:cs typeface="Verdana"/>
              </a:rPr>
              <a:t>Fattorelli</a:t>
            </a:r>
            <a:endParaRPr sz="1800">
              <a:latin typeface="Verdana"/>
              <a:cs typeface="Verdana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A87EA13-637A-FEF0-0427-1A59F6672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752600"/>
            <a:ext cx="6756400" cy="478389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48829A90-AC5C-380B-838A-E5FB22D00373}"/>
              </a:ext>
            </a:extLst>
          </p:cNvPr>
          <p:cNvSpPr txBox="1"/>
          <p:nvPr/>
        </p:nvSpPr>
        <p:spPr>
          <a:xfrm>
            <a:off x="304800" y="152400"/>
            <a:ext cx="9296400" cy="945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Disputa entre os maiores partidos pelo ajuste fiscal mais intenso</a:t>
            </a:r>
            <a:endParaRPr lang="pt-BR" sz="1800" dirty="0">
              <a:solidFill>
                <a:srgbClr val="92D050"/>
              </a:solidFill>
              <a:latin typeface="Times New Roman"/>
              <a:cs typeface="Times New Roman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E86D328D-C79B-3EF0-387B-70E9EBB7B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954" y="1124917"/>
            <a:ext cx="4331165" cy="350466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C147214-0339-15C6-567D-DA5E327A1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3416" y="1151921"/>
            <a:ext cx="4867784" cy="3450661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2B654371-EBE1-6594-3754-DFC9D3F25E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4696596"/>
            <a:ext cx="6019800" cy="201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757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330E6-FB02-287C-5ADD-A403A1017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7A9BA28C-946A-229B-581A-C8B1D659136D}"/>
              </a:ext>
            </a:extLst>
          </p:cNvPr>
          <p:cNvSpPr txBox="1"/>
          <p:nvPr/>
        </p:nvSpPr>
        <p:spPr>
          <a:xfrm>
            <a:off x="304800" y="152400"/>
            <a:ext cx="9296400" cy="945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6270" marR="520065" indent="1270" algn="ctr">
              <a:lnSpc>
                <a:spcPct val="98500"/>
              </a:lnSpc>
              <a:spcBef>
                <a:spcPts val="160"/>
              </a:spcBef>
            </a:pPr>
            <a:r>
              <a:rPr lang="pt-BR" sz="2800" b="1" dirty="0">
                <a:solidFill>
                  <a:srgbClr val="92D050"/>
                </a:solidFill>
                <a:latin typeface="Tahoma"/>
                <a:cs typeface="Tahoma"/>
              </a:rPr>
              <a:t>Pressão do mercado financeiro sobre as eleições</a:t>
            </a:r>
            <a:endParaRPr lang="pt-BR" sz="1800" dirty="0">
              <a:solidFill>
                <a:srgbClr val="92D050"/>
              </a:solidFill>
              <a:latin typeface="Times New Roman"/>
              <a:cs typeface="Times New Roman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F3CC3A6-D33F-F151-797B-176E76C58744}"/>
              </a:ext>
            </a:extLst>
          </p:cNvPr>
          <p:cNvSpPr txBox="1"/>
          <p:nvPr/>
        </p:nvSpPr>
        <p:spPr>
          <a:xfrm>
            <a:off x="571500" y="6091771"/>
            <a:ext cx="8763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u="sng" spc="-10" dirty="0">
                <a:solidFill>
                  <a:srgbClr val="E68200"/>
                </a:solidFill>
                <a:uFill>
                  <a:solidFill>
                    <a:srgbClr val="E68200"/>
                  </a:solidFill>
                </a:uFill>
                <a:latin typeface="Tahoma"/>
                <a:cs typeface="Tahoma"/>
              </a:rPr>
              <a:t>https://auditoriacidada.org.br/conteudo/grande-imprensa-cita-divida-publica-para-alegar-que-novo-governo-tera-que-cortar-gastos-e-fazer-mais-reforma-da-previdencia/</a:t>
            </a:r>
          </a:p>
        </p:txBody>
      </p:sp>
      <p:pic>
        <p:nvPicPr>
          <p:cNvPr id="4" name="Imagem 3" descr="Grande imprensa cita &quot;Dívida Pública&quot; para alegar que novo governo terá que cortar  gastos e fazer mais &quot;reforma&quot; da Previdência - Auditoria Cidadã da Dívida">
            <a:extLst>
              <a:ext uri="{FF2B5EF4-FFF2-40B4-BE49-F238E27FC236}">
                <a16:creationId xmlns:a16="http://schemas.microsoft.com/office/drawing/2014/main" id="{CA27EF32-9814-D135-BBB2-15D425EFD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302136"/>
            <a:ext cx="3688318" cy="4610398"/>
          </a:xfrm>
          <a:prstGeom prst="rect">
            <a:avLst/>
          </a:prstGeom>
        </p:spPr>
      </p:pic>
      <p:pic>
        <p:nvPicPr>
          <p:cNvPr id="6" name="Imagem 5" descr="Grande imprensa se equivoca em culpar gastos sociais pelo crescimento da Dívida  Pública, que explode devido aos juros - Auditoria Cidadã da Dívida">
            <a:extLst>
              <a:ext uri="{FF2B5EF4-FFF2-40B4-BE49-F238E27FC236}">
                <a16:creationId xmlns:a16="http://schemas.microsoft.com/office/drawing/2014/main" id="{0DBEC0ED-8D79-7A00-43DF-83D818F6B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1277152"/>
            <a:ext cx="3688318" cy="461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470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ersonalizada 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C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ersonalizada 6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FC000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9063</TotalTime>
  <Words>4999</Words>
  <Application>Microsoft Office PowerPoint</Application>
  <PresentationFormat>Papel A4 (210 x 297 mm)</PresentationFormat>
  <Paragraphs>389</Paragraphs>
  <Slides>72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72</vt:i4>
      </vt:variant>
    </vt:vector>
  </HeadingPairs>
  <TitlesOfParts>
    <vt:vector size="80" baseType="lpstr">
      <vt:lpstr>Arial</vt:lpstr>
      <vt:lpstr>Arial MT</vt:lpstr>
      <vt:lpstr>Calibri</vt:lpstr>
      <vt:lpstr>Tahoma</vt:lpstr>
      <vt:lpstr>Times New Roman</vt:lpstr>
      <vt:lpstr>Verdana</vt:lpstr>
      <vt:lpstr>Wingdings</vt:lpstr>
      <vt:lpstr>Office Theme</vt:lpstr>
      <vt:lpstr>Apresentação do PowerPoint</vt:lpstr>
      <vt:lpstr>REUNIÃO CONJUNTA do Conselho Político da ACD e da Frente Parlamentar sobre o Limite de Juros e Auditoria Integral da Dívida Pública com Participação Popular – Dia 15.09.2026</vt:lpstr>
      <vt:lpstr>REUNIÃO CONJUNTA do Conselho Político da ACD e da Frente Parlamentar</vt:lpstr>
      <vt:lpstr>REUNIÃO CONJUNTA do Conselho Político da ACD e da Frente Parlamentar</vt:lpstr>
      <vt:lpstr>REUNIÃO CONJUNTA do Conselho Político da ACD e da Frente Parlamentar</vt:lpstr>
      <vt:lpstr>Apresentação do PowerPoint</vt:lpstr>
      <vt:lpstr>A CONJUNTURA EXIGE MOBILIZAÇÃO NACIONAL, DIANTE DO AVANÇO DOS PRIVILÉGIOS DO SISTEMA DA DÍVIDA E DOS ATAQUES AO ESTADO E À CLASSE TRABALHADORA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 ARCABOUÇO FISCAL IMPEDE A UTILIZAÇÃO DE TRILHÕES DE REAIS QUE ESTÃO NO CAIXA DO GOVERNO</vt:lpstr>
      <vt:lpstr>Apresentação do PowerPoint</vt:lpstr>
      <vt:lpstr>Apresentação do PowerPoint</vt:lpstr>
      <vt:lpstr>A dívida pública deveria estar financiando investimentos de interesse da sociedade e do país, viabilizando o nosso desenvolvimento socioeconômico e ambiental.</vt:lpstr>
      <vt:lpstr>Apresentação do PowerPoint</vt:lpstr>
      <vt:lpstr>Apresentação do PowerPoint</vt:lpstr>
      <vt:lpstr>Apresentação do PowerPoint</vt:lpstr>
      <vt:lpstr>A EXPLOSÃO DA DÍVIDA INTERNA</vt:lpstr>
      <vt:lpstr>Apresentação do PowerPoint</vt:lpstr>
      <vt:lpstr>Atuação de Mecanismos fraudulentos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FRENTE PARLAMENTAR PELO LIMITE DOS JUROS E AUDITORIA DA DÍVIDA COM PARTICIPAÇÃO POPULAR E CAMPANHA PELO LIMITE DE JUROS (PLP 104/2022)</vt:lpstr>
      <vt:lpstr>RENOMADO CIENTISTA BRASILEIRO CITA A ACD E COBRA AUDITORIA DA DÍVIDA PÚBLICA</vt:lpstr>
      <vt:lpstr>FRENTE PARLAMENTAR PELO LIMITE DOS JUROS E AUDITORIA DA DÍVIDA COM PARTICIPAÇÃO POPULAR E CAMPANHA PELO LIMITE DE JUROS (PLP 104/2022)</vt:lpstr>
      <vt:lpstr>5 - CURSO “O SISTEMA DA DÍVIDA NO BRASIL E A NECESSIDADE DE AUDITORIA INTEGRAL” </vt:lpstr>
      <vt:lpstr>CONHECIMENTO PARA FORTALECER A MOBILIZAÇÃO SOCIAL</vt:lpstr>
      <vt:lpstr>CONFIRA OS DEPOIMENTOS DE EX-ALUNOS SOBRE A IMPORTÂNCIA DO CURSO PARA A ATUAÇÃO SINDICAL E SOCIAL</vt:lpstr>
      <vt:lpstr>CONFIRA OS DEPOIMENTOS DE EX-ALUNOS SOBRE A IMPORTÂNCIA DO CURSO PARA A ATUAÇÃO SINDICAL E SOCIAL</vt:lpstr>
      <vt:lpstr>CURSO “O SISTEMA DA DÍVIDA NO BRASIL E A NECESSIDADE DE AUDITORIA INTEGRAL”</vt:lpstr>
      <vt:lpstr>6 - ELEIÇÕES 2026 </vt:lpstr>
      <vt:lpstr>ELEIÇÕES 2026</vt:lpstr>
      <vt:lpstr>ELEIÇÕES 2026</vt:lpstr>
      <vt:lpstr>Apresentação do PowerPoint</vt:lpstr>
      <vt:lpstr>Apresentação do PowerPoint</vt:lpstr>
      <vt:lpstr>7 - CONTRARREFORMA DA PREVIDÊNCIA</vt:lpstr>
      <vt:lpstr>A Previdência Pública está em Risco</vt:lpstr>
      <vt:lpstr>ACD vem denunciando o discurso de insustentabilidade da Previdência e aponta que o chamado déficit é “fabricado”</vt:lpstr>
      <vt:lpstr>“O déficit da Previdência Pública é uma falácia disseminada pelo mercado financeiro”, diz Maria Lucia Fattorelli em Live</vt:lpstr>
      <vt:lpstr>Precisamos estar atentos aos discursos favoráveis a uma nova contrarreforma da Previdência e atuar desde já para desconstruí-los</vt:lpstr>
      <vt:lpstr>8 - LUTA PELA EXTINÇÃO DO CONFISCO PREVIDENCIÁRIO SOBRE OS PROVENTOS DOS SERVIDORES PÚBLICOS APOSENTADOS E PENSIONISTAS </vt:lpstr>
      <vt:lpstr>ACD produziu Nota Técnica nº 2/2026, sobre o “Novo Confisco Previdenciário”</vt:lpstr>
      <vt:lpstr>Trabalho da ACD é destaque no Encontro Nacional contra o confisco previdenciário incidente sobre servidores</vt:lpstr>
      <vt:lpstr>9 - NÚCLEOS DA ACD NOS ESTADOS </vt:lpstr>
      <vt:lpstr>Apresentação do PowerPoint</vt:lpstr>
      <vt:lpstr>Apresentação do PowerPoint</vt:lpstr>
      <vt:lpstr>10 - DIVULGAÇÃO DA CAMPANHA DE ARRECADAÇÃO DE RECURSOS PARA AUDITORIA CIDADÃ DA DÍVIDA Doações podem ser feitas via  PIX 12537204000145  ou  https://auditoriacidada.org.br/doacao/  </vt:lpstr>
      <vt:lpstr>Muito grata</vt:lpstr>
    </vt:vector>
  </TitlesOfParts>
  <Company>ACD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Conselho Político ACD</dc:title>
  <dc:creator>ACD</dc:creator>
  <cp:lastModifiedBy>Auditoria Cidadã</cp:lastModifiedBy>
  <cp:revision>113</cp:revision>
  <dcterms:created xsi:type="dcterms:W3CDTF">2025-04-15T18:17:55Z</dcterms:created>
  <dcterms:modified xsi:type="dcterms:W3CDTF">2026-09-15T18:02:05Z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2025-02-17T10:00:00Z</vt:filetime>
  </property>
  <property fmtid="{D5CDD505-2E9C-101B-9397-08002B2CF9AE}" pid="3" name="LastSaved">
    <vt:filetime>2025-04-14T10:00:00Z</vt:filetime>
  </property>
</Properties>
</file>